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vsd" ContentType="application/vnd.visio"/>
  <Default Extension="emf" ContentType="image/x-emf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sdx" ContentType="application/vnd.ms-visio.drawing"/>
  <Default Extension="wdp" ContentType="image/vnd.ms-photo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5" r:id="rId1"/>
  </p:sldMasterIdLst>
  <p:notesMasterIdLst>
    <p:notesMasterId r:id="rId86"/>
  </p:notesMasterIdLst>
  <p:handoutMasterIdLst>
    <p:handoutMasterId r:id="rId87"/>
  </p:handoutMasterIdLst>
  <p:sldIdLst>
    <p:sldId id="563" r:id="rId2"/>
    <p:sldId id="575" r:id="rId3"/>
    <p:sldId id="574" r:id="rId4"/>
    <p:sldId id="580" r:id="rId5"/>
    <p:sldId id="515" r:id="rId6"/>
    <p:sldId id="516" r:id="rId7"/>
    <p:sldId id="564" r:id="rId8"/>
    <p:sldId id="517" r:id="rId9"/>
    <p:sldId id="518" r:id="rId10"/>
    <p:sldId id="519" r:id="rId11"/>
    <p:sldId id="520" r:id="rId12"/>
    <p:sldId id="521" r:id="rId13"/>
    <p:sldId id="522" r:id="rId14"/>
    <p:sldId id="573" r:id="rId15"/>
    <p:sldId id="524" r:id="rId16"/>
    <p:sldId id="576" r:id="rId17"/>
    <p:sldId id="577" r:id="rId18"/>
    <p:sldId id="578" r:id="rId19"/>
    <p:sldId id="579" r:id="rId20"/>
    <p:sldId id="527" r:id="rId21"/>
    <p:sldId id="581" r:id="rId22"/>
    <p:sldId id="582" r:id="rId23"/>
    <p:sldId id="583" r:id="rId24"/>
    <p:sldId id="611" r:id="rId25"/>
    <p:sldId id="532" r:id="rId26"/>
    <p:sldId id="533" r:id="rId27"/>
    <p:sldId id="534" r:id="rId28"/>
    <p:sldId id="584" r:id="rId29"/>
    <p:sldId id="585" r:id="rId30"/>
    <p:sldId id="587" r:id="rId31"/>
    <p:sldId id="538" r:id="rId32"/>
    <p:sldId id="539" r:id="rId33"/>
    <p:sldId id="540" r:id="rId34"/>
    <p:sldId id="541" r:id="rId35"/>
    <p:sldId id="542" r:id="rId36"/>
    <p:sldId id="543" r:id="rId37"/>
    <p:sldId id="544" r:id="rId38"/>
    <p:sldId id="545" r:id="rId39"/>
    <p:sldId id="546" r:id="rId40"/>
    <p:sldId id="547" r:id="rId41"/>
    <p:sldId id="548" r:id="rId42"/>
    <p:sldId id="549" r:id="rId43"/>
    <p:sldId id="567" r:id="rId44"/>
    <p:sldId id="551" r:id="rId45"/>
    <p:sldId id="589" r:id="rId46"/>
    <p:sldId id="610" r:id="rId47"/>
    <p:sldId id="590" r:id="rId48"/>
    <p:sldId id="591" r:id="rId49"/>
    <p:sldId id="592" r:id="rId50"/>
    <p:sldId id="593" r:id="rId51"/>
    <p:sldId id="594" r:id="rId52"/>
    <p:sldId id="596" r:id="rId53"/>
    <p:sldId id="597" r:id="rId54"/>
    <p:sldId id="599" r:id="rId55"/>
    <p:sldId id="600" r:id="rId56"/>
    <p:sldId id="601" r:id="rId57"/>
    <p:sldId id="602" r:id="rId58"/>
    <p:sldId id="603" r:id="rId59"/>
    <p:sldId id="604" r:id="rId60"/>
    <p:sldId id="605" r:id="rId61"/>
    <p:sldId id="606" r:id="rId62"/>
    <p:sldId id="607" r:id="rId63"/>
    <p:sldId id="608" r:id="rId64"/>
    <p:sldId id="609" r:id="rId65"/>
    <p:sldId id="598" r:id="rId66"/>
    <p:sldId id="553" r:id="rId67"/>
    <p:sldId id="554" r:id="rId68"/>
    <p:sldId id="555" r:id="rId69"/>
    <p:sldId id="556" r:id="rId70"/>
    <p:sldId id="557" r:id="rId71"/>
    <p:sldId id="569" r:id="rId72"/>
    <p:sldId id="570" r:id="rId73"/>
    <p:sldId id="571" r:id="rId74"/>
    <p:sldId id="612" r:id="rId75"/>
    <p:sldId id="613" r:id="rId76"/>
    <p:sldId id="614" r:id="rId77"/>
    <p:sldId id="559" r:id="rId78"/>
    <p:sldId id="560" r:id="rId79"/>
    <p:sldId id="568" r:id="rId80"/>
    <p:sldId id="615" r:id="rId81"/>
    <p:sldId id="572" r:id="rId82"/>
    <p:sldId id="616" r:id="rId83"/>
    <p:sldId id="561" r:id="rId84"/>
    <p:sldId id="562" r:id="rId85"/>
  </p:sldIdLst>
  <p:sldSz cx="9144000" cy="6858000" type="screen4x3"/>
  <p:notesSz cx="9144000" cy="6858000"/>
  <p:defaultTextStyle>
    <a:defPPr>
      <a:defRPr lang="en-US"/>
    </a:defPPr>
    <a:lvl1pPr algn="ctr" rtl="0" fontAlgn="base">
      <a:spcBef>
        <a:spcPct val="0"/>
      </a:spcBef>
      <a:spcAft>
        <a:spcPct val="0"/>
      </a:spcAft>
      <a:buClr>
        <a:srgbClr val="0000FF"/>
      </a:buClr>
      <a:buFont typeface="Wingdings" pitchFamily="2" charset="2"/>
      <a:defRPr sz="2400" b="1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1pPr>
    <a:lvl2pPr marL="457200" algn="ctr" rtl="0" fontAlgn="base">
      <a:spcBef>
        <a:spcPct val="0"/>
      </a:spcBef>
      <a:spcAft>
        <a:spcPct val="0"/>
      </a:spcAft>
      <a:buClr>
        <a:srgbClr val="0000FF"/>
      </a:buClr>
      <a:buFont typeface="Wingdings" pitchFamily="2" charset="2"/>
      <a:defRPr sz="2400" b="1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2pPr>
    <a:lvl3pPr marL="914400" algn="ctr" rtl="0" fontAlgn="base">
      <a:spcBef>
        <a:spcPct val="0"/>
      </a:spcBef>
      <a:spcAft>
        <a:spcPct val="0"/>
      </a:spcAft>
      <a:buClr>
        <a:srgbClr val="0000FF"/>
      </a:buClr>
      <a:buFont typeface="Wingdings" pitchFamily="2" charset="2"/>
      <a:defRPr sz="2400" b="1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3pPr>
    <a:lvl4pPr marL="1371600" algn="ctr" rtl="0" fontAlgn="base">
      <a:spcBef>
        <a:spcPct val="0"/>
      </a:spcBef>
      <a:spcAft>
        <a:spcPct val="0"/>
      </a:spcAft>
      <a:buClr>
        <a:srgbClr val="0000FF"/>
      </a:buClr>
      <a:buFont typeface="Wingdings" pitchFamily="2" charset="2"/>
      <a:defRPr sz="2400" b="1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4pPr>
    <a:lvl5pPr marL="1828800" algn="ctr" rtl="0" fontAlgn="base">
      <a:spcBef>
        <a:spcPct val="0"/>
      </a:spcBef>
      <a:spcAft>
        <a:spcPct val="0"/>
      </a:spcAft>
      <a:buClr>
        <a:srgbClr val="0000FF"/>
      </a:buClr>
      <a:buFont typeface="Wingdings" pitchFamily="2" charset="2"/>
      <a:defRPr sz="2400" b="1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2400" b="1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6pPr>
    <a:lvl7pPr marL="2743200" algn="l" defTabSz="914400" rtl="0" eaLnBrk="1" latinLnBrk="0" hangingPunct="1">
      <a:defRPr sz="2400" b="1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7pPr>
    <a:lvl8pPr marL="3200400" algn="l" defTabSz="914400" rtl="0" eaLnBrk="1" latinLnBrk="0" hangingPunct="1">
      <a:defRPr sz="2400" b="1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8pPr>
    <a:lvl9pPr marL="3657600" algn="l" defTabSz="914400" rtl="0" eaLnBrk="1" latinLnBrk="0" hangingPunct="1">
      <a:defRPr sz="2400" b="1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000"/>
    <a:srgbClr val="0000FF"/>
    <a:srgbClr val="CC0099"/>
    <a:srgbClr val="FF6600"/>
    <a:srgbClr val="33CC33"/>
    <a:srgbClr val="66FF33"/>
    <a:srgbClr val="FFE7FF"/>
    <a:srgbClr val="D9FFFF"/>
    <a:srgbClr val="E1FFE1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586" autoAdjust="0"/>
    <p:restoredTop sz="97390" autoAdjust="0"/>
  </p:normalViewPr>
  <p:slideViewPr>
    <p:cSldViewPr>
      <p:cViewPr varScale="1">
        <p:scale>
          <a:sx n="111" d="100"/>
          <a:sy n="111" d="100"/>
        </p:scale>
        <p:origin x="414" y="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  <p:sld r:id="rId4" collapse="1"/>
      <p:sld r:id="rId5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-7152"/>
    </p:cViewPr>
  </p:sorterViewPr>
  <p:notesViewPr>
    <p:cSldViewPr>
      <p:cViewPr varScale="1">
        <p:scale>
          <a:sx n="54" d="100"/>
          <a:sy n="54" d="100"/>
        </p:scale>
        <p:origin x="-1818" y="-90"/>
      </p:cViewPr>
      <p:guideLst>
        <p:guide orient="horz" pos="2160"/>
        <p:guide pos="2880"/>
      </p:guideLst>
    </p:cSldViewPr>
  </p:notesViewPr>
  <p:gridSpacing cx="72010" cy="7201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theme" Target="theme/theme1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handoutMaster" Target="handoutMasters/handout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_rels/viewProps.xml.rels><?xml version="1.0" encoding="UTF-8" standalone="yes"?>
<Relationships xmlns="http://schemas.openxmlformats.org/package/2006/relationships"><Relationship Id="rId3" Type="http://schemas.openxmlformats.org/officeDocument/2006/relationships/slide" Target="slides/slide21.xml"/><Relationship Id="rId2" Type="http://schemas.openxmlformats.org/officeDocument/2006/relationships/slide" Target="slides/slide4.xml"/><Relationship Id="rId1" Type="http://schemas.openxmlformats.org/officeDocument/2006/relationships/slide" Target="slides/slide1.xml"/><Relationship Id="rId5" Type="http://schemas.openxmlformats.org/officeDocument/2006/relationships/slide" Target="slides/slide75.xml"/><Relationship Id="rId4" Type="http://schemas.openxmlformats.org/officeDocument/2006/relationships/slide" Target="slides/slide6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962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buClrTx/>
              <a:buFontTx/>
              <a:buNone/>
              <a:defRPr kumimoji="1" sz="1200" b="0"/>
            </a:lvl1pPr>
          </a:lstStyle>
          <a:p>
            <a:endParaRPr lang="zh-CN" altLang="en-US"/>
          </a:p>
        </p:txBody>
      </p:sp>
      <p:sp>
        <p:nvSpPr>
          <p:cNvPr id="2600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180013" y="0"/>
            <a:ext cx="3962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buClrTx/>
              <a:buFontTx/>
              <a:buNone/>
              <a:defRPr kumimoji="1" sz="1200" b="0"/>
            </a:lvl1pPr>
          </a:lstStyle>
          <a:p>
            <a:endParaRPr lang="en-US" altLang="zh-CN"/>
          </a:p>
        </p:txBody>
      </p:sp>
      <p:sp>
        <p:nvSpPr>
          <p:cNvPr id="2601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6513513"/>
            <a:ext cx="3962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buClrTx/>
              <a:buFontTx/>
              <a:buNone/>
              <a:defRPr kumimoji="1" sz="1200" b="0"/>
            </a:lvl1pPr>
          </a:lstStyle>
          <a:p>
            <a:endParaRPr lang="en-US" altLang="zh-CN"/>
          </a:p>
        </p:txBody>
      </p:sp>
      <p:sp>
        <p:nvSpPr>
          <p:cNvPr id="2601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buClrTx/>
              <a:buFontTx/>
              <a:buNone/>
              <a:defRPr kumimoji="1" sz="1200" b="0"/>
            </a:lvl1pPr>
          </a:lstStyle>
          <a:p>
            <a:fld id="{9E7986B3-E650-4175-8B26-118AA0BF173C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72912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962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buClrTx/>
              <a:buFontTx/>
              <a:buNone/>
              <a:defRPr kumimoji="1" sz="1200" b="0">
                <a:ea typeface="黑体" pitchFamily="2" charset="-122"/>
              </a:defRPr>
            </a:lvl1pPr>
          </a:lstStyle>
          <a:p>
            <a:endParaRPr lang="zh-CN" altLang="en-US"/>
          </a:p>
        </p:txBody>
      </p:sp>
      <p:sp>
        <p:nvSpPr>
          <p:cNvPr id="1617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181600" y="0"/>
            <a:ext cx="3962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buClrTx/>
              <a:buFontTx/>
              <a:buNone/>
              <a:defRPr kumimoji="1" sz="1200" b="0">
                <a:ea typeface="黑体" pitchFamily="2" charset="-122"/>
              </a:defRPr>
            </a:lvl1pPr>
          </a:lstStyle>
          <a:p>
            <a:endParaRPr lang="en-US" altLang="zh-CN"/>
          </a:p>
        </p:txBody>
      </p:sp>
      <p:sp>
        <p:nvSpPr>
          <p:cNvPr id="16179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857500" y="514350"/>
            <a:ext cx="3429000" cy="25717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617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219200" y="3257550"/>
            <a:ext cx="6705600" cy="3086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617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6515100"/>
            <a:ext cx="3962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buClrTx/>
              <a:buFontTx/>
              <a:buNone/>
              <a:defRPr kumimoji="1" sz="1200" b="0">
                <a:ea typeface="黑体" pitchFamily="2" charset="-122"/>
              </a:defRPr>
            </a:lvl1pPr>
          </a:lstStyle>
          <a:p>
            <a:endParaRPr lang="en-US" altLang="zh-CN"/>
          </a:p>
        </p:txBody>
      </p:sp>
      <p:sp>
        <p:nvSpPr>
          <p:cNvPr id="1617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181600" y="6515100"/>
            <a:ext cx="3962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buClrTx/>
              <a:buFontTx/>
              <a:buNone/>
              <a:defRPr kumimoji="1" sz="1200" b="0">
                <a:ea typeface="黑体" pitchFamily="2" charset="-122"/>
              </a:defRPr>
            </a:lvl1pPr>
          </a:lstStyle>
          <a:p>
            <a:fld id="{57577FCA-7A05-438F-9AF5-DAA33F0D619F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3245469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dirty="0" smtClean="0"/>
              <a:t>15.08μs×256</a:t>
            </a:r>
            <a:r>
              <a:rPr lang="zh-CN" altLang="en-US" sz="1200" dirty="0" smtClean="0"/>
              <a:t>＝</a:t>
            </a:r>
            <a:r>
              <a:rPr lang="en-US" altLang="zh-CN" sz="1200" dirty="0" smtClean="0"/>
              <a:t>3.86ms</a:t>
            </a:r>
            <a:r>
              <a:rPr lang="zh-CN" altLang="en-US" sz="1200" dirty="0" smtClean="0"/>
              <a:t>（</a:t>
            </a:r>
            <a:r>
              <a:rPr lang="en-US" altLang="zh-CN" sz="1200" dirty="0" smtClean="0"/>
              <a:t>Intel 2164A </a:t>
            </a:r>
            <a:r>
              <a:rPr lang="zh-CN" altLang="en-US" sz="1200" dirty="0" smtClean="0"/>
              <a:t>要求 </a:t>
            </a:r>
            <a:r>
              <a:rPr lang="en-US" altLang="zh-CN" sz="1200" dirty="0" smtClean="0"/>
              <a:t>2</a:t>
            </a:r>
            <a:r>
              <a:rPr lang="zh-CN" altLang="en-US" sz="1200" dirty="0" smtClean="0"/>
              <a:t>～</a:t>
            </a:r>
            <a:r>
              <a:rPr lang="en-US" altLang="zh-CN" sz="1200" dirty="0" smtClean="0"/>
              <a:t>4ms </a:t>
            </a:r>
            <a:r>
              <a:rPr lang="zh-CN" altLang="en-US" sz="1200" dirty="0" smtClean="0"/>
              <a:t>刷新一次）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577FCA-7A05-438F-9AF5-DAA33F0D619F}" type="slidenum">
              <a:rPr lang="zh-CN" altLang="en-US" smtClean="0"/>
              <a:pPr/>
              <a:t>18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329253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0" y="0"/>
            <a:ext cx="9144001" cy="6858000"/>
            <a:chOff x="0" y="0"/>
            <a:chExt cx="9144001" cy="6858000"/>
          </a:xfrm>
        </p:grpSpPr>
        <p:sp>
          <p:nvSpPr>
            <p:cNvPr id="179203" name="Rectangle 3"/>
            <p:cNvSpPr>
              <a:spLocks noChangeArrowheads="1"/>
            </p:cNvSpPr>
            <p:nvPr/>
          </p:nvSpPr>
          <p:spPr bwMode="hidden">
            <a:xfrm>
              <a:off x="0" y="0"/>
              <a:ext cx="3505200" cy="6858000"/>
            </a:xfrm>
            <a:prstGeom prst="rect">
              <a:avLst/>
            </a:prstGeom>
            <a:gradFill rotWithShape="0">
              <a:gsLst>
                <a:gs pos="0">
                  <a:srgbClr val="CCCCE6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spcBef>
                  <a:spcPct val="0"/>
                </a:spcBef>
              </a:pPr>
              <a:endParaRPr lang="zh-CN" altLang="en-US" sz="2400" b="0"/>
            </a:p>
          </p:txBody>
        </p:sp>
        <p:sp>
          <p:nvSpPr>
            <p:cNvPr id="179204" name="Rectangle 4"/>
            <p:cNvSpPr>
              <a:spLocks noChangeArrowheads="1"/>
            </p:cNvSpPr>
            <p:nvPr/>
          </p:nvSpPr>
          <p:spPr bwMode="hidden">
            <a:xfrm>
              <a:off x="1716088" y="1690688"/>
              <a:ext cx="7427913" cy="2533650"/>
            </a:xfrm>
            <a:prstGeom prst="rect">
              <a:avLst/>
            </a:prstGeom>
            <a:solidFill>
              <a:schemeClr val="bg2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l">
                <a:spcBef>
                  <a:spcPct val="0"/>
                </a:spcBef>
              </a:pPr>
              <a:endParaRPr lang="zh-CN" altLang="en-US" sz="2400" b="0"/>
            </a:p>
          </p:txBody>
        </p:sp>
        <p:sp>
          <p:nvSpPr>
            <p:cNvPr id="179206" name="Rectangle 6"/>
            <p:cNvSpPr>
              <a:spLocks noChangeArrowheads="1"/>
            </p:cNvSpPr>
            <p:nvPr/>
          </p:nvSpPr>
          <p:spPr bwMode="auto">
            <a:xfrm>
              <a:off x="573088" y="3582988"/>
              <a:ext cx="576263" cy="641350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l">
                <a:spcBef>
                  <a:spcPct val="0"/>
                </a:spcBef>
              </a:pPr>
              <a:endParaRPr lang="zh-CN" altLang="en-US" sz="2400" b="0"/>
            </a:p>
          </p:txBody>
        </p:sp>
        <p:sp>
          <p:nvSpPr>
            <p:cNvPr id="179207" name="Rectangle 7"/>
            <p:cNvSpPr>
              <a:spLocks noChangeArrowheads="1"/>
            </p:cNvSpPr>
            <p:nvPr/>
          </p:nvSpPr>
          <p:spPr bwMode="auto">
            <a:xfrm>
              <a:off x="1716088" y="1690688"/>
              <a:ext cx="574675" cy="642938"/>
            </a:xfrm>
            <a:prstGeom prst="rect">
              <a:avLst/>
            </a:prstGeom>
            <a:solidFill>
              <a:srgbClr val="CCCCE6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l">
                <a:spcBef>
                  <a:spcPct val="0"/>
                </a:spcBef>
              </a:pPr>
              <a:endParaRPr lang="zh-CN" altLang="en-US" sz="2400" b="0"/>
            </a:p>
          </p:txBody>
        </p:sp>
        <p:sp>
          <p:nvSpPr>
            <p:cNvPr id="179209" name="Rectangle 9"/>
            <p:cNvSpPr>
              <a:spLocks noChangeArrowheads="1"/>
            </p:cNvSpPr>
            <p:nvPr/>
          </p:nvSpPr>
          <p:spPr bwMode="auto">
            <a:xfrm>
              <a:off x="1141413" y="3582988"/>
              <a:ext cx="584200" cy="641350"/>
            </a:xfrm>
            <a:prstGeom prst="rect">
              <a:avLst/>
            </a:prstGeom>
            <a:solidFill>
              <a:schemeClr val="bg2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l">
                <a:spcBef>
                  <a:spcPct val="0"/>
                </a:spcBef>
              </a:pPr>
              <a:endParaRPr lang="zh-CN" altLang="en-US" sz="2400" b="0"/>
            </a:p>
          </p:txBody>
        </p:sp>
        <p:sp>
          <p:nvSpPr>
            <p:cNvPr id="179210" name="Rectangle 10"/>
            <p:cNvSpPr>
              <a:spLocks noChangeArrowheads="1"/>
            </p:cNvSpPr>
            <p:nvPr/>
          </p:nvSpPr>
          <p:spPr bwMode="auto">
            <a:xfrm>
              <a:off x="2281238" y="1690688"/>
              <a:ext cx="585788" cy="64293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l">
                <a:spcBef>
                  <a:spcPct val="0"/>
                </a:spcBef>
              </a:pPr>
              <a:endParaRPr lang="zh-CN" altLang="en-US" sz="2400" b="0"/>
            </a:p>
          </p:txBody>
        </p:sp>
        <p:sp>
          <p:nvSpPr>
            <p:cNvPr id="179211" name="Rectangle 11"/>
            <p:cNvSpPr>
              <a:spLocks noChangeArrowheads="1"/>
            </p:cNvSpPr>
            <p:nvPr/>
          </p:nvSpPr>
          <p:spPr bwMode="auto">
            <a:xfrm>
              <a:off x="1141413" y="2324101"/>
              <a:ext cx="584200" cy="633413"/>
            </a:xfrm>
            <a:prstGeom prst="rect">
              <a:avLst/>
            </a:prstGeom>
            <a:solidFill>
              <a:srgbClr val="CCCCE6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l">
                <a:spcBef>
                  <a:spcPct val="0"/>
                </a:spcBef>
              </a:pPr>
              <a:endParaRPr lang="zh-CN" altLang="en-US" sz="2400" b="0"/>
            </a:p>
          </p:txBody>
        </p:sp>
        <p:sp>
          <p:nvSpPr>
            <p:cNvPr id="179212" name="Rectangle 12"/>
            <p:cNvSpPr>
              <a:spLocks noChangeArrowheads="1"/>
            </p:cNvSpPr>
            <p:nvPr/>
          </p:nvSpPr>
          <p:spPr bwMode="auto">
            <a:xfrm>
              <a:off x="0" y="2324101"/>
              <a:ext cx="582613" cy="633413"/>
            </a:xfrm>
            <a:prstGeom prst="rect">
              <a:avLst/>
            </a:prstGeom>
            <a:solidFill>
              <a:schemeClr val="bg2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l">
                <a:spcBef>
                  <a:spcPct val="0"/>
                </a:spcBef>
              </a:pPr>
              <a:endParaRPr lang="zh-CN" altLang="en-US" sz="2400" b="0"/>
            </a:p>
          </p:txBody>
        </p:sp>
        <p:sp>
          <p:nvSpPr>
            <p:cNvPr id="179213" name="Rectangle 13"/>
            <p:cNvSpPr>
              <a:spLocks noChangeArrowheads="1"/>
            </p:cNvSpPr>
            <p:nvPr/>
          </p:nvSpPr>
          <p:spPr bwMode="auto">
            <a:xfrm>
              <a:off x="1716088" y="2324101"/>
              <a:ext cx="574675" cy="633413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l">
                <a:spcBef>
                  <a:spcPct val="0"/>
                </a:spcBef>
              </a:pPr>
              <a:endParaRPr lang="zh-CN" altLang="en-US" sz="2400" b="0"/>
            </a:p>
          </p:txBody>
        </p:sp>
        <p:sp>
          <p:nvSpPr>
            <p:cNvPr id="179214" name="Rectangle 14"/>
            <p:cNvSpPr>
              <a:spLocks noChangeArrowheads="1"/>
            </p:cNvSpPr>
            <p:nvPr/>
          </p:nvSpPr>
          <p:spPr bwMode="auto">
            <a:xfrm>
              <a:off x="573088" y="2947988"/>
              <a:ext cx="576263" cy="644525"/>
            </a:xfrm>
            <a:prstGeom prst="rect">
              <a:avLst/>
            </a:prstGeom>
            <a:solidFill>
              <a:srgbClr val="CCCCE6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l">
                <a:spcBef>
                  <a:spcPct val="0"/>
                </a:spcBef>
              </a:pPr>
              <a:endParaRPr lang="zh-CN" altLang="en-US" sz="2400" b="0"/>
            </a:p>
          </p:txBody>
        </p:sp>
        <p:sp>
          <p:nvSpPr>
            <p:cNvPr id="179215" name="Rectangle 15"/>
            <p:cNvSpPr>
              <a:spLocks noChangeArrowheads="1"/>
            </p:cNvSpPr>
            <p:nvPr/>
          </p:nvSpPr>
          <p:spPr bwMode="auto">
            <a:xfrm>
              <a:off x="1141413" y="2947988"/>
              <a:ext cx="584200" cy="644525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l">
                <a:spcBef>
                  <a:spcPct val="0"/>
                </a:spcBef>
              </a:pPr>
              <a:endParaRPr lang="zh-CN" altLang="en-US" sz="2400" b="0"/>
            </a:p>
          </p:txBody>
        </p:sp>
        <p:sp>
          <p:nvSpPr>
            <p:cNvPr id="179228" name="Rectangle 28"/>
            <p:cNvSpPr>
              <a:spLocks noChangeArrowheads="1"/>
            </p:cNvSpPr>
            <p:nvPr/>
          </p:nvSpPr>
          <p:spPr bwMode="auto">
            <a:xfrm>
              <a:off x="0" y="2590800"/>
              <a:ext cx="9144000" cy="0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 type="none" w="med" len="lg"/>
            </a:ln>
            <a:effectLst/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</p:grpSp>
      <p:pic>
        <p:nvPicPr>
          <p:cNvPr id="23" name="图片 22"/>
          <p:cNvPicPr>
            <a:picLocks noChangeAspect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Texturize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800539" y="309480"/>
            <a:ext cx="4571429" cy="1285714"/>
          </a:xfrm>
          <a:prstGeom prst="rect">
            <a:avLst/>
          </a:prstGeom>
          <a:effectLst>
            <a:softEdge rad="317500"/>
          </a:effectLst>
        </p:spPr>
      </p:pic>
      <p:sp>
        <p:nvSpPr>
          <p:cNvPr id="179217" name="Rectangle 17"/>
          <p:cNvSpPr>
            <a:spLocks noGrp="1" noChangeArrowheads="1"/>
          </p:cNvSpPr>
          <p:nvPr>
            <p:ph type="ftr" sz="quarter" idx="3"/>
          </p:nvPr>
        </p:nvSpPr>
        <p:spPr>
          <a:xfrm>
            <a:off x="3124200" y="6273250"/>
            <a:ext cx="2895600" cy="324190"/>
          </a:xfr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179219" name="Rectangle 19"/>
          <p:cNvSpPr>
            <a:spLocks noGrp="1" noChangeArrowheads="1"/>
          </p:cNvSpPr>
          <p:nvPr>
            <p:ph type="ctrTitle"/>
          </p:nvPr>
        </p:nvSpPr>
        <p:spPr>
          <a:xfrm>
            <a:off x="250825" y="1828800"/>
            <a:ext cx="8740775" cy="2209800"/>
          </a:xfrm>
        </p:spPr>
        <p:txBody>
          <a:bodyPr/>
          <a:lstStyle>
            <a:lvl1pPr algn="r">
              <a:defRPr sz="4000" b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179220" name="Rectangle 20"/>
          <p:cNvSpPr>
            <a:spLocks noGrp="1" noChangeArrowheads="1"/>
          </p:cNvSpPr>
          <p:nvPr>
            <p:ph type="subTitle" idx="1"/>
          </p:nvPr>
        </p:nvSpPr>
        <p:spPr>
          <a:xfrm>
            <a:off x="250825" y="4267200"/>
            <a:ext cx="8740775" cy="1752600"/>
          </a:xfrm>
        </p:spPr>
        <p:txBody>
          <a:bodyPr/>
          <a:lstStyle>
            <a:lvl1pPr marL="0" indent="0" algn="r">
              <a:buFont typeface="Wingdings" pitchFamily="2" charset="2"/>
              <a:buNone/>
              <a:defRPr sz="3600" b="1">
                <a:latin typeface="+mn-lt"/>
                <a:ea typeface="楷体" panose="02010609060101010101" pitchFamily="49" charset="-122"/>
              </a:defRPr>
            </a:lvl1pPr>
          </a:lstStyle>
          <a:p>
            <a:r>
              <a:rPr lang="zh-CN" altLang="en-US" smtClean="0"/>
              <a:t>单击此处编辑母版副标题样式</a:t>
            </a:r>
            <a:endParaRPr lang="zh-CN" altLang="en-US" dirty="0"/>
          </a:p>
        </p:txBody>
      </p:sp>
      <p:sp>
        <p:nvSpPr>
          <p:cNvPr id="179222" name="Text Box 22"/>
          <p:cNvSpPr txBox="1">
            <a:spLocks noChangeArrowheads="1"/>
          </p:cNvSpPr>
          <p:nvPr/>
        </p:nvSpPr>
        <p:spPr bwMode="auto">
          <a:xfrm>
            <a:off x="4600874" y="637309"/>
            <a:ext cx="4392609" cy="903389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>
              <a:lnSpc>
                <a:spcPct val="130000"/>
              </a:lnSpc>
              <a:spcBef>
                <a:spcPct val="0"/>
              </a:spcBef>
            </a:pPr>
            <a:r>
              <a:rPr lang="zh-CN" altLang="en-US" sz="2800" b="1" dirty="0" smtClean="0">
                <a:solidFill>
                  <a:schemeClr val="tx1"/>
                </a:solidFill>
                <a:latin typeface="+mj-ea"/>
                <a:ea typeface="+mj-ea"/>
              </a:rPr>
              <a:t>计算机学院</a:t>
            </a:r>
            <a:endParaRPr lang="en-US" altLang="zh-CN" sz="2800" b="1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pPr algn="r">
              <a:lnSpc>
                <a:spcPct val="130000"/>
              </a:lnSpc>
              <a:spcBef>
                <a:spcPct val="0"/>
              </a:spcBef>
            </a:pPr>
            <a:r>
              <a:rPr lang="en-US" altLang="zh-CN" sz="1400" b="1" dirty="0" smtClean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School of Computer Science and Technology</a:t>
            </a:r>
            <a:endParaRPr lang="zh-CN" altLang="en-US" sz="1400" b="1" dirty="0">
              <a:solidFill>
                <a:schemeClr val="tx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24" name="Rectangle 16"/>
          <p:cNvSpPr txBox="1">
            <a:spLocks noChangeArrowheads="1"/>
          </p:cNvSpPr>
          <p:nvPr/>
        </p:nvSpPr>
        <p:spPr bwMode="auto">
          <a:xfrm>
            <a:off x="251400" y="5229250"/>
            <a:ext cx="2921965" cy="7057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200" b="0" kern="1200">
                <a:solidFill>
                  <a:schemeClr val="tx1"/>
                </a:solidFill>
                <a:latin typeface="+mj-lt"/>
                <a:ea typeface="宋体" pitchFamily="2" charset="-122"/>
                <a:cs typeface="+mn-cs"/>
              </a:defRPr>
            </a:lvl1pPr>
            <a:lvl2pPr marL="457200" algn="ctr" rtl="0" fontAlgn="base">
              <a:spcBef>
                <a:spcPct val="50000"/>
              </a:spcBef>
              <a:spcAft>
                <a:spcPct val="0"/>
              </a:spcAft>
              <a:defRPr sz="2800" b="1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2pPr>
            <a:lvl3pPr marL="914400" algn="ctr" rtl="0" fontAlgn="base">
              <a:spcBef>
                <a:spcPct val="50000"/>
              </a:spcBef>
              <a:spcAft>
                <a:spcPct val="0"/>
              </a:spcAft>
              <a:defRPr sz="2800" b="1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3pPr>
            <a:lvl4pPr marL="1371600" algn="ctr" rtl="0" fontAlgn="base">
              <a:spcBef>
                <a:spcPct val="50000"/>
              </a:spcBef>
              <a:spcAft>
                <a:spcPct val="0"/>
              </a:spcAft>
              <a:defRPr sz="2800" b="1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4pPr>
            <a:lvl5pPr marL="1828800" algn="ctr" rtl="0" fontAlgn="base">
              <a:spcBef>
                <a:spcPct val="50000"/>
              </a:spcBef>
              <a:spcAft>
                <a:spcPct val="0"/>
              </a:spcAft>
              <a:defRPr sz="2800" b="1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sz="2800" b="1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sz="2800" b="1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sz="2800" b="1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sz="2800" b="1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9pPr>
          </a:lstStyle>
          <a:p>
            <a:pPr algn="l"/>
            <a:fld id="{87D8CD90-EB6C-4EF8-843B-BC01DDFAB9E6}" type="datetime3">
              <a:rPr lang="zh-CN" altLang="en-US" sz="2000" b="1" smtClean="0">
                <a:solidFill>
                  <a:srgbClr val="5D5DC0"/>
                </a:solidFill>
                <a:effectLst/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pPr algn="l"/>
              <a:t>2017年9月1日星期五</a:t>
            </a:fld>
            <a:endParaRPr lang="en-US" altLang="zh-CN" sz="2000" b="1" dirty="0" smtClean="0">
              <a:solidFill>
                <a:srgbClr val="5D5DC0"/>
              </a:solidFill>
              <a:effectLst/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algn="l"/>
            <a:fld id="{6439F639-8FB6-4CFA-9289-F7A8A19716DA}" type="datetime10">
              <a:rPr kumimoji="0" lang="en-US" altLang="zh-CN" sz="2000" b="1" i="0" u="none" strike="noStrike" kern="1200" cap="none" spc="0" normalizeH="0" baseline="0" noProof="0" smtClean="0">
                <a:ln>
                  <a:noFill/>
                </a:ln>
                <a:solidFill>
                  <a:srgbClr val="5D5DC0"/>
                </a:solidFill>
                <a:effectLst/>
                <a:uLnTx/>
                <a:uFillTx/>
                <a:latin typeface="+mj-lt"/>
                <a:ea typeface="宋体" pitchFamily="2" charset="-122"/>
                <a:cs typeface="+mn-cs"/>
              </a:rPr>
              <a:pPr algn="l"/>
              <a:t>13:40</a:t>
            </a:fld>
            <a:endParaRPr lang="en-US" altLang="zh-CN" sz="2000" b="1" dirty="0">
              <a:solidFill>
                <a:srgbClr val="5D5DC0"/>
              </a:solidFill>
              <a:effectLst/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1400" y="89034"/>
            <a:ext cx="1677745" cy="168646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018178" y="620610"/>
            <a:ext cx="2914088" cy="865415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2018178" y="690564"/>
            <a:ext cx="6874638" cy="845664"/>
            <a:chOff x="2089972" y="628999"/>
            <a:chExt cx="6874638" cy="907229"/>
          </a:xfrm>
        </p:grpSpPr>
        <p:cxnSp>
          <p:nvCxnSpPr>
            <p:cNvPr id="8" name="直接连接符 7"/>
            <p:cNvCxnSpPr/>
            <p:nvPr/>
          </p:nvCxnSpPr>
          <p:spPr bwMode="auto">
            <a:xfrm flipH="1">
              <a:off x="4948828" y="628999"/>
              <a:ext cx="576080" cy="907229"/>
            </a:xfrm>
            <a:prstGeom prst="line">
              <a:avLst/>
            </a:prstGeom>
            <a:solidFill>
              <a:schemeClr val="accent1"/>
            </a:solidFill>
            <a:ln w="57150" cap="flat" cmpd="tri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2" name="直接连接符 11"/>
            <p:cNvCxnSpPr/>
            <p:nvPr/>
          </p:nvCxnSpPr>
          <p:spPr bwMode="auto">
            <a:xfrm>
              <a:off x="5524908" y="628999"/>
              <a:ext cx="3439702" cy="0"/>
            </a:xfrm>
            <a:prstGeom prst="line">
              <a:avLst/>
            </a:prstGeom>
            <a:solidFill>
              <a:schemeClr val="accent1"/>
            </a:solidFill>
            <a:ln w="57150" cap="flat" cmpd="tri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4" name="直接连接符 13"/>
            <p:cNvCxnSpPr/>
            <p:nvPr/>
          </p:nvCxnSpPr>
          <p:spPr bwMode="auto">
            <a:xfrm flipH="1">
              <a:off x="2089972" y="1536228"/>
              <a:ext cx="2858856" cy="0"/>
            </a:xfrm>
            <a:prstGeom prst="line">
              <a:avLst/>
            </a:prstGeom>
            <a:solidFill>
              <a:schemeClr val="accent1"/>
            </a:solidFill>
            <a:ln w="57150" cap="flat" cmpd="tri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2" name="组合 1"/>
          <p:cNvGrpSpPr/>
          <p:nvPr/>
        </p:nvGrpSpPr>
        <p:grpSpPr>
          <a:xfrm>
            <a:off x="356172" y="5737225"/>
            <a:ext cx="8635428" cy="860426"/>
            <a:chOff x="356172" y="5737225"/>
            <a:chExt cx="8635428" cy="860426"/>
          </a:xfrm>
        </p:grpSpPr>
        <p:cxnSp>
          <p:nvCxnSpPr>
            <p:cNvPr id="6" name="直接连接符 5"/>
            <p:cNvCxnSpPr/>
            <p:nvPr/>
          </p:nvCxnSpPr>
          <p:spPr bwMode="auto">
            <a:xfrm flipH="1">
              <a:off x="356172" y="6597440"/>
              <a:ext cx="151221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5D5D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grpSp>
          <p:nvGrpSpPr>
            <p:cNvPr id="40" name="组合 39"/>
            <p:cNvGrpSpPr/>
            <p:nvPr/>
          </p:nvGrpSpPr>
          <p:grpSpPr>
            <a:xfrm>
              <a:off x="2616916" y="5912643"/>
              <a:ext cx="157163" cy="39688"/>
              <a:chOff x="6834188" y="5932488"/>
              <a:chExt cx="157163" cy="39688"/>
            </a:xfrm>
          </p:grpSpPr>
          <p:sp>
            <p:nvSpPr>
              <p:cNvPr id="9" name="Line 5"/>
              <p:cNvSpPr>
                <a:spLocks noChangeShapeType="1"/>
              </p:cNvSpPr>
              <p:nvPr/>
            </p:nvSpPr>
            <p:spPr bwMode="auto">
              <a:xfrm flipV="1">
                <a:off x="6897688" y="5932488"/>
                <a:ext cx="46038" cy="39688"/>
              </a:xfrm>
              <a:prstGeom prst="line">
                <a:avLst/>
              </a:prstGeom>
              <a:noFill/>
              <a:ln w="19050">
                <a:solidFill>
                  <a:srgbClr val="5D5D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" name="Line 15"/>
              <p:cNvSpPr>
                <a:spLocks noChangeShapeType="1"/>
              </p:cNvSpPr>
              <p:nvPr/>
            </p:nvSpPr>
            <p:spPr bwMode="auto">
              <a:xfrm flipV="1">
                <a:off x="6834188" y="5932488"/>
                <a:ext cx="31750" cy="23813"/>
              </a:xfrm>
              <a:prstGeom prst="line">
                <a:avLst/>
              </a:prstGeom>
              <a:noFill/>
              <a:ln w="19050">
                <a:solidFill>
                  <a:srgbClr val="5D5D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" name="Line 16"/>
              <p:cNvSpPr>
                <a:spLocks noChangeShapeType="1"/>
              </p:cNvSpPr>
              <p:nvPr/>
            </p:nvSpPr>
            <p:spPr bwMode="auto">
              <a:xfrm flipH="1" flipV="1">
                <a:off x="6865938" y="5932488"/>
                <a:ext cx="31750" cy="39688"/>
              </a:xfrm>
              <a:prstGeom prst="line">
                <a:avLst/>
              </a:prstGeom>
              <a:noFill/>
              <a:ln w="19050">
                <a:solidFill>
                  <a:srgbClr val="5D5D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" name="Line 17"/>
              <p:cNvSpPr>
                <a:spLocks noChangeShapeType="1"/>
              </p:cNvSpPr>
              <p:nvPr/>
            </p:nvSpPr>
            <p:spPr bwMode="auto">
              <a:xfrm flipH="1" flipV="1">
                <a:off x="6943726" y="5932488"/>
                <a:ext cx="47625" cy="31750"/>
              </a:xfrm>
              <a:prstGeom prst="line">
                <a:avLst/>
              </a:prstGeom>
              <a:noFill/>
              <a:ln w="19050">
                <a:solidFill>
                  <a:srgbClr val="5D5D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41" name="组合 40"/>
            <p:cNvGrpSpPr/>
            <p:nvPr/>
          </p:nvGrpSpPr>
          <p:grpSpPr>
            <a:xfrm>
              <a:off x="2288304" y="6115843"/>
              <a:ext cx="157162" cy="39688"/>
              <a:chOff x="6505576" y="6135688"/>
              <a:chExt cx="157162" cy="39688"/>
            </a:xfrm>
          </p:grpSpPr>
          <p:sp>
            <p:nvSpPr>
              <p:cNvPr id="10" name="Line 6"/>
              <p:cNvSpPr>
                <a:spLocks noChangeShapeType="1"/>
              </p:cNvSpPr>
              <p:nvPr/>
            </p:nvSpPr>
            <p:spPr bwMode="auto">
              <a:xfrm flipV="1">
                <a:off x="6505576" y="6135688"/>
                <a:ext cx="31750" cy="23813"/>
              </a:xfrm>
              <a:prstGeom prst="line">
                <a:avLst/>
              </a:prstGeom>
              <a:noFill/>
              <a:ln w="19050">
                <a:solidFill>
                  <a:srgbClr val="5D5D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" name="Line 7"/>
              <p:cNvSpPr>
                <a:spLocks noChangeShapeType="1"/>
              </p:cNvSpPr>
              <p:nvPr/>
            </p:nvSpPr>
            <p:spPr bwMode="auto">
              <a:xfrm flipH="1" flipV="1">
                <a:off x="6537326" y="6135688"/>
                <a:ext cx="31750" cy="39688"/>
              </a:xfrm>
              <a:prstGeom prst="line">
                <a:avLst/>
              </a:prstGeom>
              <a:noFill/>
              <a:ln w="19050">
                <a:solidFill>
                  <a:srgbClr val="5D5D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" name="Line 18"/>
              <p:cNvSpPr>
                <a:spLocks noChangeShapeType="1"/>
              </p:cNvSpPr>
              <p:nvPr/>
            </p:nvSpPr>
            <p:spPr bwMode="auto">
              <a:xfrm flipH="1" flipV="1">
                <a:off x="6615113" y="6135688"/>
                <a:ext cx="47625" cy="31750"/>
              </a:xfrm>
              <a:prstGeom prst="line">
                <a:avLst/>
              </a:prstGeom>
              <a:noFill/>
              <a:ln w="19050">
                <a:solidFill>
                  <a:srgbClr val="5D5D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" name="Line 19"/>
              <p:cNvSpPr>
                <a:spLocks noChangeShapeType="1"/>
              </p:cNvSpPr>
              <p:nvPr/>
            </p:nvSpPr>
            <p:spPr bwMode="auto">
              <a:xfrm flipV="1">
                <a:off x="6569076" y="6135688"/>
                <a:ext cx="46038" cy="39688"/>
              </a:xfrm>
              <a:prstGeom prst="line">
                <a:avLst/>
              </a:prstGeom>
              <a:noFill/>
              <a:ln w="19050">
                <a:solidFill>
                  <a:srgbClr val="5D5D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34" name="Line 25"/>
            <p:cNvSpPr>
              <a:spLocks noChangeShapeType="1"/>
            </p:cNvSpPr>
            <p:nvPr/>
          </p:nvSpPr>
          <p:spPr bwMode="auto">
            <a:xfrm>
              <a:off x="2023985" y="6597650"/>
              <a:ext cx="6967615" cy="0"/>
            </a:xfrm>
            <a:prstGeom prst="line">
              <a:avLst/>
            </a:prstGeom>
            <a:noFill/>
            <a:ln w="19050">
              <a:solidFill>
                <a:srgbClr val="5D5DC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43" name="组合 42"/>
            <p:cNvGrpSpPr/>
            <p:nvPr/>
          </p:nvGrpSpPr>
          <p:grpSpPr>
            <a:xfrm>
              <a:off x="1819198" y="5737225"/>
              <a:ext cx="204788" cy="860426"/>
              <a:chOff x="7115176" y="5737225"/>
              <a:chExt cx="204788" cy="860426"/>
            </a:xfrm>
          </p:grpSpPr>
          <p:sp>
            <p:nvSpPr>
              <p:cNvPr id="13" name="Line 8"/>
              <p:cNvSpPr>
                <a:spLocks noChangeShapeType="1"/>
              </p:cNvSpPr>
              <p:nvPr/>
            </p:nvSpPr>
            <p:spPr bwMode="auto">
              <a:xfrm flipV="1">
                <a:off x="7210426" y="5894388"/>
                <a:ext cx="0" cy="155575"/>
              </a:xfrm>
              <a:prstGeom prst="line">
                <a:avLst/>
              </a:prstGeom>
              <a:noFill/>
              <a:ln w="19050">
                <a:solidFill>
                  <a:srgbClr val="5D5D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" name="Line 9"/>
              <p:cNvSpPr>
                <a:spLocks noChangeShapeType="1"/>
              </p:cNvSpPr>
              <p:nvPr/>
            </p:nvSpPr>
            <p:spPr bwMode="auto">
              <a:xfrm flipV="1">
                <a:off x="7162801" y="6049963"/>
                <a:ext cx="0" cy="133350"/>
              </a:xfrm>
              <a:prstGeom prst="line">
                <a:avLst/>
              </a:prstGeom>
              <a:noFill/>
              <a:ln w="19050">
                <a:solidFill>
                  <a:srgbClr val="5D5D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" name="Line 10"/>
              <p:cNvSpPr>
                <a:spLocks noChangeShapeType="1"/>
              </p:cNvSpPr>
              <p:nvPr/>
            </p:nvSpPr>
            <p:spPr bwMode="auto">
              <a:xfrm flipV="1">
                <a:off x="7256463" y="5894388"/>
                <a:ext cx="0" cy="61913"/>
              </a:xfrm>
              <a:prstGeom prst="line">
                <a:avLst/>
              </a:prstGeom>
              <a:noFill/>
              <a:ln w="19050">
                <a:solidFill>
                  <a:srgbClr val="5D5D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" name="Line 11"/>
              <p:cNvSpPr>
                <a:spLocks noChangeShapeType="1"/>
              </p:cNvSpPr>
              <p:nvPr/>
            </p:nvSpPr>
            <p:spPr bwMode="auto">
              <a:xfrm flipV="1">
                <a:off x="7162801" y="6284913"/>
                <a:ext cx="0" cy="312738"/>
              </a:xfrm>
              <a:prstGeom prst="line">
                <a:avLst/>
              </a:prstGeom>
              <a:noFill/>
              <a:ln w="19050">
                <a:solidFill>
                  <a:srgbClr val="5D5D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" name="Line 12"/>
              <p:cNvSpPr>
                <a:spLocks noChangeShapeType="1"/>
              </p:cNvSpPr>
              <p:nvPr/>
            </p:nvSpPr>
            <p:spPr bwMode="auto">
              <a:xfrm flipV="1">
                <a:off x="7319963" y="5956300"/>
                <a:ext cx="0" cy="641350"/>
              </a:xfrm>
              <a:prstGeom prst="line">
                <a:avLst/>
              </a:prstGeom>
              <a:noFill/>
              <a:ln w="19050">
                <a:solidFill>
                  <a:srgbClr val="5D5D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" name="Line 13"/>
              <p:cNvSpPr>
                <a:spLocks noChangeShapeType="1"/>
              </p:cNvSpPr>
              <p:nvPr/>
            </p:nvSpPr>
            <p:spPr bwMode="auto">
              <a:xfrm>
                <a:off x="7115176" y="6284913"/>
                <a:ext cx="117475" cy="0"/>
              </a:xfrm>
              <a:prstGeom prst="line">
                <a:avLst/>
              </a:prstGeom>
              <a:noFill/>
              <a:ln w="19050">
                <a:solidFill>
                  <a:srgbClr val="5D5D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" name="Line 14"/>
              <p:cNvSpPr>
                <a:spLocks noChangeShapeType="1"/>
              </p:cNvSpPr>
              <p:nvPr/>
            </p:nvSpPr>
            <p:spPr bwMode="auto">
              <a:xfrm>
                <a:off x="7115176" y="6183313"/>
                <a:ext cx="117475" cy="0"/>
              </a:xfrm>
              <a:prstGeom prst="line">
                <a:avLst/>
              </a:prstGeom>
              <a:noFill/>
              <a:ln w="19050">
                <a:solidFill>
                  <a:srgbClr val="5D5D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" name="Line 20"/>
              <p:cNvSpPr>
                <a:spLocks noChangeShapeType="1"/>
              </p:cNvSpPr>
              <p:nvPr/>
            </p:nvSpPr>
            <p:spPr bwMode="auto">
              <a:xfrm>
                <a:off x="7210426" y="5894388"/>
                <a:ext cx="46038" cy="0"/>
              </a:xfrm>
              <a:prstGeom prst="line">
                <a:avLst/>
              </a:prstGeom>
              <a:noFill/>
              <a:ln w="19050">
                <a:solidFill>
                  <a:srgbClr val="5D5D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" name="Line 21"/>
              <p:cNvSpPr>
                <a:spLocks noChangeShapeType="1"/>
              </p:cNvSpPr>
              <p:nvPr/>
            </p:nvSpPr>
            <p:spPr bwMode="auto">
              <a:xfrm flipV="1">
                <a:off x="7115176" y="6183313"/>
                <a:ext cx="0" cy="101600"/>
              </a:xfrm>
              <a:prstGeom prst="line">
                <a:avLst/>
              </a:prstGeom>
              <a:noFill/>
              <a:ln w="19050">
                <a:solidFill>
                  <a:srgbClr val="5D5D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" name="Line 22"/>
              <p:cNvSpPr>
                <a:spLocks noChangeShapeType="1"/>
              </p:cNvSpPr>
              <p:nvPr/>
            </p:nvSpPr>
            <p:spPr bwMode="auto">
              <a:xfrm flipV="1">
                <a:off x="7232651" y="6183313"/>
                <a:ext cx="0" cy="101600"/>
              </a:xfrm>
              <a:prstGeom prst="line">
                <a:avLst/>
              </a:prstGeom>
              <a:noFill/>
              <a:ln w="19050">
                <a:solidFill>
                  <a:srgbClr val="5D5D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" name="Line 23"/>
              <p:cNvSpPr>
                <a:spLocks noChangeShapeType="1"/>
              </p:cNvSpPr>
              <p:nvPr/>
            </p:nvSpPr>
            <p:spPr bwMode="auto">
              <a:xfrm flipV="1">
                <a:off x="7232651" y="5737225"/>
                <a:ext cx="0" cy="157163"/>
              </a:xfrm>
              <a:prstGeom prst="line">
                <a:avLst/>
              </a:prstGeom>
              <a:noFill/>
              <a:ln w="19050">
                <a:solidFill>
                  <a:srgbClr val="5D5D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5" name="Line 26"/>
              <p:cNvSpPr>
                <a:spLocks noChangeShapeType="1"/>
              </p:cNvSpPr>
              <p:nvPr/>
            </p:nvSpPr>
            <p:spPr bwMode="auto">
              <a:xfrm>
                <a:off x="7162801" y="6049963"/>
                <a:ext cx="157163" cy="0"/>
              </a:xfrm>
              <a:prstGeom prst="line">
                <a:avLst/>
              </a:prstGeom>
              <a:noFill/>
              <a:ln w="19050">
                <a:solidFill>
                  <a:srgbClr val="5D5D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6" name="Line 27"/>
              <p:cNvSpPr>
                <a:spLocks noChangeShapeType="1"/>
              </p:cNvSpPr>
              <p:nvPr/>
            </p:nvSpPr>
            <p:spPr bwMode="auto">
              <a:xfrm>
                <a:off x="7210426" y="5956300"/>
                <a:ext cx="109538" cy="0"/>
              </a:xfrm>
              <a:prstGeom prst="line">
                <a:avLst/>
              </a:prstGeom>
              <a:noFill/>
              <a:ln w="19050">
                <a:solidFill>
                  <a:srgbClr val="5D5D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45" name="组合 44"/>
            <p:cNvGrpSpPr/>
            <p:nvPr/>
          </p:nvGrpSpPr>
          <p:grpSpPr>
            <a:xfrm>
              <a:off x="356172" y="6165380"/>
              <a:ext cx="1132962" cy="312738"/>
              <a:chOff x="356172" y="6165380"/>
              <a:chExt cx="1132962" cy="312738"/>
            </a:xfrm>
          </p:grpSpPr>
          <p:sp>
            <p:nvSpPr>
              <p:cNvPr id="33" name="Line 24"/>
              <p:cNvSpPr>
                <a:spLocks noChangeShapeType="1"/>
              </p:cNvSpPr>
              <p:nvPr/>
            </p:nvSpPr>
            <p:spPr bwMode="auto">
              <a:xfrm>
                <a:off x="622872" y="6165380"/>
                <a:ext cx="430213" cy="304800"/>
              </a:xfrm>
              <a:prstGeom prst="line">
                <a:avLst/>
              </a:prstGeom>
              <a:noFill/>
              <a:ln w="19050">
                <a:solidFill>
                  <a:srgbClr val="5D5D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7" name="Line 28"/>
              <p:cNvSpPr>
                <a:spLocks noChangeShapeType="1"/>
              </p:cNvSpPr>
              <p:nvPr/>
            </p:nvSpPr>
            <p:spPr bwMode="auto">
              <a:xfrm flipV="1">
                <a:off x="356172" y="6165380"/>
                <a:ext cx="266700" cy="312738"/>
              </a:xfrm>
              <a:prstGeom prst="line">
                <a:avLst/>
              </a:prstGeom>
              <a:noFill/>
              <a:ln w="19050">
                <a:solidFill>
                  <a:srgbClr val="5D5D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" name="Line 29"/>
              <p:cNvSpPr>
                <a:spLocks noChangeShapeType="1"/>
              </p:cNvSpPr>
              <p:nvPr/>
            </p:nvSpPr>
            <p:spPr bwMode="auto">
              <a:xfrm flipV="1">
                <a:off x="924497" y="6181255"/>
                <a:ext cx="166688" cy="196850"/>
              </a:xfrm>
              <a:prstGeom prst="line">
                <a:avLst/>
              </a:prstGeom>
              <a:noFill/>
              <a:ln w="19050">
                <a:solidFill>
                  <a:srgbClr val="5D5D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9" name="Line 24"/>
              <p:cNvSpPr>
                <a:spLocks noChangeShapeType="1"/>
              </p:cNvSpPr>
              <p:nvPr/>
            </p:nvSpPr>
            <p:spPr bwMode="auto">
              <a:xfrm>
                <a:off x="1081328" y="6181255"/>
                <a:ext cx="407806" cy="288925"/>
              </a:xfrm>
              <a:prstGeom prst="line">
                <a:avLst/>
              </a:prstGeom>
              <a:noFill/>
              <a:ln w="19050">
                <a:solidFill>
                  <a:srgbClr val="5D5D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60" name="Rectangle 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73250"/>
            <a:ext cx="2133600" cy="3241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 Black" pitchFamily="34" charset="0"/>
              </a:defRPr>
            </a:lvl1pPr>
          </a:lstStyle>
          <a:p>
            <a:fld id="{9192BE46-038A-4E75-BB67-6B6E3F8C12CC}" type="slidenum">
              <a:rPr lang="zh-CN" altLang="en-US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2216657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（字号28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620610"/>
            <a:ext cx="8362950" cy="5760799"/>
          </a:xfrm>
        </p:spPr>
        <p:txBody>
          <a:bodyPr/>
          <a:lstStyle>
            <a:lvl1pPr marL="342900" indent="-342900">
              <a:defRPr/>
            </a:lvl1pPr>
            <a:lvl2pPr marL="628650" indent="-268288">
              <a:defRPr/>
            </a:lvl2pPr>
            <a:lvl3pPr marL="896938" indent="-268288">
              <a:defRPr sz="2400">
                <a:latin typeface="+mn-lt"/>
              </a:defRPr>
            </a:lvl3pPr>
            <a:lvl4pPr marL="1166813" indent="-269875">
              <a:defRPr sz="2400">
                <a:latin typeface="+mn-lt"/>
                <a:ea typeface="楷体" panose="02010609060101010101" pitchFamily="49" charset="-122"/>
              </a:defRPr>
            </a:lvl4pPr>
            <a:lvl5pPr marL="1435100" indent="-268288">
              <a:defRPr sz="2400">
                <a:latin typeface="+mn-lt"/>
                <a:ea typeface="楷体" panose="02010609060101010101" pitchFamily="49" charset="-122"/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Rectangle 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381410"/>
            <a:ext cx="2133600" cy="3241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 Black" pitchFamily="34" charset="0"/>
              </a:defRPr>
            </a:lvl1pPr>
          </a:lstStyle>
          <a:p>
            <a:fld id="{01240078-9CC7-47B2-B51F-C81DC6C36461}" type="slidenum">
              <a:rPr lang="zh-CN" altLang="en-US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032649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（字号24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620610"/>
            <a:ext cx="8362950" cy="5760799"/>
          </a:xfrm>
        </p:spPr>
        <p:txBody>
          <a:bodyPr/>
          <a:lstStyle>
            <a:lvl1pPr marL="268288" indent="-268288">
              <a:defRPr sz="2400"/>
            </a:lvl1pPr>
            <a:lvl2pPr marL="536575" indent="-268288">
              <a:defRPr sz="2400"/>
            </a:lvl2pPr>
            <a:lvl3pPr marL="804863" indent="-268288">
              <a:defRPr sz="2400">
                <a:latin typeface="+mn-lt"/>
              </a:defRPr>
            </a:lvl3pPr>
            <a:lvl4pPr marL="1073150" indent="-268288">
              <a:defRPr sz="2400">
                <a:latin typeface="+mn-lt"/>
                <a:ea typeface="楷体" panose="02010609060101010101" pitchFamily="49" charset="-122"/>
              </a:defRPr>
            </a:lvl4pPr>
            <a:lvl5pPr marL="1343025" indent="-269875">
              <a:defRPr sz="2400">
                <a:latin typeface="+mn-lt"/>
                <a:ea typeface="楷体" panose="02010609060101010101" pitchFamily="49" charset="-122"/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Rectangle 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381410"/>
            <a:ext cx="2133600" cy="3241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 Black" pitchFamily="34" charset="0"/>
              </a:defRPr>
            </a:lvl1pPr>
          </a:lstStyle>
          <a:p>
            <a:fld id="{01240078-9CC7-47B2-B51F-C81DC6C36461}" type="slidenum">
              <a:rPr lang="zh-CN" altLang="en-US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4557091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90990" y="116540"/>
            <a:ext cx="8229600" cy="417982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620610"/>
            <a:ext cx="4040188" cy="423732"/>
          </a:xfrm>
        </p:spPr>
        <p:txBody>
          <a:bodyPr anchor="b"/>
          <a:lstStyle>
            <a:lvl1pPr marL="0" indent="0">
              <a:buNone/>
              <a:defRPr sz="24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044341"/>
            <a:ext cx="4040188" cy="5337069"/>
          </a:xfrm>
        </p:spPr>
        <p:txBody>
          <a:bodyPr/>
          <a:lstStyle>
            <a:lvl1pPr marL="268288" indent="-268288">
              <a:defRPr sz="2400">
                <a:latin typeface="+mn-lt"/>
              </a:defRPr>
            </a:lvl1pPr>
            <a:lvl2pPr marL="536575" indent="-268288">
              <a:defRPr sz="2400">
                <a:latin typeface="+mn-lt"/>
              </a:defRPr>
            </a:lvl2pPr>
            <a:lvl3pPr marL="804863" indent="-268288">
              <a:defRPr sz="2400">
                <a:latin typeface="+mn-lt"/>
              </a:defRPr>
            </a:lvl3pPr>
            <a:lvl4pPr marL="1073150" indent="-268288">
              <a:defRPr sz="2400">
                <a:latin typeface="+mn-lt"/>
                <a:ea typeface="楷体" panose="02010609060101010101" pitchFamily="49" charset="-122"/>
              </a:defRPr>
            </a:lvl4pPr>
            <a:lvl5pPr marL="1343025" indent="-269875">
              <a:defRPr sz="2400">
                <a:latin typeface="+mn-lt"/>
                <a:ea typeface="楷体" panose="02010609060101010101" pitchFamily="49" charset="-122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620610"/>
            <a:ext cx="4041775" cy="423732"/>
          </a:xfrm>
        </p:spPr>
        <p:txBody>
          <a:bodyPr anchor="b"/>
          <a:lstStyle>
            <a:lvl1pPr marL="0" indent="0">
              <a:buNone/>
              <a:defRPr sz="24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1044342"/>
            <a:ext cx="4041775" cy="5337068"/>
          </a:xfrm>
        </p:spPr>
        <p:txBody>
          <a:bodyPr/>
          <a:lstStyle>
            <a:lvl1pPr marL="268288" indent="-268288">
              <a:defRPr sz="2400">
                <a:latin typeface="+mn-lt"/>
              </a:defRPr>
            </a:lvl1pPr>
            <a:lvl2pPr marL="536575" indent="-268288">
              <a:defRPr sz="2400">
                <a:latin typeface="+mn-lt"/>
              </a:defRPr>
            </a:lvl2pPr>
            <a:lvl3pPr marL="804863" indent="-268288">
              <a:defRPr sz="2400">
                <a:latin typeface="+mn-lt"/>
              </a:defRPr>
            </a:lvl3pPr>
            <a:lvl4pPr marL="1073150" indent="-268288">
              <a:defRPr sz="2400">
                <a:latin typeface="+mn-lt"/>
                <a:ea typeface="楷体" panose="02010609060101010101" pitchFamily="49" charset="-122"/>
              </a:defRPr>
            </a:lvl4pPr>
            <a:lvl5pPr marL="1343025" indent="-269875">
              <a:defRPr sz="2400">
                <a:latin typeface="+mn-lt"/>
                <a:ea typeface="楷体" panose="02010609060101010101" pitchFamily="49" charset="-122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9" name="日期占位符 8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10" name="Rectangle 3"/>
          <p:cNvSpPr>
            <a:spLocks noGrp="1" noChangeArrowheads="1"/>
          </p:cNvSpPr>
          <p:nvPr>
            <p:ph type="sldNum" sz="quarter" idx="13"/>
          </p:nvPr>
        </p:nvSpPr>
        <p:spPr bwMode="auto">
          <a:xfrm>
            <a:off x="6553200" y="6381410"/>
            <a:ext cx="2133600" cy="3241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 Black" pitchFamily="34" charset="0"/>
              </a:defRPr>
            </a:lvl1pPr>
          </a:lstStyle>
          <a:p>
            <a:fld id="{A52F6835-F037-4F36-894D-61967B7921E7}" type="slidenum">
              <a:rPr lang="zh-CN" altLang="en-US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7587092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381410"/>
            <a:ext cx="2133600" cy="3241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 Black" pitchFamily="34" charset="0"/>
              </a:defRPr>
            </a:lvl1pPr>
          </a:lstStyle>
          <a:p>
            <a:fld id="{A3694771-9FC1-48F9-9355-6153B3BC93C9}" type="slidenum">
              <a:rPr lang="zh-CN" altLang="en-US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43113630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0" y="0"/>
            <a:ext cx="9144000" cy="566738"/>
            <a:chOff x="0" y="0"/>
            <a:chExt cx="9144000" cy="566738"/>
          </a:xfrm>
        </p:grpSpPr>
        <p:sp>
          <p:nvSpPr>
            <p:cNvPr id="178181" name="Rectangle 5"/>
            <p:cNvSpPr>
              <a:spLocks noChangeArrowheads="1"/>
            </p:cNvSpPr>
            <p:nvPr/>
          </p:nvSpPr>
          <p:spPr bwMode="auto">
            <a:xfrm>
              <a:off x="0" y="0"/>
              <a:ext cx="285750" cy="546100"/>
            </a:xfrm>
            <a:prstGeom prst="rect">
              <a:avLst/>
            </a:prstGeom>
            <a:gradFill rotWithShape="0">
              <a:gsLst>
                <a:gs pos="0">
                  <a:srgbClr val="CCCCE6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spcBef>
                  <a:spcPct val="0"/>
                </a:spcBef>
              </a:pPr>
              <a:endParaRPr lang="zh-CN" altLang="en-US" sz="2400" b="0"/>
            </a:p>
          </p:txBody>
        </p:sp>
        <p:sp>
          <p:nvSpPr>
            <p:cNvPr id="178182" name="Rectangle 6"/>
            <p:cNvSpPr>
              <a:spLocks noChangeArrowheads="1"/>
            </p:cNvSpPr>
            <p:nvPr/>
          </p:nvSpPr>
          <p:spPr bwMode="auto">
            <a:xfrm>
              <a:off x="377825" y="134938"/>
              <a:ext cx="8731250" cy="274638"/>
            </a:xfrm>
            <a:prstGeom prst="rect">
              <a:avLst/>
            </a:prstGeom>
            <a:gradFill rotWithShape="0">
              <a:gsLst>
                <a:gs pos="0">
                  <a:srgbClr val="FFFFCC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l">
                <a:spcBef>
                  <a:spcPct val="0"/>
                </a:spcBef>
              </a:pPr>
              <a:endParaRPr lang="zh-CN" altLang="en-US" sz="2400" b="0"/>
            </a:p>
          </p:txBody>
        </p:sp>
        <p:sp>
          <p:nvSpPr>
            <p:cNvPr id="178183" name="Rectangle 7"/>
            <p:cNvSpPr>
              <a:spLocks noChangeArrowheads="1"/>
            </p:cNvSpPr>
            <p:nvPr/>
          </p:nvSpPr>
          <p:spPr bwMode="auto">
            <a:xfrm>
              <a:off x="374650" y="134938"/>
              <a:ext cx="138113" cy="141288"/>
            </a:xfrm>
            <a:prstGeom prst="rect">
              <a:avLst/>
            </a:prstGeom>
            <a:solidFill>
              <a:srgbClr val="33CC33">
                <a:alpha val="14999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l">
                <a:spcBef>
                  <a:spcPct val="0"/>
                </a:spcBef>
              </a:pPr>
              <a:endParaRPr lang="zh-CN" altLang="en-US" sz="1800" b="0">
                <a:solidFill>
                  <a:schemeClr val="hlink"/>
                </a:solidFill>
                <a:latin typeface="Arial" charset="0"/>
              </a:endParaRPr>
            </a:p>
          </p:txBody>
        </p:sp>
        <p:sp>
          <p:nvSpPr>
            <p:cNvPr id="178184" name="Rectangle 8"/>
            <p:cNvSpPr>
              <a:spLocks noChangeArrowheads="1"/>
            </p:cNvSpPr>
            <p:nvPr/>
          </p:nvSpPr>
          <p:spPr bwMode="auto">
            <a:xfrm>
              <a:off x="512763" y="0"/>
              <a:ext cx="139700" cy="138113"/>
            </a:xfrm>
            <a:prstGeom prst="rect">
              <a:avLst/>
            </a:prstGeom>
            <a:solidFill>
              <a:srgbClr val="33CC33">
                <a:alpha val="14999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l">
                <a:spcBef>
                  <a:spcPct val="0"/>
                </a:spcBef>
              </a:pPr>
              <a:endParaRPr lang="zh-CN" altLang="en-US" sz="1800" b="0">
                <a:solidFill>
                  <a:schemeClr val="hlink"/>
                </a:solidFill>
                <a:latin typeface="Arial" charset="0"/>
              </a:endParaRPr>
            </a:p>
          </p:txBody>
        </p:sp>
        <p:sp>
          <p:nvSpPr>
            <p:cNvPr id="178185" name="Rectangle 9"/>
            <p:cNvSpPr>
              <a:spLocks noChangeArrowheads="1"/>
            </p:cNvSpPr>
            <p:nvPr/>
          </p:nvSpPr>
          <p:spPr bwMode="auto">
            <a:xfrm>
              <a:off x="512763" y="134938"/>
              <a:ext cx="139700" cy="141288"/>
            </a:xfrm>
            <a:prstGeom prst="rect">
              <a:avLst/>
            </a:prstGeom>
            <a:solidFill>
              <a:srgbClr val="33CC33">
                <a:alpha val="30000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l">
                <a:spcBef>
                  <a:spcPct val="0"/>
                </a:spcBef>
              </a:pPr>
              <a:endParaRPr lang="zh-CN" altLang="en-US" sz="1800" b="0">
                <a:solidFill>
                  <a:schemeClr val="accent2"/>
                </a:solidFill>
                <a:latin typeface="Arial" charset="0"/>
              </a:endParaRPr>
            </a:p>
          </p:txBody>
        </p:sp>
        <p:sp>
          <p:nvSpPr>
            <p:cNvPr id="178186" name="Rectangle 10"/>
            <p:cNvSpPr>
              <a:spLocks noChangeArrowheads="1"/>
            </p:cNvSpPr>
            <p:nvPr/>
          </p:nvSpPr>
          <p:spPr bwMode="auto">
            <a:xfrm>
              <a:off x="239713" y="274638"/>
              <a:ext cx="136525" cy="138113"/>
            </a:xfrm>
            <a:prstGeom prst="rect">
              <a:avLst/>
            </a:prstGeom>
            <a:solidFill>
              <a:srgbClr val="33CC33">
                <a:alpha val="14999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l">
                <a:spcBef>
                  <a:spcPct val="0"/>
                </a:spcBef>
              </a:pPr>
              <a:endParaRPr lang="zh-CN" altLang="en-US" sz="1800" b="0">
                <a:solidFill>
                  <a:schemeClr val="hlink"/>
                </a:solidFill>
                <a:latin typeface="Arial" charset="0"/>
              </a:endParaRPr>
            </a:p>
          </p:txBody>
        </p:sp>
        <p:sp>
          <p:nvSpPr>
            <p:cNvPr id="178187" name="Rectangle 11"/>
            <p:cNvSpPr>
              <a:spLocks noChangeArrowheads="1"/>
            </p:cNvSpPr>
            <p:nvPr/>
          </p:nvSpPr>
          <p:spPr bwMode="auto">
            <a:xfrm>
              <a:off x="96838" y="136525"/>
              <a:ext cx="141288" cy="138113"/>
            </a:xfrm>
            <a:prstGeom prst="rect">
              <a:avLst/>
            </a:prstGeom>
            <a:solidFill>
              <a:srgbClr val="FF00FF">
                <a:alpha val="20000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l">
                <a:spcBef>
                  <a:spcPct val="0"/>
                </a:spcBef>
              </a:pPr>
              <a:endParaRPr lang="zh-CN" altLang="en-US" sz="2400" b="0"/>
            </a:p>
          </p:txBody>
        </p:sp>
        <p:sp>
          <p:nvSpPr>
            <p:cNvPr id="178188" name="Rectangle 12"/>
            <p:cNvSpPr>
              <a:spLocks noChangeArrowheads="1"/>
            </p:cNvSpPr>
            <p:nvPr/>
          </p:nvSpPr>
          <p:spPr bwMode="auto">
            <a:xfrm>
              <a:off x="374650" y="271463"/>
              <a:ext cx="138113" cy="138113"/>
            </a:xfrm>
            <a:prstGeom prst="rect">
              <a:avLst/>
            </a:prstGeom>
            <a:solidFill>
              <a:srgbClr val="33CC33">
                <a:alpha val="30000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l">
                <a:spcBef>
                  <a:spcPct val="0"/>
                </a:spcBef>
              </a:pPr>
              <a:endParaRPr lang="zh-CN" altLang="en-US" sz="1800" b="0">
                <a:solidFill>
                  <a:schemeClr val="accent2"/>
                </a:solidFill>
                <a:latin typeface="Arial" charset="0"/>
              </a:endParaRPr>
            </a:p>
          </p:txBody>
        </p:sp>
        <p:sp>
          <p:nvSpPr>
            <p:cNvPr id="178189" name="Rectangle 13"/>
            <p:cNvSpPr>
              <a:spLocks noChangeArrowheads="1"/>
            </p:cNvSpPr>
            <p:nvPr/>
          </p:nvSpPr>
          <p:spPr bwMode="auto">
            <a:xfrm>
              <a:off x="239713" y="409575"/>
              <a:ext cx="136525" cy="136525"/>
            </a:xfrm>
            <a:prstGeom prst="rect">
              <a:avLst/>
            </a:prstGeom>
            <a:solidFill>
              <a:srgbClr val="33CC33">
                <a:alpha val="30000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l">
                <a:spcBef>
                  <a:spcPct val="0"/>
                </a:spcBef>
              </a:pPr>
              <a:endParaRPr lang="zh-CN" altLang="en-US" sz="1800" b="0">
                <a:solidFill>
                  <a:schemeClr val="accent2"/>
                </a:solidFill>
                <a:latin typeface="Arial" charset="0"/>
              </a:endParaRPr>
            </a:p>
          </p:txBody>
        </p:sp>
        <p:sp>
          <p:nvSpPr>
            <p:cNvPr id="178193" name="Rectangle 17"/>
            <p:cNvSpPr>
              <a:spLocks noChangeArrowheads="1"/>
            </p:cNvSpPr>
            <p:nvPr/>
          </p:nvSpPr>
          <p:spPr bwMode="auto">
            <a:xfrm>
              <a:off x="0" y="520700"/>
              <a:ext cx="9144000" cy="46038"/>
            </a:xfrm>
            <a:prstGeom prst="rect">
              <a:avLst/>
            </a:prstGeom>
            <a:gradFill rotWithShape="0">
              <a:gsLst>
                <a:gs pos="0">
                  <a:schemeClr val="bg2">
                    <a:alpha val="39999"/>
                  </a:schemeClr>
                </a:gs>
                <a:gs pos="100000">
                  <a:schemeClr val="bg1">
                    <a:alpha val="10001"/>
                  </a:schemeClr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l">
                <a:spcBef>
                  <a:spcPct val="0"/>
                </a:spcBef>
              </a:pPr>
              <a:endParaRPr lang="zh-CN" altLang="en-US" sz="2400" b="0"/>
            </a:p>
          </p:txBody>
        </p:sp>
      </p:grpSp>
      <p:sp>
        <p:nvSpPr>
          <p:cNvPr id="178178" name="Rectangle 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381410"/>
            <a:ext cx="2895600" cy="3241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400" b="1">
                <a:latin typeface="+mj-lt"/>
              </a:defRPr>
            </a:lvl1pPr>
          </a:lstStyle>
          <a:p>
            <a:endParaRPr lang="en-US" altLang="zh-CN"/>
          </a:p>
        </p:txBody>
      </p:sp>
      <p:sp>
        <p:nvSpPr>
          <p:cNvPr id="178190" name="Rectangle 14"/>
          <p:cNvSpPr>
            <a:spLocks noGrp="1" noChangeArrowheads="1"/>
          </p:cNvSpPr>
          <p:nvPr>
            <p:ph type="title"/>
          </p:nvPr>
        </p:nvSpPr>
        <p:spPr bwMode="auto">
          <a:xfrm>
            <a:off x="590550" y="44450"/>
            <a:ext cx="822960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78191" name="Rectangle 15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566739"/>
            <a:ext cx="8362950" cy="58130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</a:p>
        </p:txBody>
      </p:sp>
      <p:sp>
        <p:nvSpPr>
          <p:cNvPr id="178192" name="Rectangle 1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383777"/>
            <a:ext cx="2133600" cy="3376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 sz="1400" b="1">
                <a:latin typeface="+mj-lt"/>
              </a:defRPr>
            </a:lvl1pPr>
          </a:lstStyle>
          <a:p>
            <a:endParaRPr lang="en-US" altLang="zh-CN"/>
          </a:p>
        </p:txBody>
      </p:sp>
      <p:sp>
        <p:nvSpPr>
          <p:cNvPr id="20" name="Rectangle 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381410"/>
            <a:ext cx="2133600" cy="3241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 Black" pitchFamily="34" charset="0"/>
              </a:defRPr>
            </a:lvl1pPr>
          </a:lstStyle>
          <a:p>
            <a:fld id="{01240078-9CC7-47B2-B51F-C81DC6C36461}" type="slidenum">
              <a:rPr lang="zh-CN" altLang="en-US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58714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</p:sldLayoutIdLst>
  <p:transition spd="med"/>
  <p:timing>
    <p:tnLst>
      <p:par>
        <p:cTn id="1" dur="indefinite" restart="never" nodeType="tmRoot"/>
      </p:par>
    </p:tnLst>
  </p:timing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黑体" pitchFamily="2" charset="-122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黑体" pitchFamily="2" charset="-122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黑体" pitchFamily="2" charset="-122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黑体" pitchFamily="2" charset="-122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黑体" pitchFamily="2" charset="-122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黑体" pitchFamily="2" charset="-122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黑体" pitchFamily="2" charset="-122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黑体" pitchFamily="2" charset="-122"/>
        </a:defRPr>
      </a:lvl9pPr>
    </p:titleStyle>
    <p:bodyStyle>
      <a:lvl1pPr marL="342900" indent="-342900" algn="l" rtl="0" eaLnBrk="1" fontAlgn="base" hangingPunct="1">
        <a:spcBef>
          <a:spcPts val="300"/>
        </a:spcBef>
        <a:spcAft>
          <a:spcPct val="0"/>
        </a:spcAft>
        <a:buClr>
          <a:schemeClr val="bg2"/>
        </a:buClr>
        <a:buSzPct val="75000"/>
        <a:buFont typeface="Wingdings" pitchFamily="2" charset="2"/>
        <a:buChar char="n"/>
        <a:defRPr sz="2800" b="1">
          <a:solidFill>
            <a:schemeClr val="tx1"/>
          </a:solidFill>
          <a:latin typeface="+mn-lt"/>
          <a:ea typeface="+mn-ea"/>
          <a:cs typeface="+mn-cs"/>
        </a:defRPr>
      </a:lvl1pPr>
      <a:lvl2pPr marL="628650" indent="-268288" algn="l" rtl="0" eaLnBrk="1" fontAlgn="base" hangingPunct="1">
        <a:spcBef>
          <a:spcPts val="300"/>
        </a:spcBef>
        <a:spcAft>
          <a:spcPct val="0"/>
        </a:spcAft>
        <a:buClr>
          <a:srgbClr val="006600"/>
        </a:buClr>
        <a:buSzPct val="75000"/>
        <a:buFont typeface="Wingdings" pitchFamily="2" charset="2"/>
        <a:buChar char="l"/>
        <a:defRPr sz="2800" b="1">
          <a:solidFill>
            <a:schemeClr val="tx1"/>
          </a:solidFill>
          <a:latin typeface="+mn-lt"/>
          <a:ea typeface="+mn-ea"/>
        </a:defRPr>
      </a:lvl2pPr>
      <a:lvl3pPr marL="896938" indent="-268288" algn="l" rtl="0" eaLnBrk="1" fontAlgn="base" hangingPunct="1">
        <a:spcBef>
          <a:spcPts val="300"/>
        </a:spcBef>
        <a:spcAft>
          <a:spcPct val="0"/>
        </a:spcAft>
        <a:buClr>
          <a:srgbClr val="FF6600"/>
        </a:buClr>
        <a:buSzPct val="65000"/>
        <a:buFont typeface="Wingdings" pitchFamily="2" charset="2"/>
        <a:buChar char="p"/>
        <a:defRPr sz="2400" b="1">
          <a:solidFill>
            <a:schemeClr val="tx1"/>
          </a:solidFill>
          <a:latin typeface="+mn-lt"/>
          <a:ea typeface="楷体" panose="02010609060101010101" pitchFamily="49" charset="-122"/>
        </a:defRPr>
      </a:lvl3pPr>
      <a:lvl4pPr marL="1166813" indent="-269875" algn="l" rtl="0" eaLnBrk="1" fontAlgn="base" hangingPunct="1">
        <a:spcBef>
          <a:spcPts val="300"/>
        </a:spcBef>
        <a:spcAft>
          <a:spcPct val="0"/>
        </a:spcAft>
        <a:buClr>
          <a:srgbClr val="FF0066"/>
        </a:buClr>
        <a:buSzPct val="75000"/>
        <a:buFont typeface="Wingdings" pitchFamily="2" charset="2"/>
        <a:buChar char="u"/>
        <a:defRPr sz="2400" b="1">
          <a:solidFill>
            <a:schemeClr val="tx1"/>
          </a:solidFill>
          <a:latin typeface="+mn-lt"/>
          <a:ea typeface="楷体" panose="02010609060101010101" pitchFamily="49" charset="-122"/>
        </a:defRPr>
      </a:lvl4pPr>
      <a:lvl5pPr marL="1435100" indent="-268288" algn="l" rtl="0" eaLnBrk="1" fontAlgn="base" hangingPunct="1">
        <a:spcBef>
          <a:spcPts val="300"/>
        </a:spcBef>
        <a:spcAft>
          <a:spcPct val="0"/>
        </a:spcAft>
        <a:buClr>
          <a:srgbClr val="0066FF"/>
        </a:buClr>
        <a:buSzPct val="75000"/>
        <a:buFont typeface="Wingdings" pitchFamily="2" charset="2"/>
        <a:buChar char="ü"/>
        <a:defRPr sz="2400" b="1">
          <a:solidFill>
            <a:schemeClr val="tx1"/>
          </a:solidFill>
          <a:latin typeface="+mn-lt"/>
          <a:ea typeface="楷体" panose="02010609060101010101" pitchFamily="49" charset="-122"/>
        </a:defRPr>
      </a:lvl5pPr>
      <a:lvl6pPr marL="2787650" indent="-271463" algn="l" rtl="0" eaLnBrk="1" fontAlgn="base" hangingPunct="1">
        <a:spcBef>
          <a:spcPct val="20000"/>
        </a:spcBef>
        <a:spcAft>
          <a:spcPct val="0"/>
        </a:spcAft>
        <a:buClr>
          <a:srgbClr val="0066FF"/>
        </a:buClr>
        <a:buSzPct val="75000"/>
        <a:buFont typeface="Wingdings" pitchFamily="2" charset="2"/>
        <a:buChar char="ü"/>
        <a:defRPr sz="2400" b="1">
          <a:solidFill>
            <a:schemeClr val="tx1"/>
          </a:solidFill>
          <a:latin typeface="+mn-lt"/>
          <a:ea typeface="楷体_GB2312" pitchFamily="49" charset="-122"/>
        </a:defRPr>
      </a:lvl6pPr>
      <a:lvl7pPr marL="3244850" indent="-271463" algn="l" rtl="0" eaLnBrk="1" fontAlgn="base" hangingPunct="1">
        <a:spcBef>
          <a:spcPct val="20000"/>
        </a:spcBef>
        <a:spcAft>
          <a:spcPct val="0"/>
        </a:spcAft>
        <a:buClr>
          <a:srgbClr val="0066FF"/>
        </a:buClr>
        <a:buSzPct val="75000"/>
        <a:buFont typeface="Wingdings" pitchFamily="2" charset="2"/>
        <a:buChar char="ü"/>
        <a:defRPr sz="2400" b="1">
          <a:solidFill>
            <a:schemeClr val="tx1"/>
          </a:solidFill>
          <a:latin typeface="+mn-lt"/>
          <a:ea typeface="楷体_GB2312" pitchFamily="49" charset="-122"/>
        </a:defRPr>
      </a:lvl7pPr>
      <a:lvl8pPr marL="3702050" indent="-271463" algn="l" rtl="0" eaLnBrk="1" fontAlgn="base" hangingPunct="1">
        <a:spcBef>
          <a:spcPct val="20000"/>
        </a:spcBef>
        <a:spcAft>
          <a:spcPct val="0"/>
        </a:spcAft>
        <a:buClr>
          <a:srgbClr val="0066FF"/>
        </a:buClr>
        <a:buSzPct val="75000"/>
        <a:buFont typeface="Wingdings" pitchFamily="2" charset="2"/>
        <a:buChar char="ü"/>
        <a:defRPr sz="2400" b="1">
          <a:solidFill>
            <a:schemeClr val="tx1"/>
          </a:solidFill>
          <a:latin typeface="+mn-lt"/>
          <a:ea typeface="楷体_GB2312" pitchFamily="49" charset="-122"/>
        </a:defRPr>
      </a:lvl8pPr>
      <a:lvl9pPr marL="4159250" indent="-271463" algn="l" rtl="0" eaLnBrk="1" fontAlgn="base" hangingPunct="1">
        <a:spcBef>
          <a:spcPct val="20000"/>
        </a:spcBef>
        <a:spcAft>
          <a:spcPct val="0"/>
        </a:spcAft>
        <a:buClr>
          <a:srgbClr val="0066FF"/>
        </a:buClr>
        <a:buSzPct val="75000"/>
        <a:buFont typeface="Wingdings" pitchFamily="2" charset="2"/>
        <a:buChar char="ü"/>
        <a:defRPr sz="2400" b="1">
          <a:solidFill>
            <a:schemeClr val="tx1"/>
          </a:solidFill>
          <a:latin typeface="+mn-lt"/>
          <a:ea typeface="楷体_GB2312" pitchFamily="49" charset="-122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4.emf"/><Relationship Id="rId4" Type="http://schemas.openxmlformats.org/officeDocument/2006/relationships/package" Target="../embeddings/Microsoft_Visio___1.vsdx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5.emf"/><Relationship Id="rId4" Type="http://schemas.openxmlformats.org/officeDocument/2006/relationships/package" Target="../embeddings/Microsoft_Visio___2.vsdx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6.emf"/><Relationship Id="rId4" Type="http://schemas.openxmlformats.org/officeDocument/2006/relationships/package" Target="../embeddings/Microsoft_Visio___3.vsdx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15.xml"/><Relationship Id="rId2" Type="http://schemas.openxmlformats.org/officeDocument/2006/relationships/slide" Target="slide14.xml"/><Relationship Id="rId1" Type="http://schemas.openxmlformats.org/officeDocument/2006/relationships/slideLayout" Target="../slideLayouts/slideLayout2.xml"/><Relationship Id="rId4" Type="http://schemas.openxmlformats.org/officeDocument/2006/relationships/slide" Target="slide1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7" Type="http://schemas.openxmlformats.org/officeDocument/2006/relationships/slide" Target="slide1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slide" Target="slide15.xml"/><Relationship Id="rId5" Type="http://schemas.openxmlformats.org/officeDocument/2006/relationships/slide" Target="slide14.xml"/><Relationship Id="rId4" Type="http://schemas.openxmlformats.org/officeDocument/2006/relationships/image" Target="../media/image7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" Target="slide36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" Target="slide36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" Target="slide36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" Target="slide36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wm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19.emf"/><Relationship Id="rId4" Type="http://schemas.openxmlformats.org/officeDocument/2006/relationships/oleObject" Target="../embeddings/Microsoft_Visio_2003-2010___1.vsd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slide" Target="slide41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20.emf"/><Relationship Id="rId4" Type="http://schemas.openxmlformats.org/officeDocument/2006/relationships/package" Target="../embeddings/Microsoft_Visio___4.vsdx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23.emf"/><Relationship Id="rId4" Type="http://schemas.openxmlformats.org/officeDocument/2006/relationships/oleObject" Target="../embeddings/Microsoft_Visio_2003-2010___2.vsd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834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1763713" y="1700213"/>
            <a:ext cx="7235825" cy="2592387"/>
          </a:xfrm>
          <a:noFill/>
          <a:ln/>
        </p:spPr>
        <p:txBody>
          <a:bodyPr anchor="ctr"/>
          <a:lstStyle/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4000" b="0" dirty="0">
                <a:solidFill>
                  <a:srgbClr val="FFFF00"/>
                </a:solidFill>
                <a:ea typeface="黑体" pitchFamily="2" charset="-122"/>
              </a:rPr>
              <a:t>微机原理</a:t>
            </a:r>
            <a:r>
              <a:rPr lang="zh-CN" altLang="en-US" sz="4000" b="0" dirty="0">
                <a:solidFill>
                  <a:schemeClr val="bg1"/>
                </a:solidFill>
                <a:ea typeface="黑体" pitchFamily="2" charset="-122"/>
              </a:rPr>
              <a:t>及</a:t>
            </a:r>
            <a:r>
              <a:rPr lang="zh-CN" altLang="en-US" sz="4000" b="0" dirty="0">
                <a:solidFill>
                  <a:srgbClr val="FFFF00"/>
                </a:solidFill>
                <a:ea typeface="黑体" pitchFamily="2" charset="-122"/>
              </a:rPr>
              <a:t>接口技术</a:t>
            </a:r>
          </a:p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4000" b="0" dirty="0">
                <a:solidFill>
                  <a:srgbClr val="FFFFFF"/>
                </a:solidFill>
                <a:ea typeface="黑体" pitchFamily="2" charset="-122"/>
              </a:rPr>
              <a:t>第</a:t>
            </a:r>
            <a:r>
              <a:rPr lang="en-US" altLang="zh-CN" sz="7200" b="0" dirty="0">
                <a:solidFill>
                  <a:srgbClr val="FFFFFF"/>
                </a:solidFill>
                <a:ea typeface="黑体" pitchFamily="2" charset="-122"/>
              </a:rPr>
              <a:t>5</a:t>
            </a:r>
            <a:r>
              <a:rPr lang="zh-CN" altLang="en-US" sz="4000" b="0" dirty="0">
                <a:solidFill>
                  <a:srgbClr val="FFFFFF"/>
                </a:solidFill>
                <a:ea typeface="黑体" pitchFamily="2" charset="-122"/>
              </a:rPr>
              <a:t>章  存储技术</a:t>
            </a:r>
          </a:p>
        </p:txBody>
      </p:sp>
      <p:sp>
        <p:nvSpPr>
          <p:cNvPr id="1016835" name="Rectangle 3"/>
          <p:cNvSpPr>
            <a:spLocks noChangeArrowheads="1"/>
          </p:cNvSpPr>
          <p:nvPr/>
        </p:nvSpPr>
        <p:spPr bwMode="auto">
          <a:xfrm>
            <a:off x="1258888" y="4365130"/>
            <a:ext cx="7705725" cy="1369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r">
              <a:spcBef>
                <a:spcPct val="20000"/>
              </a:spcBef>
              <a:buClr>
                <a:schemeClr val="bg2"/>
              </a:buClr>
              <a:buSzPct val="75000"/>
            </a:pPr>
            <a:r>
              <a:rPr lang="en-US" altLang="zh-CN" sz="3600" dirty="0">
                <a:latin typeface="+mn-lt"/>
                <a:ea typeface="楷体" panose="02010609060101010101" pitchFamily="49" charset="-122"/>
              </a:rPr>
              <a:t>5.3  </a:t>
            </a:r>
            <a:r>
              <a:rPr lang="zh-CN" altLang="en-US" sz="3600" dirty="0" smtClean="0">
                <a:latin typeface="+mn-lt"/>
                <a:ea typeface="楷体" panose="02010609060101010101" pitchFamily="49" charset="-122"/>
              </a:rPr>
              <a:t>动态随机读</a:t>
            </a:r>
            <a:r>
              <a:rPr lang="en-US" altLang="zh-CN" sz="3600" dirty="0">
                <a:latin typeface="+mn-lt"/>
                <a:ea typeface="楷体" panose="02010609060101010101" pitchFamily="49" charset="-122"/>
              </a:rPr>
              <a:t>/</a:t>
            </a:r>
            <a:r>
              <a:rPr lang="zh-CN" altLang="en-US" sz="3600" dirty="0">
                <a:latin typeface="+mn-lt"/>
                <a:ea typeface="楷体" panose="02010609060101010101" pitchFamily="49" charset="-122"/>
              </a:rPr>
              <a:t>写存储器</a:t>
            </a:r>
            <a:r>
              <a:rPr lang="en-US" altLang="zh-CN" sz="3600" dirty="0">
                <a:latin typeface="楷体" panose="02010609060101010101" pitchFamily="49" charset="-122"/>
                <a:ea typeface="楷体" panose="02010609060101010101" pitchFamily="49" charset="-122"/>
              </a:rPr>
              <a:t>(</a:t>
            </a:r>
            <a:r>
              <a:rPr lang="en-US" altLang="zh-CN" sz="3600" dirty="0">
                <a:latin typeface="+mn-lt"/>
                <a:ea typeface="楷体" panose="02010609060101010101" pitchFamily="49" charset="-122"/>
              </a:rPr>
              <a:t>DRAM</a:t>
            </a:r>
            <a:r>
              <a:rPr lang="en-US" altLang="zh-CN" sz="36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)</a:t>
            </a:r>
            <a:br>
              <a:rPr lang="en-US" altLang="zh-CN" sz="3600" dirty="0" smtClean="0">
                <a:latin typeface="楷体" panose="02010609060101010101" pitchFamily="49" charset="-122"/>
                <a:ea typeface="楷体" panose="02010609060101010101" pitchFamily="49" charset="-122"/>
              </a:rPr>
            </a:br>
            <a:r>
              <a:rPr lang="zh-CN" altLang="en-US" sz="36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及接口设计</a:t>
            </a:r>
            <a:endParaRPr lang="en-US" altLang="zh-CN" sz="36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68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168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168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68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168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168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68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0168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168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168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6BBCEAB-C2D9-4128-9FC1-2F0A85C19732}" type="slidenum">
              <a:rPr lang="zh-CN" altLang="en-US"/>
              <a:pPr/>
              <a:t>10</a:t>
            </a:fld>
            <a:endParaRPr lang="en-US" altLang="zh-CN"/>
          </a:p>
        </p:txBody>
      </p:sp>
      <p:sp>
        <p:nvSpPr>
          <p:cNvPr id="971781" name="Text Box 5"/>
          <p:cNvSpPr txBox="1">
            <a:spLocks noChangeArrowheads="1"/>
          </p:cNvSpPr>
          <p:nvPr/>
        </p:nvSpPr>
        <p:spPr bwMode="auto">
          <a:xfrm>
            <a:off x="327025" y="2733224"/>
            <a:ext cx="720725" cy="396875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000"/>
              <a:t>RAS</a:t>
            </a:r>
          </a:p>
        </p:txBody>
      </p:sp>
      <p:sp>
        <p:nvSpPr>
          <p:cNvPr id="971782" name="Text Box 6"/>
          <p:cNvSpPr txBox="1">
            <a:spLocks noChangeArrowheads="1"/>
          </p:cNvSpPr>
          <p:nvPr/>
        </p:nvSpPr>
        <p:spPr bwMode="auto">
          <a:xfrm>
            <a:off x="325438" y="3419024"/>
            <a:ext cx="720725" cy="396875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000"/>
              <a:t>CAS</a:t>
            </a:r>
          </a:p>
        </p:txBody>
      </p:sp>
      <p:sp>
        <p:nvSpPr>
          <p:cNvPr id="971783" name="Text Box 7"/>
          <p:cNvSpPr txBox="1">
            <a:spLocks noChangeArrowheads="1"/>
          </p:cNvSpPr>
          <p:nvPr/>
        </p:nvSpPr>
        <p:spPr bwMode="auto">
          <a:xfrm>
            <a:off x="325438" y="4257008"/>
            <a:ext cx="720725" cy="396875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000"/>
              <a:t>WE</a:t>
            </a:r>
          </a:p>
        </p:txBody>
      </p:sp>
      <p:sp>
        <p:nvSpPr>
          <p:cNvPr id="971784" name="Text Box 8"/>
          <p:cNvSpPr txBox="1">
            <a:spLocks noChangeArrowheads="1"/>
          </p:cNvSpPr>
          <p:nvPr/>
        </p:nvSpPr>
        <p:spPr bwMode="auto">
          <a:xfrm>
            <a:off x="327025" y="5011070"/>
            <a:ext cx="720725" cy="396875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000"/>
              <a:t>D</a:t>
            </a:r>
            <a:r>
              <a:rPr lang="en-US" altLang="zh-CN" sz="2000" baseline="-25000"/>
              <a:t>IN</a:t>
            </a:r>
          </a:p>
        </p:txBody>
      </p:sp>
      <p:sp>
        <p:nvSpPr>
          <p:cNvPr id="971785" name="Line 9"/>
          <p:cNvSpPr>
            <a:spLocks noChangeShapeType="1"/>
          </p:cNvSpPr>
          <p:nvPr/>
        </p:nvSpPr>
        <p:spPr bwMode="auto">
          <a:xfrm>
            <a:off x="1044575" y="2698299"/>
            <a:ext cx="792163" cy="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971786" name="Line 10"/>
          <p:cNvSpPr>
            <a:spLocks noChangeShapeType="1"/>
          </p:cNvSpPr>
          <p:nvPr/>
        </p:nvSpPr>
        <p:spPr bwMode="auto">
          <a:xfrm>
            <a:off x="1836738" y="2698299"/>
            <a:ext cx="73025" cy="43180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971787" name="Line 11"/>
          <p:cNvSpPr>
            <a:spLocks noChangeShapeType="1"/>
          </p:cNvSpPr>
          <p:nvPr/>
        </p:nvSpPr>
        <p:spPr bwMode="auto">
          <a:xfrm>
            <a:off x="1909763" y="3130099"/>
            <a:ext cx="5040312" cy="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971788" name="Line 12"/>
          <p:cNvSpPr>
            <a:spLocks noChangeShapeType="1"/>
          </p:cNvSpPr>
          <p:nvPr/>
        </p:nvSpPr>
        <p:spPr bwMode="auto">
          <a:xfrm flipV="1">
            <a:off x="6950075" y="2698299"/>
            <a:ext cx="71438" cy="43180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971789" name="Line 13"/>
          <p:cNvSpPr>
            <a:spLocks noChangeShapeType="1"/>
          </p:cNvSpPr>
          <p:nvPr/>
        </p:nvSpPr>
        <p:spPr bwMode="auto">
          <a:xfrm>
            <a:off x="7021513" y="2698299"/>
            <a:ext cx="1655762" cy="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971790" name="Line 14"/>
          <p:cNvSpPr>
            <a:spLocks noChangeShapeType="1"/>
          </p:cNvSpPr>
          <p:nvPr/>
        </p:nvSpPr>
        <p:spPr bwMode="auto">
          <a:xfrm>
            <a:off x="1044575" y="3419024"/>
            <a:ext cx="3457575" cy="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971791" name="Line 15"/>
          <p:cNvSpPr>
            <a:spLocks noChangeShapeType="1"/>
          </p:cNvSpPr>
          <p:nvPr/>
        </p:nvSpPr>
        <p:spPr bwMode="auto">
          <a:xfrm>
            <a:off x="4502150" y="3419024"/>
            <a:ext cx="71438" cy="43180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971792" name="Line 16"/>
          <p:cNvSpPr>
            <a:spLocks noChangeShapeType="1"/>
          </p:cNvSpPr>
          <p:nvPr/>
        </p:nvSpPr>
        <p:spPr bwMode="auto">
          <a:xfrm>
            <a:off x="4573588" y="3850824"/>
            <a:ext cx="2376487" cy="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971793" name="Line 17"/>
          <p:cNvSpPr>
            <a:spLocks noChangeShapeType="1"/>
          </p:cNvSpPr>
          <p:nvPr/>
        </p:nvSpPr>
        <p:spPr bwMode="auto">
          <a:xfrm flipV="1">
            <a:off x="6950075" y="3419024"/>
            <a:ext cx="71438" cy="43180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971794" name="Line 18"/>
          <p:cNvSpPr>
            <a:spLocks noChangeShapeType="1"/>
          </p:cNvSpPr>
          <p:nvPr/>
        </p:nvSpPr>
        <p:spPr bwMode="auto">
          <a:xfrm>
            <a:off x="7021513" y="3419024"/>
            <a:ext cx="1655762" cy="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971795" name="Line 19"/>
          <p:cNvSpPr>
            <a:spLocks noChangeShapeType="1"/>
          </p:cNvSpPr>
          <p:nvPr/>
        </p:nvSpPr>
        <p:spPr bwMode="auto">
          <a:xfrm>
            <a:off x="1476375" y="2022784"/>
            <a:ext cx="217488" cy="43180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971796" name="Line 20"/>
          <p:cNvSpPr>
            <a:spLocks noChangeShapeType="1"/>
          </p:cNvSpPr>
          <p:nvPr/>
        </p:nvSpPr>
        <p:spPr bwMode="auto">
          <a:xfrm flipH="1">
            <a:off x="1476375" y="2022784"/>
            <a:ext cx="217488" cy="43180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971797" name="Line 21"/>
          <p:cNvSpPr>
            <a:spLocks noChangeShapeType="1"/>
          </p:cNvSpPr>
          <p:nvPr/>
        </p:nvSpPr>
        <p:spPr bwMode="auto">
          <a:xfrm flipH="1">
            <a:off x="1044575" y="2022784"/>
            <a:ext cx="431800" cy="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971798" name="Line 22"/>
          <p:cNvSpPr>
            <a:spLocks noChangeShapeType="1"/>
          </p:cNvSpPr>
          <p:nvPr/>
        </p:nvSpPr>
        <p:spPr bwMode="auto">
          <a:xfrm flipH="1">
            <a:off x="1044575" y="2454584"/>
            <a:ext cx="431800" cy="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971799" name="Line 23"/>
          <p:cNvSpPr>
            <a:spLocks noChangeShapeType="1"/>
          </p:cNvSpPr>
          <p:nvPr/>
        </p:nvSpPr>
        <p:spPr bwMode="auto">
          <a:xfrm>
            <a:off x="3421063" y="2022784"/>
            <a:ext cx="217487" cy="43180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971800" name="Line 24"/>
          <p:cNvSpPr>
            <a:spLocks noChangeShapeType="1"/>
          </p:cNvSpPr>
          <p:nvPr/>
        </p:nvSpPr>
        <p:spPr bwMode="auto">
          <a:xfrm flipH="1">
            <a:off x="3421063" y="2022784"/>
            <a:ext cx="217487" cy="43180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971801" name="Line 25"/>
          <p:cNvSpPr>
            <a:spLocks noChangeShapeType="1"/>
          </p:cNvSpPr>
          <p:nvPr/>
        </p:nvSpPr>
        <p:spPr bwMode="auto">
          <a:xfrm>
            <a:off x="4141788" y="2022784"/>
            <a:ext cx="217487" cy="43180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971802" name="Line 26"/>
          <p:cNvSpPr>
            <a:spLocks noChangeShapeType="1"/>
          </p:cNvSpPr>
          <p:nvPr/>
        </p:nvSpPr>
        <p:spPr bwMode="auto">
          <a:xfrm flipH="1">
            <a:off x="4141788" y="2022784"/>
            <a:ext cx="217487" cy="43180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971803" name="Line 27"/>
          <p:cNvSpPr>
            <a:spLocks noChangeShapeType="1"/>
          </p:cNvSpPr>
          <p:nvPr/>
        </p:nvSpPr>
        <p:spPr bwMode="auto">
          <a:xfrm>
            <a:off x="6157913" y="2022784"/>
            <a:ext cx="217487" cy="43180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971804" name="Line 28"/>
          <p:cNvSpPr>
            <a:spLocks noChangeShapeType="1"/>
          </p:cNvSpPr>
          <p:nvPr/>
        </p:nvSpPr>
        <p:spPr bwMode="auto">
          <a:xfrm flipH="1">
            <a:off x="6157913" y="2022784"/>
            <a:ext cx="217487" cy="43180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971805" name="Line 29"/>
          <p:cNvSpPr>
            <a:spLocks noChangeShapeType="1"/>
          </p:cNvSpPr>
          <p:nvPr/>
        </p:nvSpPr>
        <p:spPr bwMode="auto">
          <a:xfrm>
            <a:off x="1693863" y="2022784"/>
            <a:ext cx="1727200" cy="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971806" name="Line 30"/>
          <p:cNvSpPr>
            <a:spLocks noChangeShapeType="1"/>
          </p:cNvSpPr>
          <p:nvPr/>
        </p:nvSpPr>
        <p:spPr bwMode="auto">
          <a:xfrm>
            <a:off x="1693863" y="2454584"/>
            <a:ext cx="1727200" cy="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971807" name="Line 31"/>
          <p:cNvSpPr>
            <a:spLocks noChangeShapeType="1"/>
          </p:cNvSpPr>
          <p:nvPr/>
        </p:nvSpPr>
        <p:spPr bwMode="auto">
          <a:xfrm>
            <a:off x="3636963" y="2022784"/>
            <a:ext cx="504825" cy="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971808" name="Line 32"/>
          <p:cNvSpPr>
            <a:spLocks noChangeShapeType="1"/>
          </p:cNvSpPr>
          <p:nvPr/>
        </p:nvSpPr>
        <p:spPr bwMode="auto">
          <a:xfrm>
            <a:off x="3636963" y="2454584"/>
            <a:ext cx="504825" cy="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971809" name="Line 33"/>
          <p:cNvSpPr>
            <a:spLocks noChangeShapeType="1"/>
          </p:cNvSpPr>
          <p:nvPr/>
        </p:nvSpPr>
        <p:spPr bwMode="auto">
          <a:xfrm>
            <a:off x="4357688" y="2022784"/>
            <a:ext cx="1800225" cy="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971810" name="Line 34"/>
          <p:cNvSpPr>
            <a:spLocks noChangeShapeType="1"/>
          </p:cNvSpPr>
          <p:nvPr/>
        </p:nvSpPr>
        <p:spPr bwMode="auto">
          <a:xfrm>
            <a:off x="4357688" y="2454584"/>
            <a:ext cx="1800225" cy="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971811" name="Line 35"/>
          <p:cNvSpPr>
            <a:spLocks noChangeShapeType="1"/>
          </p:cNvSpPr>
          <p:nvPr/>
        </p:nvSpPr>
        <p:spPr bwMode="auto">
          <a:xfrm>
            <a:off x="6373813" y="2454584"/>
            <a:ext cx="2232025" cy="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971812" name="Line 36"/>
          <p:cNvSpPr>
            <a:spLocks noChangeShapeType="1"/>
          </p:cNvSpPr>
          <p:nvPr/>
        </p:nvSpPr>
        <p:spPr bwMode="auto">
          <a:xfrm>
            <a:off x="6373813" y="2022784"/>
            <a:ext cx="2232025" cy="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971813" name="Line 37"/>
          <p:cNvSpPr>
            <a:spLocks noChangeShapeType="1"/>
          </p:cNvSpPr>
          <p:nvPr/>
        </p:nvSpPr>
        <p:spPr bwMode="auto">
          <a:xfrm>
            <a:off x="1044575" y="4257008"/>
            <a:ext cx="4032250" cy="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971814" name="Line 38"/>
          <p:cNvSpPr>
            <a:spLocks noChangeShapeType="1"/>
          </p:cNvSpPr>
          <p:nvPr/>
        </p:nvSpPr>
        <p:spPr bwMode="auto">
          <a:xfrm>
            <a:off x="5076825" y="4257008"/>
            <a:ext cx="73025" cy="43180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 type="triangl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971815" name="Line 39"/>
          <p:cNvSpPr>
            <a:spLocks noChangeShapeType="1"/>
          </p:cNvSpPr>
          <p:nvPr/>
        </p:nvSpPr>
        <p:spPr bwMode="auto">
          <a:xfrm flipH="1">
            <a:off x="6661150" y="4257008"/>
            <a:ext cx="73025" cy="43180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971816" name="Line 40"/>
          <p:cNvSpPr>
            <a:spLocks noChangeShapeType="1"/>
          </p:cNvSpPr>
          <p:nvPr/>
        </p:nvSpPr>
        <p:spPr bwMode="auto">
          <a:xfrm>
            <a:off x="5149850" y="4688808"/>
            <a:ext cx="1511300" cy="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971817" name="Line 41"/>
          <p:cNvSpPr>
            <a:spLocks noChangeShapeType="1"/>
          </p:cNvSpPr>
          <p:nvPr/>
        </p:nvSpPr>
        <p:spPr bwMode="auto">
          <a:xfrm>
            <a:off x="6734175" y="4257008"/>
            <a:ext cx="1871663" cy="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971818" name="Line 42"/>
          <p:cNvSpPr>
            <a:spLocks noChangeShapeType="1"/>
          </p:cNvSpPr>
          <p:nvPr/>
        </p:nvSpPr>
        <p:spPr bwMode="auto">
          <a:xfrm flipH="1">
            <a:off x="4284663" y="4904708"/>
            <a:ext cx="144462" cy="287337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971819" name="Line 43"/>
          <p:cNvSpPr>
            <a:spLocks noChangeShapeType="1"/>
          </p:cNvSpPr>
          <p:nvPr/>
        </p:nvSpPr>
        <p:spPr bwMode="auto">
          <a:xfrm>
            <a:off x="4284663" y="5192045"/>
            <a:ext cx="144462" cy="21590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971820" name="Line 44"/>
          <p:cNvSpPr>
            <a:spLocks noChangeShapeType="1"/>
          </p:cNvSpPr>
          <p:nvPr/>
        </p:nvSpPr>
        <p:spPr bwMode="auto">
          <a:xfrm>
            <a:off x="5868988" y="4904708"/>
            <a:ext cx="144462" cy="287337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971821" name="Line 45"/>
          <p:cNvSpPr>
            <a:spLocks noChangeShapeType="1"/>
          </p:cNvSpPr>
          <p:nvPr/>
        </p:nvSpPr>
        <p:spPr bwMode="auto">
          <a:xfrm flipH="1">
            <a:off x="5868988" y="5192045"/>
            <a:ext cx="144462" cy="21590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971822" name="Line 46"/>
          <p:cNvSpPr>
            <a:spLocks noChangeShapeType="1"/>
          </p:cNvSpPr>
          <p:nvPr/>
        </p:nvSpPr>
        <p:spPr bwMode="auto">
          <a:xfrm>
            <a:off x="4429125" y="5407945"/>
            <a:ext cx="1439863" cy="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971823" name="Line 47"/>
          <p:cNvSpPr>
            <a:spLocks noChangeShapeType="1"/>
          </p:cNvSpPr>
          <p:nvPr/>
        </p:nvSpPr>
        <p:spPr bwMode="auto">
          <a:xfrm>
            <a:off x="4429125" y="4904708"/>
            <a:ext cx="1439863" cy="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971824" name="Line 48"/>
          <p:cNvSpPr>
            <a:spLocks noChangeShapeType="1"/>
          </p:cNvSpPr>
          <p:nvPr/>
        </p:nvSpPr>
        <p:spPr bwMode="auto">
          <a:xfrm flipH="1">
            <a:off x="1117600" y="5192045"/>
            <a:ext cx="3167063" cy="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971825" name="Line 49"/>
          <p:cNvSpPr>
            <a:spLocks noChangeShapeType="1"/>
          </p:cNvSpPr>
          <p:nvPr/>
        </p:nvSpPr>
        <p:spPr bwMode="auto">
          <a:xfrm>
            <a:off x="6013450" y="5192045"/>
            <a:ext cx="2663825" cy="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971826" name="Text Box 50"/>
          <p:cNvSpPr txBox="1">
            <a:spLocks noChangeArrowheads="1"/>
          </p:cNvSpPr>
          <p:nvPr/>
        </p:nvSpPr>
        <p:spPr bwMode="auto">
          <a:xfrm>
            <a:off x="1909763" y="1997384"/>
            <a:ext cx="1439862" cy="457200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>
                <a:solidFill>
                  <a:srgbClr val="FF6600"/>
                </a:solidFill>
              </a:rPr>
              <a:t>行地址</a:t>
            </a:r>
          </a:p>
        </p:txBody>
      </p:sp>
      <p:sp>
        <p:nvSpPr>
          <p:cNvPr id="971827" name="Text Box 51"/>
          <p:cNvSpPr txBox="1">
            <a:spLocks noChangeArrowheads="1"/>
          </p:cNvSpPr>
          <p:nvPr/>
        </p:nvSpPr>
        <p:spPr bwMode="auto">
          <a:xfrm>
            <a:off x="4502150" y="1997384"/>
            <a:ext cx="1439863" cy="457200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>
                <a:solidFill>
                  <a:srgbClr val="FF6600"/>
                </a:solidFill>
              </a:rPr>
              <a:t>列地址</a:t>
            </a:r>
          </a:p>
        </p:txBody>
      </p:sp>
      <p:sp>
        <p:nvSpPr>
          <p:cNvPr id="971828" name="Text Box 52"/>
          <p:cNvSpPr txBox="1">
            <a:spLocks noChangeArrowheads="1"/>
          </p:cNvSpPr>
          <p:nvPr/>
        </p:nvSpPr>
        <p:spPr bwMode="auto">
          <a:xfrm>
            <a:off x="4213225" y="4939633"/>
            <a:ext cx="1871663" cy="396875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000">
                <a:solidFill>
                  <a:srgbClr val="FF6600"/>
                </a:solidFill>
              </a:rPr>
              <a:t>有效写入数据</a:t>
            </a:r>
          </a:p>
        </p:txBody>
      </p:sp>
      <p:sp>
        <p:nvSpPr>
          <p:cNvPr id="971829" name="Text Box 53"/>
          <p:cNvSpPr txBox="1">
            <a:spLocks noChangeArrowheads="1"/>
          </p:cNvSpPr>
          <p:nvPr/>
        </p:nvSpPr>
        <p:spPr bwMode="auto">
          <a:xfrm>
            <a:off x="327025" y="5731795"/>
            <a:ext cx="936625" cy="396875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000"/>
              <a:t>D</a:t>
            </a:r>
            <a:r>
              <a:rPr lang="en-US" altLang="zh-CN" sz="2000" baseline="-25000"/>
              <a:t>OUT</a:t>
            </a:r>
          </a:p>
        </p:txBody>
      </p:sp>
      <p:sp>
        <p:nvSpPr>
          <p:cNvPr id="971830" name="Line 54"/>
          <p:cNvSpPr>
            <a:spLocks noChangeShapeType="1"/>
          </p:cNvSpPr>
          <p:nvPr/>
        </p:nvSpPr>
        <p:spPr bwMode="auto">
          <a:xfrm flipH="1">
            <a:off x="5005388" y="5625433"/>
            <a:ext cx="144462" cy="287337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971831" name="Line 55"/>
          <p:cNvSpPr>
            <a:spLocks noChangeShapeType="1"/>
          </p:cNvSpPr>
          <p:nvPr/>
        </p:nvSpPr>
        <p:spPr bwMode="auto">
          <a:xfrm>
            <a:off x="5005388" y="5912770"/>
            <a:ext cx="144462" cy="21590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971832" name="Line 56"/>
          <p:cNvSpPr>
            <a:spLocks noChangeShapeType="1"/>
          </p:cNvSpPr>
          <p:nvPr/>
        </p:nvSpPr>
        <p:spPr bwMode="auto">
          <a:xfrm>
            <a:off x="7310438" y="5625433"/>
            <a:ext cx="144462" cy="287337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971833" name="Line 57"/>
          <p:cNvSpPr>
            <a:spLocks noChangeShapeType="1"/>
          </p:cNvSpPr>
          <p:nvPr/>
        </p:nvSpPr>
        <p:spPr bwMode="auto">
          <a:xfrm flipH="1">
            <a:off x="7310438" y="5912770"/>
            <a:ext cx="144462" cy="21590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971834" name="Line 58"/>
          <p:cNvSpPr>
            <a:spLocks noChangeShapeType="1"/>
          </p:cNvSpPr>
          <p:nvPr/>
        </p:nvSpPr>
        <p:spPr bwMode="auto">
          <a:xfrm>
            <a:off x="5149850" y="6128670"/>
            <a:ext cx="2160588" cy="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971835" name="Line 59"/>
          <p:cNvSpPr>
            <a:spLocks noChangeShapeType="1"/>
          </p:cNvSpPr>
          <p:nvPr/>
        </p:nvSpPr>
        <p:spPr bwMode="auto">
          <a:xfrm>
            <a:off x="5149850" y="5625433"/>
            <a:ext cx="2160588" cy="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971836" name="Line 60"/>
          <p:cNvSpPr>
            <a:spLocks noChangeShapeType="1"/>
          </p:cNvSpPr>
          <p:nvPr/>
        </p:nvSpPr>
        <p:spPr bwMode="auto">
          <a:xfrm flipH="1">
            <a:off x="1117600" y="5912770"/>
            <a:ext cx="3887788" cy="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971837" name="Line 61"/>
          <p:cNvSpPr>
            <a:spLocks noChangeShapeType="1"/>
          </p:cNvSpPr>
          <p:nvPr/>
        </p:nvSpPr>
        <p:spPr bwMode="auto">
          <a:xfrm>
            <a:off x="7453313" y="5912770"/>
            <a:ext cx="1223962" cy="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971838" name="Text Box 62"/>
          <p:cNvSpPr txBox="1">
            <a:spLocks noChangeArrowheads="1"/>
          </p:cNvSpPr>
          <p:nvPr/>
        </p:nvSpPr>
        <p:spPr bwMode="auto">
          <a:xfrm>
            <a:off x="5221288" y="5625433"/>
            <a:ext cx="1871662" cy="457200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>
                <a:solidFill>
                  <a:srgbClr val="FF6600"/>
                </a:solidFill>
              </a:rPr>
              <a:t>读出数据</a:t>
            </a:r>
          </a:p>
        </p:txBody>
      </p:sp>
      <p:sp>
        <p:nvSpPr>
          <p:cNvPr id="971839" name="Line 63"/>
          <p:cNvSpPr>
            <a:spLocks noChangeShapeType="1"/>
          </p:cNvSpPr>
          <p:nvPr/>
        </p:nvSpPr>
        <p:spPr bwMode="auto">
          <a:xfrm flipV="1">
            <a:off x="6994035" y="2609571"/>
            <a:ext cx="0" cy="3680853"/>
          </a:xfrm>
          <a:prstGeom prst="line">
            <a:avLst/>
          </a:prstGeom>
          <a:noFill/>
          <a:ln w="28575">
            <a:solidFill>
              <a:srgbClr val="009900"/>
            </a:solidFill>
            <a:prstDash val="dash"/>
            <a:round/>
            <a:headEnd/>
            <a:tailEnd type="none" w="med" len="lg"/>
          </a:ln>
          <a:effectLst/>
        </p:spPr>
        <p:txBody>
          <a:bodyPr anchor="ctr">
            <a:noAutofit/>
          </a:bodyPr>
          <a:lstStyle/>
          <a:p>
            <a:endParaRPr lang="zh-CN" altLang="en-US"/>
          </a:p>
        </p:txBody>
      </p:sp>
      <p:sp>
        <p:nvSpPr>
          <p:cNvPr id="971840" name="Line 64"/>
          <p:cNvSpPr>
            <a:spLocks noChangeShapeType="1"/>
          </p:cNvSpPr>
          <p:nvPr/>
        </p:nvSpPr>
        <p:spPr bwMode="auto">
          <a:xfrm flipV="1">
            <a:off x="5111993" y="3896018"/>
            <a:ext cx="0" cy="1656231"/>
          </a:xfrm>
          <a:prstGeom prst="line">
            <a:avLst/>
          </a:prstGeom>
          <a:noFill/>
          <a:ln w="28575">
            <a:solidFill>
              <a:srgbClr val="009900"/>
            </a:solidFill>
            <a:prstDash val="dash"/>
            <a:round/>
            <a:headEnd/>
            <a:tailEnd type="none" w="med" len="lg"/>
          </a:ln>
          <a:effectLst/>
        </p:spPr>
        <p:txBody>
          <a:bodyPr anchor="ctr">
            <a:noAutofit/>
          </a:bodyPr>
          <a:lstStyle/>
          <a:p>
            <a:endParaRPr lang="zh-CN" altLang="en-US"/>
          </a:p>
        </p:txBody>
      </p:sp>
      <p:sp>
        <p:nvSpPr>
          <p:cNvPr id="971841" name="Line 65"/>
          <p:cNvSpPr>
            <a:spLocks noChangeShapeType="1"/>
          </p:cNvSpPr>
          <p:nvPr/>
        </p:nvSpPr>
        <p:spPr bwMode="auto">
          <a:xfrm flipV="1">
            <a:off x="4537318" y="1916790"/>
            <a:ext cx="0" cy="2230680"/>
          </a:xfrm>
          <a:prstGeom prst="line">
            <a:avLst/>
          </a:prstGeom>
          <a:noFill/>
          <a:ln w="28575">
            <a:solidFill>
              <a:srgbClr val="009900"/>
            </a:solidFill>
            <a:prstDash val="dash"/>
            <a:round/>
            <a:headEnd/>
            <a:tailEnd type="none" w="med" len="lg"/>
          </a:ln>
          <a:effectLst/>
        </p:spPr>
        <p:txBody>
          <a:bodyPr anchor="ctr">
            <a:noAutofit/>
          </a:bodyPr>
          <a:lstStyle/>
          <a:p>
            <a:endParaRPr lang="zh-CN" altLang="en-US"/>
          </a:p>
        </p:txBody>
      </p:sp>
      <p:sp>
        <p:nvSpPr>
          <p:cNvPr id="971842" name="Line 66"/>
          <p:cNvSpPr>
            <a:spLocks noChangeShapeType="1"/>
          </p:cNvSpPr>
          <p:nvPr/>
        </p:nvSpPr>
        <p:spPr bwMode="auto">
          <a:xfrm flipV="1">
            <a:off x="1871906" y="1925582"/>
            <a:ext cx="0" cy="1367982"/>
          </a:xfrm>
          <a:prstGeom prst="line">
            <a:avLst/>
          </a:prstGeom>
          <a:noFill/>
          <a:ln w="28575">
            <a:solidFill>
              <a:srgbClr val="009900"/>
            </a:solidFill>
            <a:prstDash val="dash"/>
            <a:round/>
            <a:headEnd/>
            <a:tailEnd type="none" w="med" len="lg"/>
          </a:ln>
          <a:effectLst/>
        </p:spPr>
        <p:txBody>
          <a:bodyPr anchor="ctr">
            <a:noAutofit/>
          </a:bodyPr>
          <a:lstStyle/>
          <a:p>
            <a:endParaRPr lang="zh-CN" altLang="en-US"/>
          </a:p>
        </p:txBody>
      </p:sp>
      <p:sp>
        <p:nvSpPr>
          <p:cNvPr id="971843" name="Text Box 67"/>
          <p:cNvSpPr txBox="1">
            <a:spLocks noChangeArrowheads="1"/>
          </p:cNvSpPr>
          <p:nvPr/>
        </p:nvSpPr>
        <p:spPr bwMode="auto">
          <a:xfrm>
            <a:off x="2734908" y="3798870"/>
            <a:ext cx="1800225" cy="457200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zh-CN" altLang="en-US" dirty="0">
                <a:solidFill>
                  <a:srgbClr val="FF0066"/>
                </a:solidFill>
              </a:rPr>
              <a:t>读变写操作</a:t>
            </a:r>
          </a:p>
        </p:txBody>
      </p:sp>
      <p:sp>
        <p:nvSpPr>
          <p:cNvPr id="971844" name="Line 68"/>
          <p:cNvSpPr>
            <a:spLocks noChangeShapeType="1"/>
          </p:cNvSpPr>
          <p:nvPr/>
        </p:nvSpPr>
        <p:spPr bwMode="auto">
          <a:xfrm>
            <a:off x="4519734" y="4048832"/>
            <a:ext cx="609843" cy="0"/>
          </a:xfrm>
          <a:prstGeom prst="line">
            <a:avLst/>
          </a:prstGeom>
          <a:noFill/>
          <a:ln w="28575">
            <a:solidFill>
              <a:srgbClr val="FF0066"/>
            </a:solidFill>
            <a:round/>
            <a:headEnd type="triangle" w="med" len="lg"/>
            <a:tailEnd type="triangle" w="med" len="lg"/>
          </a:ln>
          <a:effectLst/>
        </p:spPr>
        <p:txBody>
          <a:bodyPr wrap="square" anchor="ctr">
            <a:spAutoFit/>
          </a:bodyPr>
          <a:lstStyle/>
          <a:p>
            <a:endParaRPr lang="zh-CN" altLang="en-US"/>
          </a:p>
        </p:txBody>
      </p:sp>
      <p:sp>
        <p:nvSpPr>
          <p:cNvPr id="971845" name="Line 69"/>
          <p:cNvSpPr>
            <a:spLocks noChangeShapeType="1"/>
          </p:cNvSpPr>
          <p:nvPr/>
        </p:nvSpPr>
        <p:spPr bwMode="auto">
          <a:xfrm>
            <a:off x="433388" y="2809424"/>
            <a:ext cx="503237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971846" name="Line 70"/>
          <p:cNvSpPr>
            <a:spLocks noChangeShapeType="1"/>
          </p:cNvSpPr>
          <p:nvPr/>
        </p:nvSpPr>
        <p:spPr bwMode="auto">
          <a:xfrm>
            <a:off x="446088" y="3490461"/>
            <a:ext cx="465137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971847" name="Line 71"/>
          <p:cNvSpPr>
            <a:spLocks noChangeShapeType="1"/>
          </p:cNvSpPr>
          <p:nvPr/>
        </p:nvSpPr>
        <p:spPr bwMode="auto">
          <a:xfrm>
            <a:off x="492125" y="4315745"/>
            <a:ext cx="398463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971848" name="Text Box 72"/>
          <p:cNvSpPr txBox="1">
            <a:spLocks noChangeArrowheads="1"/>
          </p:cNvSpPr>
          <p:nvPr/>
        </p:nvSpPr>
        <p:spPr bwMode="auto">
          <a:xfrm>
            <a:off x="323850" y="2022784"/>
            <a:ext cx="1081088" cy="396875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 sz="2000"/>
              <a:t>A</a:t>
            </a:r>
            <a:r>
              <a:rPr lang="en-US" altLang="zh-CN" sz="2000" baseline="-25000"/>
              <a:t>0</a:t>
            </a:r>
            <a:r>
              <a:rPr lang="zh-CN" altLang="en-US" sz="2000"/>
              <a:t>～</a:t>
            </a:r>
            <a:r>
              <a:rPr lang="en-US" altLang="zh-CN" sz="2000"/>
              <a:t>A</a:t>
            </a:r>
            <a:r>
              <a:rPr lang="en-US" altLang="zh-CN" sz="2000" baseline="-25000"/>
              <a:t>7</a:t>
            </a:r>
          </a:p>
        </p:txBody>
      </p:sp>
      <p:sp>
        <p:nvSpPr>
          <p:cNvPr id="76" name="Rectangle 2"/>
          <p:cNvSpPr txBox="1">
            <a:spLocks noChangeArrowheads="1"/>
          </p:cNvSpPr>
          <p:nvPr/>
        </p:nvSpPr>
        <p:spPr bwMode="auto">
          <a:xfrm>
            <a:off x="683460" y="529250"/>
            <a:ext cx="8281153" cy="569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ts val="3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8650" indent="-268288" algn="l" rtl="0" eaLnBrk="1" fontAlgn="base" hangingPunct="1">
              <a:spcBef>
                <a:spcPts val="300"/>
              </a:spcBef>
              <a:spcAft>
                <a:spcPct val="0"/>
              </a:spcAft>
              <a:buClr>
                <a:srgbClr val="006600"/>
              </a:buClr>
              <a:buSzPct val="75000"/>
              <a:buFont typeface="Wingdings" pitchFamily="2" charset="2"/>
              <a:buChar char="l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896938" indent="-268288" algn="l" rtl="0" eaLnBrk="1" fontAlgn="base" hangingPunct="1">
              <a:spcBef>
                <a:spcPts val="300"/>
              </a:spcBef>
              <a:spcAft>
                <a:spcPct val="0"/>
              </a:spcAft>
              <a:buClr>
                <a:srgbClr val="FF6600"/>
              </a:buClr>
              <a:buSzPct val="65000"/>
              <a:buFont typeface="Wingdings" pitchFamily="2" charset="2"/>
              <a:buChar char="p"/>
              <a:defRPr sz="2400" b="1">
                <a:solidFill>
                  <a:schemeClr val="tx1"/>
                </a:solidFill>
                <a:latin typeface="+mn-lt"/>
                <a:ea typeface="楷体" panose="02010609060101010101" pitchFamily="49" charset="-122"/>
              </a:defRPr>
            </a:lvl3pPr>
            <a:lvl4pPr marL="1166813" indent="-269875" algn="l" rtl="0" eaLnBrk="1" fontAlgn="base" hangingPunct="1">
              <a:spcBef>
                <a:spcPts val="3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Wingdings" pitchFamily="2" charset="2"/>
              <a:buChar char="u"/>
              <a:defRPr sz="2400" b="1">
                <a:solidFill>
                  <a:schemeClr val="tx1"/>
                </a:solidFill>
                <a:latin typeface="+mn-lt"/>
                <a:ea typeface="楷体" panose="02010609060101010101" pitchFamily="49" charset="-122"/>
              </a:defRPr>
            </a:lvl4pPr>
            <a:lvl5pPr marL="1435100" indent="-268288" algn="l" rtl="0" eaLnBrk="1" fontAlgn="base" hangingPunct="1">
              <a:spcBef>
                <a:spcPts val="300"/>
              </a:spcBef>
              <a:spcAft>
                <a:spcPct val="0"/>
              </a:spcAft>
              <a:buClr>
                <a:srgbClr val="0066FF"/>
              </a:buClr>
              <a:buSzPct val="75000"/>
              <a:buFont typeface="Wingdings" pitchFamily="2" charset="2"/>
              <a:buChar char="ü"/>
              <a:defRPr sz="2400" b="1">
                <a:solidFill>
                  <a:schemeClr val="tx1"/>
                </a:solidFill>
                <a:latin typeface="+mn-lt"/>
                <a:ea typeface="楷体" panose="02010609060101010101" pitchFamily="49" charset="-122"/>
              </a:defRPr>
            </a:lvl5pPr>
            <a:lvl6pPr marL="2787650" indent="-2714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66FF"/>
              </a:buClr>
              <a:buSzPct val="75000"/>
              <a:buFont typeface="Wingdings" pitchFamily="2" charset="2"/>
              <a:buChar char="ü"/>
              <a:defRPr sz="2400" b="1">
                <a:solidFill>
                  <a:schemeClr val="tx1"/>
                </a:solidFill>
                <a:latin typeface="+mn-lt"/>
                <a:ea typeface="楷体_GB2312" pitchFamily="49" charset="-122"/>
              </a:defRPr>
            </a:lvl6pPr>
            <a:lvl7pPr marL="3244850" indent="-2714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66FF"/>
              </a:buClr>
              <a:buSzPct val="75000"/>
              <a:buFont typeface="Wingdings" pitchFamily="2" charset="2"/>
              <a:buChar char="ü"/>
              <a:defRPr sz="2400" b="1">
                <a:solidFill>
                  <a:schemeClr val="tx1"/>
                </a:solidFill>
                <a:latin typeface="+mn-lt"/>
                <a:ea typeface="楷体_GB2312" pitchFamily="49" charset="-122"/>
              </a:defRPr>
            </a:lvl7pPr>
            <a:lvl8pPr marL="3702050" indent="-2714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66FF"/>
              </a:buClr>
              <a:buSzPct val="75000"/>
              <a:buFont typeface="Wingdings" pitchFamily="2" charset="2"/>
              <a:buChar char="ü"/>
              <a:defRPr sz="2400" b="1">
                <a:solidFill>
                  <a:schemeClr val="tx1"/>
                </a:solidFill>
                <a:latin typeface="+mn-lt"/>
                <a:ea typeface="楷体_GB2312" pitchFamily="49" charset="-122"/>
              </a:defRPr>
            </a:lvl8pPr>
            <a:lvl9pPr marL="4159250" indent="-2714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66FF"/>
              </a:buClr>
              <a:buSzPct val="75000"/>
              <a:buFont typeface="Wingdings" pitchFamily="2" charset="2"/>
              <a:buChar char="ü"/>
              <a:defRPr sz="2400" b="1">
                <a:solidFill>
                  <a:schemeClr val="tx1"/>
                </a:solidFill>
                <a:latin typeface="+mn-lt"/>
                <a:ea typeface="楷体_GB2312" pitchFamily="49" charset="-122"/>
              </a:defRPr>
            </a:lvl9pPr>
          </a:lstStyle>
          <a:p>
            <a:pPr marL="0" indent="0">
              <a:buSzTx/>
              <a:buNone/>
            </a:pPr>
            <a:r>
              <a:rPr lang="zh-CN" altLang="en-US" kern="0" dirty="0">
                <a:solidFill>
                  <a:srgbClr val="008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二、工作方式与时序</a:t>
            </a:r>
            <a:endParaRPr lang="en-US" altLang="zh-CN" kern="0" dirty="0">
              <a:solidFill>
                <a:srgbClr val="008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7" name="标题 1"/>
          <p:cNvSpPr>
            <a:spLocks noGrp="1"/>
          </p:cNvSpPr>
          <p:nvPr>
            <p:ph type="title"/>
          </p:nvPr>
        </p:nvSpPr>
        <p:spPr>
          <a:xfrm>
            <a:off x="590550" y="44450"/>
            <a:ext cx="8229600" cy="523875"/>
          </a:xfrm>
        </p:spPr>
        <p:txBody>
          <a:bodyPr/>
          <a:lstStyle/>
          <a:p>
            <a:r>
              <a:rPr lang="en-US" altLang="zh-CN" dirty="0"/>
              <a:t>5.3.1 </a:t>
            </a:r>
            <a:r>
              <a:rPr lang="zh-CN" altLang="zh-CN" dirty="0"/>
              <a:t>简单异步</a:t>
            </a:r>
            <a:r>
              <a:rPr lang="en-US" altLang="zh-CN" dirty="0">
                <a:latin typeface="+mn-lt"/>
              </a:rPr>
              <a:t>DRAM</a:t>
            </a:r>
            <a:r>
              <a:rPr lang="zh-CN" altLang="en-US" dirty="0">
                <a:latin typeface="+mn-lt"/>
              </a:rPr>
              <a:t>：</a:t>
            </a:r>
            <a:r>
              <a:rPr lang="en-US" altLang="zh-CN" dirty="0">
                <a:solidFill>
                  <a:srgbClr val="FF0066"/>
                </a:solidFill>
                <a:latin typeface="+mn-lt"/>
              </a:rPr>
              <a:t>Intel </a:t>
            </a:r>
            <a:r>
              <a:rPr lang="en-US" altLang="zh-CN" dirty="0" smtClean="0">
                <a:solidFill>
                  <a:srgbClr val="FF0066"/>
                </a:solidFill>
                <a:latin typeface="+mn-lt"/>
              </a:rPr>
              <a:t>2164A</a:t>
            </a:r>
            <a:r>
              <a:rPr lang="en-US" altLang="zh-CN" dirty="0" smtClean="0">
                <a:solidFill>
                  <a:srgbClr val="CC3399"/>
                </a:solidFill>
                <a:latin typeface="+mn-ea"/>
                <a:ea typeface="+mn-ea"/>
              </a:rPr>
              <a:t>(</a:t>
            </a:r>
            <a:r>
              <a:rPr lang="en-US" altLang="zh-CN" dirty="0" smtClean="0">
                <a:solidFill>
                  <a:srgbClr val="CC3399"/>
                </a:solidFill>
                <a:latin typeface="Times New Roman" pitchFamily="18" charset="0"/>
              </a:rPr>
              <a:t>64K×1bit</a:t>
            </a:r>
            <a:r>
              <a:rPr lang="en-US" altLang="zh-CN" dirty="0" smtClean="0">
                <a:solidFill>
                  <a:srgbClr val="CC3399"/>
                </a:solidFill>
                <a:latin typeface="+mn-ea"/>
                <a:ea typeface="+mn-ea"/>
              </a:rPr>
              <a:t>)</a:t>
            </a:r>
            <a:endParaRPr lang="zh-CN" altLang="en-US" dirty="0">
              <a:solidFill>
                <a:srgbClr val="CC3399"/>
              </a:solidFill>
              <a:latin typeface="+mn-ea"/>
              <a:ea typeface="+mn-ea"/>
            </a:endParaRPr>
          </a:p>
        </p:txBody>
      </p:sp>
      <p:sp>
        <p:nvSpPr>
          <p:cNvPr id="78" name="内容占位符 2"/>
          <p:cNvSpPr>
            <a:spLocks noGrp="1"/>
          </p:cNvSpPr>
          <p:nvPr>
            <p:ph idx="1"/>
          </p:nvPr>
        </p:nvSpPr>
        <p:spPr>
          <a:xfrm>
            <a:off x="457200" y="1196691"/>
            <a:ext cx="8362950" cy="576548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 smtClean="0"/>
              <a:t>DRAM 2164 </a:t>
            </a:r>
            <a:r>
              <a:rPr lang="zh-CN" altLang="en-US" dirty="0" smtClean="0"/>
              <a:t>的写入过程：读变写</a:t>
            </a:r>
            <a:endParaRPr lang="zh-CN" altLang="en-US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72AD09C-FE01-4C6D-BE1E-8C495E4EFDF4}" type="slidenum">
              <a:rPr lang="zh-CN" altLang="en-US"/>
              <a:pPr/>
              <a:t>11</a:t>
            </a:fld>
            <a:endParaRPr lang="en-US" altLang="zh-CN"/>
          </a:p>
        </p:txBody>
      </p:sp>
      <p:sp>
        <p:nvSpPr>
          <p:cNvPr id="972804" name="Rectangle 4"/>
          <p:cNvSpPr>
            <a:spLocks noChangeArrowheads="1"/>
          </p:cNvSpPr>
          <p:nvPr/>
        </p:nvSpPr>
        <p:spPr bwMode="auto">
          <a:xfrm>
            <a:off x="323850" y="1268413"/>
            <a:ext cx="8640763" cy="51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444500" indent="-444500" algn="l">
              <a:spcBef>
                <a:spcPct val="20000"/>
              </a:spcBef>
              <a:buClr>
                <a:schemeClr val="bg2"/>
              </a:buClr>
            </a:pPr>
            <a:r>
              <a:rPr lang="zh-CN" altLang="en-US" sz="2800" dirty="0" smtClean="0"/>
              <a:t>其它功能：</a:t>
            </a:r>
            <a:endParaRPr lang="en-US" altLang="zh-CN" sz="2800" dirty="0"/>
          </a:p>
          <a:p>
            <a:pPr marL="444500" indent="-444500" algn="l">
              <a:spcBef>
                <a:spcPct val="20000"/>
              </a:spcBef>
              <a:buClr>
                <a:srgbClr val="008000"/>
              </a:buClr>
              <a:buFont typeface="Wingdings" pitchFamily="2" charset="2"/>
              <a:buChar char="l"/>
            </a:pPr>
            <a:r>
              <a:rPr lang="zh-CN" altLang="en-US" sz="2800" dirty="0">
                <a:solidFill>
                  <a:srgbClr val="0000FF"/>
                </a:solidFill>
              </a:rPr>
              <a:t>读变写操作</a:t>
            </a:r>
            <a:r>
              <a:rPr lang="zh-CN" altLang="en-US" sz="2800" dirty="0"/>
              <a:t>（</a:t>
            </a:r>
            <a:r>
              <a:rPr lang="zh-CN" altLang="en-US" sz="2800" dirty="0">
                <a:solidFill>
                  <a:srgbClr val="0000FF"/>
                </a:solidFill>
              </a:rPr>
              <a:t>读－修改－写</a:t>
            </a:r>
            <a:r>
              <a:rPr lang="zh-CN" altLang="en-US" sz="2800" dirty="0"/>
              <a:t>操作）</a:t>
            </a:r>
            <a:br>
              <a:rPr lang="zh-CN" altLang="en-US" sz="2800" dirty="0"/>
            </a:br>
            <a:r>
              <a:rPr lang="zh-CN" altLang="en-US" sz="2800" dirty="0"/>
              <a:t>在</a:t>
            </a:r>
            <a:r>
              <a:rPr lang="en-US" altLang="zh-CN" sz="2800" dirty="0"/>
              <a:t>RAS</a:t>
            </a:r>
            <a:r>
              <a:rPr lang="zh-CN" altLang="en-US" sz="2800" dirty="0"/>
              <a:t>、</a:t>
            </a:r>
            <a:r>
              <a:rPr lang="en-US" altLang="zh-CN" sz="2800" dirty="0"/>
              <a:t>CAS</a:t>
            </a:r>
            <a:r>
              <a:rPr lang="zh-CN" altLang="en-US" sz="2800" dirty="0"/>
              <a:t>有效时，</a:t>
            </a:r>
            <a:br>
              <a:rPr lang="zh-CN" altLang="en-US" sz="2800" dirty="0"/>
            </a:br>
            <a:r>
              <a:rPr lang="zh-CN" altLang="en-US" sz="2800" dirty="0"/>
              <a:t>由</a:t>
            </a:r>
            <a:r>
              <a:rPr lang="en-US" altLang="zh-CN" sz="2800" dirty="0"/>
              <a:t>WE</a:t>
            </a:r>
            <a:r>
              <a:rPr lang="zh-CN" altLang="en-US" sz="2800" dirty="0"/>
              <a:t>控制，先读出，再写入。</a:t>
            </a:r>
          </a:p>
          <a:p>
            <a:pPr marL="444500" indent="-444500" algn="l">
              <a:spcBef>
                <a:spcPct val="20000"/>
              </a:spcBef>
              <a:buClr>
                <a:srgbClr val="008000"/>
              </a:buClr>
              <a:buFont typeface="Wingdings" pitchFamily="2" charset="2"/>
              <a:buChar char="l"/>
            </a:pPr>
            <a:r>
              <a:rPr lang="zh-CN" altLang="en-US" sz="2800" dirty="0">
                <a:solidFill>
                  <a:srgbClr val="0000FF"/>
                </a:solidFill>
              </a:rPr>
              <a:t>页模式</a:t>
            </a:r>
            <a:r>
              <a:rPr lang="zh-CN" altLang="en-US" sz="2800" dirty="0"/>
              <a:t>操作</a:t>
            </a:r>
            <a:br>
              <a:rPr lang="zh-CN" altLang="en-US" sz="2800" dirty="0"/>
            </a:br>
            <a:r>
              <a:rPr lang="zh-CN" altLang="en-US" sz="2800" dirty="0"/>
              <a:t>维持</a:t>
            </a:r>
            <a:r>
              <a:rPr lang="en-US" altLang="zh-CN" sz="2800" dirty="0"/>
              <a:t>RAS</a:t>
            </a:r>
            <a:r>
              <a:rPr lang="zh-CN" altLang="en-US" sz="2800" dirty="0"/>
              <a:t>不变，由连续的</a:t>
            </a:r>
            <a:r>
              <a:rPr lang="en-US" altLang="zh-CN" sz="2800" dirty="0"/>
              <a:t>CAS</a:t>
            </a:r>
            <a:r>
              <a:rPr lang="zh-CN" altLang="en-US" sz="2800" dirty="0"/>
              <a:t>脉冲对不同的列地址进行锁存，并读出不同列的信息。</a:t>
            </a:r>
            <a:br>
              <a:rPr lang="zh-CN" altLang="en-US" sz="2800" dirty="0"/>
            </a:br>
            <a:r>
              <a:rPr lang="zh-CN" altLang="en-US" sz="2800" dirty="0"/>
              <a:t>可实现读、写、读变写等操作。</a:t>
            </a:r>
            <a:br>
              <a:rPr lang="zh-CN" altLang="en-US" sz="2800" dirty="0"/>
            </a:br>
            <a:r>
              <a:rPr lang="zh-CN" altLang="en-US" sz="2800" dirty="0"/>
              <a:t>（</a:t>
            </a:r>
            <a:r>
              <a:rPr lang="en-US" altLang="zh-CN" sz="2800" dirty="0"/>
              <a:t>RAS</a:t>
            </a:r>
            <a:r>
              <a:rPr lang="zh-CN" altLang="en-US" sz="2800" dirty="0"/>
              <a:t>宽度有上限）</a:t>
            </a:r>
          </a:p>
        </p:txBody>
      </p:sp>
      <p:sp>
        <p:nvSpPr>
          <p:cNvPr id="972805" name="Line 5"/>
          <p:cNvSpPr>
            <a:spLocks noChangeShapeType="1"/>
          </p:cNvSpPr>
          <p:nvPr/>
        </p:nvSpPr>
        <p:spPr bwMode="auto">
          <a:xfrm>
            <a:off x="1238250" y="2295525"/>
            <a:ext cx="6858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972806" name="Line 6"/>
          <p:cNvSpPr>
            <a:spLocks noChangeShapeType="1"/>
          </p:cNvSpPr>
          <p:nvPr/>
        </p:nvSpPr>
        <p:spPr bwMode="auto">
          <a:xfrm>
            <a:off x="2314575" y="2295525"/>
            <a:ext cx="73342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972807" name="Line 7"/>
          <p:cNvSpPr>
            <a:spLocks noChangeShapeType="1"/>
          </p:cNvSpPr>
          <p:nvPr/>
        </p:nvSpPr>
        <p:spPr bwMode="auto">
          <a:xfrm>
            <a:off x="1219200" y="2714625"/>
            <a:ext cx="58102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972808" name="Line 8"/>
          <p:cNvSpPr>
            <a:spLocks noChangeShapeType="1"/>
          </p:cNvSpPr>
          <p:nvPr/>
        </p:nvSpPr>
        <p:spPr bwMode="auto">
          <a:xfrm>
            <a:off x="1609725" y="3657600"/>
            <a:ext cx="67627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972809" name="Line 9"/>
          <p:cNvSpPr>
            <a:spLocks noChangeShapeType="1"/>
          </p:cNvSpPr>
          <p:nvPr/>
        </p:nvSpPr>
        <p:spPr bwMode="auto">
          <a:xfrm>
            <a:off x="4829175" y="3667125"/>
            <a:ext cx="6477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972810" name="Line 10"/>
          <p:cNvSpPr>
            <a:spLocks noChangeShapeType="1"/>
          </p:cNvSpPr>
          <p:nvPr/>
        </p:nvSpPr>
        <p:spPr bwMode="auto">
          <a:xfrm>
            <a:off x="1238250" y="4943475"/>
            <a:ext cx="6858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683460" y="529250"/>
            <a:ext cx="8281153" cy="569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ts val="3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8650" indent="-268288" algn="l" rtl="0" eaLnBrk="1" fontAlgn="base" hangingPunct="1">
              <a:spcBef>
                <a:spcPts val="300"/>
              </a:spcBef>
              <a:spcAft>
                <a:spcPct val="0"/>
              </a:spcAft>
              <a:buClr>
                <a:srgbClr val="006600"/>
              </a:buClr>
              <a:buSzPct val="75000"/>
              <a:buFont typeface="Wingdings" pitchFamily="2" charset="2"/>
              <a:buChar char="l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896938" indent="-268288" algn="l" rtl="0" eaLnBrk="1" fontAlgn="base" hangingPunct="1">
              <a:spcBef>
                <a:spcPts val="300"/>
              </a:spcBef>
              <a:spcAft>
                <a:spcPct val="0"/>
              </a:spcAft>
              <a:buClr>
                <a:srgbClr val="FF6600"/>
              </a:buClr>
              <a:buSzPct val="65000"/>
              <a:buFont typeface="Wingdings" pitchFamily="2" charset="2"/>
              <a:buChar char="p"/>
              <a:defRPr sz="2400" b="1">
                <a:solidFill>
                  <a:schemeClr val="tx1"/>
                </a:solidFill>
                <a:latin typeface="+mn-lt"/>
                <a:ea typeface="楷体" panose="02010609060101010101" pitchFamily="49" charset="-122"/>
              </a:defRPr>
            </a:lvl3pPr>
            <a:lvl4pPr marL="1166813" indent="-269875" algn="l" rtl="0" eaLnBrk="1" fontAlgn="base" hangingPunct="1">
              <a:spcBef>
                <a:spcPts val="3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Wingdings" pitchFamily="2" charset="2"/>
              <a:buChar char="u"/>
              <a:defRPr sz="2400" b="1">
                <a:solidFill>
                  <a:schemeClr val="tx1"/>
                </a:solidFill>
                <a:latin typeface="+mn-lt"/>
                <a:ea typeface="楷体" panose="02010609060101010101" pitchFamily="49" charset="-122"/>
              </a:defRPr>
            </a:lvl4pPr>
            <a:lvl5pPr marL="1435100" indent="-268288" algn="l" rtl="0" eaLnBrk="1" fontAlgn="base" hangingPunct="1">
              <a:spcBef>
                <a:spcPts val="300"/>
              </a:spcBef>
              <a:spcAft>
                <a:spcPct val="0"/>
              </a:spcAft>
              <a:buClr>
                <a:srgbClr val="0066FF"/>
              </a:buClr>
              <a:buSzPct val="75000"/>
              <a:buFont typeface="Wingdings" pitchFamily="2" charset="2"/>
              <a:buChar char="ü"/>
              <a:defRPr sz="2400" b="1">
                <a:solidFill>
                  <a:schemeClr val="tx1"/>
                </a:solidFill>
                <a:latin typeface="+mn-lt"/>
                <a:ea typeface="楷体" panose="02010609060101010101" pitchFamily="49" charset="-122"/>
              </a:defRPr>
            </a:lvl5pPr>
            <a:lvl6pPr marL="2787650" indent="-2714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66FF"/>
              </a:buClr>
              <a:buSzPct val="75000"/>
              <a:buFont typeface="Wingdings" pitchFamily="2" charset="2"/>
              <a:buChar char="ü"/>
              <a:defRPr sz="2400" b="1">
                <a:solidFill>
                  <a:schemeClr val="tx1"/>
                </a:solidFill>
                <a:latin typeface="+mn-lt"/>
                <a:ea typeface="楷体_GB2312" pitchFamily="49" charset="-122"/>
              </a:defRPr>
            </a:lvl6pPr>
            <a:lvl7pPr marL="3244850" indent="-2714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66FF"/>
              </a:buClr>
              <a:buSzPct val="75000"/>
              <a:buFont typeface="Wingdings" pitchFamily="2" charset="2"/>
              <a:buChar char="ü"/>
              <a:defRPr sz="2400" b="1">
                <a:solidFill>
                  <a:schemeClr val="tx1"/>
                </a:solidFill>
                <a:latin typeface="+mn-lt"/>
                <a:ea typeface="楷体_GB2312" pitchFamily="49" charset="-122"/>
              </a:defRPr>
            </a:lvl7pPr>
            <a:lvl8pPr marL="3702050" indent="-2714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66FF"/>
              </a:buClr>
              <a:buSzPct val="75000"/>
              <a:buFont typeface="Wingdings" pitchFamily="2" charset="2"/>
              <a:buChar char="ü"/>
              <a:defRPr sz="2400" b="1">
                <a:solidFill>
                  <a:schemeClr val="tx1"/>
                </a:solidFill>
                <a:latin typeface="+mn-lt"/>
                <a:ea typeface="楷体_GB2312" pitchFamily="49" charset="-122"/>
              </a:defRPr>
            </a:lvl8pPr>
            <a:lvl9pPr marL="4159250" indent="-2714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66FF"/>
              </a:buClr>
              <a:buSzPct val="75000"/>
              <a:buFont typeface="Wingdings" pitchFamily="2" charset="2"/>
              <a:buChar char="ü"/>
              <a:defRPr sz="2400" b="1">
                <a:solidFill>
                  <a:schemeClr val="tx1"/>
                </a:solidFill>
                <a:latin typeface="+mn-lt"/>
                <a:ea typeface="楷体_GB2312" pitchFamily="49" charset="-122"/>
              </a:defRPr>
            </a:lvl9pPr>
          </a:lstStyle>
          <a:p>
            <a:pPr marL="0" indent="0">
              <a:buSzTx/>
              <a:buNone/>
            </a:pPr>
            <a:r>
              <a:rPr lang="zh-CN" altLang="en-US" kern="0" dirty="0">
                <a:solidFill>
                  <a:srgbClr val="008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二、工作方式与时序</a:t>
            </a:r>
            <a:endParaRPr lang="en-US" altLang="zh-CN" kern="0" dirty="0">
              <a:solidFill>
                <a:srgbClr val="008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5" name="标题 1"/>
          <p:cNvSpPr>
            <a:spLocks noGrp="1"/>
          </p:cNvSpPr>
          <p:nvPr>
            <p:ph type="title"/>
          </p:nvPr>
        </p:nvSpPr>
        <p:spPr>
          <a:xfrm>
            <a:off x="590550" y="44450"/>
            <a:ext cx="8229600" cy="523875"/>
          </a:xfrm>
        </p:spPr>
        <p:txBody>
          <a:bodyPr/>
          <a:lstStyle/>
          <a:p>
            <a:r>
              <a:rPr lang="en-US" altLang="zh-CN" dirty="0"/>
              <a:t>5.3.1 </a:t>
            </a:r>
            <a:r>
              <a:rPr lang="zh-CN" altLang="zh-CN" dirty="0"/>
              <a:t>简单异步</a:t>
            </a:r>
            <a:r>
              <a:rPr lang="en-US" altLang="zh-CN" dirty="0">
                <a:latin typeface="+mn-lt"/>
              </a:rPr>
              <a:t>DRAM</a:t>
            </a:r>
            <a:r>
              <a:rPr lang="zh-CN" altLang="en-US" dirty="0">
                <a:latin typeface="+mn-lt"/>
              </a:rPr>
              <a:t>：</a:t>
            </a:r>
            <a:r>
              <a:rPr lang="en-US" altLang="zh-CN" dirty="0">
                <a:solidFill>
                  <a:srgbClr val="FF0066"/>
                </a:solidFill>
                <a:latin typeface="+mn-lt"/>
              </a:rPr>
              <a:t>Intel </a:t>
            </a:r>
            <a:r>
              <a:rPr lang="en-US" altLang="zh-CN" dirty="0" smtClean="0">
                <a:solidFill>
                  <a:srgbClr val="FF0066"/>
                </a:solidFill>
                <a:latin typeface="+mn-lt"/>
              </a:rPr>
              <a:t>2164A</a:t>
            </a:r>
            <a:r>
              <a:rPr lang="en-US" altLang="zh-CN" dirty="0" smtClean="0">
                <a:solidFill>
                  <a:srgbClr val="CC3399"/>
                </a:solidFill>
                <a:latin typeface="+mn-ea"/>
                <a:ea typeface="+mn-ea"/>
              </a:rPr>
              <a:t>(</a:t>
            </a:r>
            <a:r>
              <a:rPr lang="en-US" altLang="zh-CN" dirty="0" smtClean="0">
                <a:solidFill>
                  <a:srgbClr val="CC3399"/>
                </a:solidFill>
                <a:latin typeface="Times New Roman" pitchFamily="18" charset="0"/>
              </a:rPr>
              <a:t>64K×1bit</a:t>
            </a:r>
            <a:r>
              <a:rPr lang="en-US" altLang="zh-CN" dirty="0" smtClean="0">
                <a:solidFill>
                  <a:srgbClr val="CC3399"/>
                </a:solidFill>
                <a:latin typeface="+mn-ea"/>
                <a:ea typeface="+mn-ea"/>
              </a:rPr>
              <a:t>)</a:t>
            </a:r>
            <a:endParaRPr lang="zh-CN" altLang="en-US" dirty="0">
              <a:solidFill>
                <a:srgbClr val="CC3399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23FFBD-8805-4091-940E-DF7DD8CDBB8A}" type="slidenum">
              <a:rPr lang="zh-CN" altLang="en-US"/>
              <a:pPr/>
              <a:t>12</a:t>
            </a:fld>
            <a:endParaRPr lang="en-US" altLang="zh-CN"/>
          </a:p>
        </p:txBody>
      </p:sp>
      <p:sp>
        <p:nvSpPr>
          <p:cNvPr id="973828" name="Rectangle 4"/>
          <p:cNvSpPr>
            <a:spLocks noChangeArrowheads="1"/>
          </p:cNvSpPr>
          <p:nvPr/>
        </p:nvSpPr>
        <p:spPr bwMode="auto">
          <a:xfrm>
            <a:off x="323850" y="1124680"/>
            <a:ext cx="8640763" cy="32106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60363" indent="-360363" algn="l">
              <a:spcBef>
                <a:spcPts val="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</a:pPr>
            <a:r>
              <a:rPr lang="en-US" altLang="zh-CN" sz="2800" dirty="0" smtClean="0"/>
              <a:t>DRAM</a:t>
            </a:r>
            <a:r>
              <a:rPr lang="zh-CN" altLang="en-US" sz="2800" dirty="0"/>
              <a:t>必须每隔 </a:t>
            </a:r>
            <a:r>
              <a:rPr lang="en-US" altLang="zh-CN" sz="2800" dirty="0"/>
              <a:t>2</a:t>
            </a:r>
            <a:r>
              <a:rPr lang="zh-CN" altLang="en-US" sz="2800" dirty="0"/>
              <a:t>～</a:t>
            </a:r>
            <a:r>
              <a:rPr lang="en-US" altLang="zh-CN" sz="2800" dirty="0"/>
              <a:t>4ms </a:t>
            </a:r>
            <a:r>
              <a:rPr lang="zh-CN" altLang="en-US" sz="2800" dirty="0">
                <a:solidFill>
                  <a:srgbClr val="FF0000"/>
                </a:solidFill>
              </a:rPr>
              <a:t>刷新</a:t>
            </a:r>
            <a:r>
              <a:rPr lang="zh-CN" altLang="en-US" sz="2800" dirty="0"/>
              <a:t>一次</a:t>
            </a:r>
            <a:br>
              <a:rPr lang="zh-CN" altLang="en-US" sz="2800" dirty="0"/>
            </a:br>
            <a:r>
              <a:rPr lang="zh-CN" altLang="en-US" sz="2800" dirty="0"/>
              <a:t>（因为信息存储在电容中）</a:t>
            </a:r>
            <a:br>
              <a:rPr lang="zh-CN" altLang="en-US" sz="2800" dirty="0"/>
            </a:br>
            <a:r>
              <a:rPr lang="zh-CN" altLang="en-US" sz="2800" dirty="0" smtClean="0">
                <a:solidFill>
                  <a:srgbClr val="FF0000"/>
                </a:solidFill>
              </a:rPr>
              <a:t>将 </a:t>
            </a:r>
            <a:r>
              <a:rPr lang="en-US" altLang="zh-CN" sz="2800" dirty="0" smtClean="0">
                <a:solidFill>
                  <a:srgbClr val="FF0000"/>
                </a:solidFill>
              </a:rPr>
              <a:t>DRAM </a:t>
            </a:r>
            <a:r>
              <a:rPr lang="zh-CN" altLang="en-US" sz="2800" dirty="0" smtClean="0">
                <a:solidFill>
                  <a:srgbClr val="FF0000"/>
                </a:solidFill>
              </a:rPr>
              <a:t>所</a:t>
            </a:r>
            <a:r>
              <a:rPr lang="zh-CN" altLang="en-US" sz="2800" dirty="0">
                <a:solidFill>
                  <a:srgbClr val="FF0000"/>
                </a:solidFill>
              </a:rPr>
              <a:t>存放的每</a:t>
            </a:r>
            <a:r>
              <a:rPr lang="zh-CN" altLang="en-US" sz="2800" dirty="0" smtClean="0">
                <a:solidFill>
                  <a:srgbClr val="FF0000"/>
                </a:solidFill>
              </a:rPr>
              <a:t>一比特信息</a:t>
            </a:r>
            <a:r>
              <a:rPr lang="zh-CN" altLang="en-US" sz="2800" dirty="0">
                <a:solidFill>
                  <a:srgbClr val="FF0000"/>
                </a:solidFill>
              </a:rPr>
              <a:t>读出并照原样写入原单元的过程</a:t>
            </a:r>
            <a:r>
              <a:rPr lang="zh-CN" altLang="en-US" sz="2800" dirty="0" smtClean="0">
                <a:solidFill>
                  <a:srgbClr val="FF0000"/>
                </a:solidFill>
              </a:rPr>
              <a:t>。？</a:t>
            </a:r>
            <a:endParaRPr lang="zh-CN" altLang="en-US" sz="2800" dirty="0">
              <a:solidFill>
                <a:srgbClr val="FF0000"/>
              </a:solidFill>
            </a:endParaRPr>
          </a:p>
          <a:p>
            <a:pPr marL="360363" indent="-360363" algn="l">
              <a:spcBef>
                <a:spcPts val="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</a:pPr>
            <a:r>
              <a:rPr lang="zh-CN" altLang="en-US" sz="2800" dirty="0"/>
              <a:t>刷新由</a:t>
            </a:r>
            <a:r>
              <a:rPr lang="en-US" altLang="zh-CN" sz="2800" dirty="0"/>
              <a:t>DRAM</a:t>
            </a:r>
            <a:r>
              <a:rPr lang="zh-CN" altLang="en-US" sz="2800" dirty="0"/>
              <a:t>内部特殊电路来实现，结合外部刷新时序（</a:t>
            </a:r>
            <a:r>
              <a:rPr lang="en-US" altLang="zh-CN" sz="2800" dirty="0" smtClean="0"/>
              <a:t>P172</a:t>
            </a:r>
            <a:r>
              <a:rPr lang="zh-CN" altLang="en-US" sz="2800" dirty="0" smtClean="0"/>
              <a:t>，</a:t>
            </a:r>
            <a:r>
              <a:rPr lang="zh-CN" altLang="en-US" sz="2800" dirty="0"/>
              <a:t>图</a:t>
            </a:r>
            <a:r>
              <a:rPr lang="en-US" altLang="zh-CN" sz="2800" dirty="0" smtClean="0"/>
              <a:t>5.34</a:t>
            </a:r>
            <a:r>
              <a:rPr lang="zh-CN" altLang="en-US" sz="2800" dirty="0" smtClean="0"/>
              <a:t>），</a:t>
            </a:r>
            <a:r>
              <a:rPr lang="zh-CN" altLang="en-US" sz="2800" dirty="0"/>
              <a:t>经过</a:t>
            </a:r>
            <a:r>
              <a:rPr lang="en-US" altLang="zh-CN" sz="2800" dirty="0"/>
              <a:t>256</a:t>
            </a:r>
            <a:r>
              <a:rPr lang="zh-CN" altLang="en-US" sz="2800" dirty="0"/>
              <a:t>个刷新周期即可完成整个存储体的刷新。</a:t>
            </a:r>
          </a:p>
        </p:txBody>
      </p:sp>
      <p:sp>
        <p:nvSpPr>
          <p:cNvPr id="973829" name="Freeform 5"/>
          <p:cNvSpPr>
            <a:spLocks/>
          </p:cNvSpPr>
          <p:nvPr/>
        </p:nvSpPr>
        <p:spPr bwMode="auto">
          <a:xfrm>
            <a:off x="5346526" y="1557027"/>
            <a:ext cx="228600" cy="50482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36" y="91"/>
              </a:cxn>
              <a:cxn ang="0">
                <a:pos x="46" y="318"/>
              </a:cxn>
            </a:cxnLst>
            <a:rect l="0" t="0" r="r" b="b"/>
            <a:pathLst>
              <a:path w="144" h="318">
                <a:moveTo>
                  <a:pt x="0" y="0"/>
                </a:moveTo>
                <a:cubicBezTo>
                  <a:pt x="64" y="19"/>
                  <a:pt x="128" y="38"/>
                  <a:pt x="136" y="91"/>
                </a:cubicBezTo>
                <a:cubicBezTo>
                  <a:pt x="144" y="144"/>
                  <a:pt x="95" y="231"/>
                  <a:pt x="46" y="318"/>
                </a:cubicBezTo>
              </a:path>
            </a:pathLst>
          </a:custGeom>
          <a:noFill/>
          <a:ln w="28575" cap="flat" cmpd="sng">
            <a:solidFill>
              <a:srgbClr val="FF9933"/>
            </a:solidFill>
            <a:prstDash val="solid"/>
            <a:round/>
            <a:headEnd type="none" w="med" len="med"/>
            <a:tailEnd type="triangl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grpSp>
        <p:nvGrpSpPr>
          <p:cNvPr id="58" name="组合 57"/>
          <p:cNvGrpSpPr/>
          <p:nvPr/>
        </p:nvGrpSpPr>
        <p:grpSpPr>
          <a:xfrm>
            <a:off x="1000100" y="4466037"/>
            <a:ext cx="5357850" cy="1483313"/>
            <a:chOff x="1000100" y="4857760"/>
            <a:chExt cx="5357850" cy="1483313"/>
          </a:xfrm>
        </p:grpSpPr>
        <p:cxnSp>
          <p:nvCxnSpPr>
            <p:cNvPr id="9" name="直接连接符 8"/>
            <p:cNvCxnSpPr/>
            <p:nvPr/>
          </p:nvCxnSpPr>
          <p:spPr bwMode="auto">
            <a:xfrm>
              <a:off x="2571736" y="4857760"/>
              <a:ext cx="1357322" cy="0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1" name="直接连接符 10"/>
            <p:cNvCxnSpPr/>
            <p:nvPr/>
          </p:nvCxnSpPr>
          <p:spPr bwMode="auto">
            <a:xfrm rot="16200000" flipH="1">
              <a:off x="3786182" y="5000636"/>
              <a:ext cx="357190" cy="71438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" name="直接连接符 12"/>
            <p:cNvCxnSpPr/>
            <p:nvPr/>
          </p:nvCxnSpPr>
          <p:spPr bwMode="auto">
            <a:xfrm>
              <a:off x="4000496" y="5214950"/>
              <a:ext cx="1785950" cy="0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5" name="直接连接符 14"/>
            <p:cNvCxnSpPr/>
            <p:nvPr/>
          </p:nvCxnSpPr>
          <p:spPr bwMode="auto">
            <a:xfrm rot="5400000" flipH="1" flipV="1">
              <a:off x="5643570" y="5000636"/>
              <a:ext cx="357190" cy="71438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7" name="直接连接符 16"/>
            <p:cNvCxnSpPr/>
            <p:nvPr/>
          </p:nvCxnSpPr>
          <p:spPr bwMode="auto">
            <a:xfrm>
              <a:off x="5857884" y="4857760"/>
              <a:ext cx="500066" cy="0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9" name="直接连接符 18"/>
            <p:cNvCxnSpPr/>
            <p:nvPr/>
          </p:nvCxnSpPr>
          <p:spPr bwMode="auto">
            <a:xfrm rot="16200000" flipH="1">
              <a:off x="3071802" y="6000768"/>
              <a:ext cx="357190" cy="214314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0" name="直接连接符 19"/>
            <p:cNvCxnSpPr/>
            <p:nvPr/>
          </p:nvCxnSpPr>
          <p:spPr bwMode="auto">
            <a:xfrm rot="5400000">
              <a:off x="3071802" y="6000768"/>
              <a:ext cx="357190" cy="214314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1" name="直接连接符 20"/>
            <p:cNvCxnSpPr/>
            <p:nvPr/>
          </p:nvCxnSpPr>
          <p:spPr bwMode="auto">
            <a:xfrm rot="16200000" flipH="1">
              <a:off x="5286380" y="6000768"/>
              <a:ext cx="357190" cy="214314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2" name="直接连接符 21"/>
            <p:cNvCxnSpPr/>
            <p:nvPr/>
          </p:nvCxnSpPr>
          <p:spPr bwMode="auto">
            <a:xfrm rot="5400000">
              <a:off x="5286380" y="6000768"/>
              <a:ext cx="357190" cy="214314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3" name="直接连接符 22"/>
            <p:cNvCxnSpPr/>
            <p:nvPr/>
          </p:nvCxnSpPr>
          <p:spPr bwMode="auto">
            <a:xfrm>
              <a:off x="3357554" y="5929330"/>
              <a:ext cx="2000264" cy="0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5" name="直接连接符 24"/>
            <p:cNvCxnSpPr/>
            <p:nvPr/>
          </p:nvCxnSpPr>
          <p:spPr bwMode="auto">
            <a:xfrm>
              <a:off x="3357554" y="6286520"/>
              <a:ext cx="2000264" cy="0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6" name="直接连接符 25"/>
            <p:cNvCxnSpPr/>
            <p:nvPr/>
          </p:nvCxnSpPr>
          <p:spPr bwMode="auto">
            <a:xfrm>
              <a:off x="2571736" y="5929330"/>
              <a:ext cx="571504" cy="0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7" name="直接连接符 26"/>
            <p:cNvCxnSpPr/>
            <p:nvPr/>
          </p:nvCxnSpPr>
          <p:spPr bwMode="auto">
            <a:xfrm>
              <a:off x="2571736" y="6286520"/>
              <a:ext cx="571504" cy="0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1" name="直接连接符 30"/>
            <p:cNvCxnSpPr/>
            <p:nvPr/>
          </p:nvCxnSpPr>
          <p:spPr bwMode="auto">
            <a:xfrm>
              <a:off x="5572132" y="5929330"/>
              <a:ext cx="785818" cy="0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2" name="直接连接符 31"/>
            <p:cNvCxnSpPr/>
            <p:nvPr/>
          </p:nvCxnSpPr>
          <p:spPr bwMode="auto">
            <a:xfrm>
              <a:off x="5572132" y="6286520"/>
              <a:ext cx="785818" cy="0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0" name="直接连接符 39"/>
            <p:cNvCxnSpPr/>
            <p:nvPr/>
          </p:nvCxnSpPr>
          <p:spPr bwMode="auto">
            <a:xfrm>
              <a:off x="2571736" y="5429264"/>
              <a:ext cx="3786214" cy="0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2" name="TextBox 41"/>
            <p:cNvSpPr txBox="1"/>
            <p:nvPr/>
          </p:nvSpPr>
          <p:spPr>
            <a:xfrm>
              <a:off x="1500166" y="4857760"/>
              <a:ext cx="92869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dirty="0" smtClean="0"/>
                <a:t>RAS</a:t>
              </a:r>
              <a:endParaRPr lang="zh-CN" altLang="en-US" dirty="0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1000100" y="5324789"/>
              <a:ext cx="14287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dirty="0" smtClean="0"/>
                <a:t>CAS</a:t>
              </a:r>
              <a:r>
                <a:rPr lang="zh-CN" altLang="en-US" dirty="0" smtClean="0"/>
                <a:t>＝</a:t>
              </a:r>
              <a:r>
                <a:rPr lang="en-US" altLang="zh-CN" dirty="0" smtClean="0"/>
                <a:t>1</a:t>
              </a:r>
              <a:endParaRPr lang="zh-CN" altLang="en-US" dirty="0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1000100" y="5857892"/>
              <a:ext cx="14287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dirty="0" smtClean="0"/>
                <a:t>A</a:t>
              </a:r>
              <a:r>
                <a:rPr lang="en-US" altLang="zh-CN" baseline="-25000" dirty="0" smtClean="0"/>
                <a:t>0</a:t>
              </a:r>
              <a:r>
                <a:rPr lang="zh-CN" altLang="en-US" dirty="0" smtClean="0"/>
                <a:t>～</a:t>
              </a:r>
              <a:r>
                <a:rPr lang="en-US" altLang="zh-CN" dirty="0" smtClean="0"/>
                <a:t>A</a:t>
              </a:r>
              <a:r>
                <a:rPr lang="en-US" altLang="zh-CN" baseline="-25000" dirty="0" smtClean="0"/>
                <a:t>7</a:t>
              </a:r>
              <a:endParaRPr lang="zh-CN" altLang="en-US" baseline="-25000" dirty="0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3628680" y="5879408"/>
              <a:ext cx="157163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>
                  <a:solidFill>
                    <a:srgbClr val="008000"/>
                  </a:solidFill>
                </a:rPr>
                <a:t>行地址</a:t>
              </a:r>
              <a:endParaRPr lang="zh-CN" altLang="en-US" dirty="0">
                <a:solidFill>
                  <a:srgbClr val="008000"/>
                </a:solidFill>
              </a:endParaRPr>
            </a:p>
          </p:txBody>
        </p:sp>
        <p:cxnSp>
          <p:nvCxnSpPr>
            <p:cNvPr id="49" name="直接连接符 48"/>
            <p:cNvCxnSpPr/>
            <p:nvPr/>
          </p:nvCxnSpPr>
          <p:spPr bwMode="auto">
            <a:xfrm>
              <a:off x="1746754" y="4918440"/>
              <a:ext cx="571504" cy="0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0" name="直接连接符 49"/>
            <p:cNvCxnSpPr/>
            <p:nvPr/>
          </p:nvCxnSpPr>
          <p:spPr bwMode="auto">
            <a:xfrm>
              <a:off x="1285852" y="5407748"/>
              <a:ext cx="571504" cy="0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52" name="TextBox 51"/>
          <p:cNvSpPr txBox="1"/>
          <p:nvPr/>
        </p:nvSpPr>
        <p:spPr>
          <a:xfrm>
            <a:off x="6715140" y="4823227"/>
            <a:ext cx="19288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0000FF"/>
                </a:solidFill>
              </a:rPr>
              <a:t>DRAM 2164</a:t>
            </a:r>
            <a:r>
              <a:rPr lang="zh-CN" altLang="en-US" dirty="0" smtClean="0">
                <a:solidFill>
                  <a:srgbClr val="0000FF"/>
                </a:solidFill>
              </a:rPr>
              <a:t>刷新波形</a:t>
            </a:r>
            <a:endParaRPr lang="zh-CN" altLang="en-US" dirty="0">
              <a:solidFill>
                <a:srgbClr val="0000FF"/>
              </a:solidFill>
            </a:endParaRPr>
          </a:p>
        </p:txBody>
      </p:sp>
      <p:sp>
        <p:nvSpPr>
          <p:cNvPr id="33" name="Rectangle 2"/>
          <p:cNvSpPr txBox="1">
            <a:spLocks noChangeArrowheads="1"/>
          </p:cNvSpPr>
          <p:nvPr/>
        </p:nvSpPr>
        <p:spPr bwMode="auto">
          <a:xfrm>
            <a:off x="683460" y="529250"/>
            <a:ext cx="8281153" cy="569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ts val="3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8650" indent="-268288" algn="l" rtl="0" eaLnBrk="1" fontAlgn="base" hangingPunct="1">
              <a:spcBef>
                <a:spcPts val="300"/>
              </a:spcBef>
              <a:spcAft>
                <a:spcPct val="0"/>
              </a:spcAft>
              <a:buClr>
                <a:srgbClr val="006600"/>
              </a:buClr>
              <a:buSzPct val="75000"/>
              <a:buFont typeface="Wingdings" pitchFamily="2" charset="2"/>
              <a:buChar char="l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896938" indent="-268288" algn="l" rtl="0" eaLnBrk="1" fontAlgn="base" hangingPunct="1">
              <a:spcBef>
                <a:spcPts val="300"/>
              </a:spcBef>
              <a:spcAft>
                <a:spcPct val="0"/>
              </a:spcAft>
              <a:buClr>
                <a:srgbClr val="FF6600"/>
              </a:buClr>
              <a:buSzPct val="65000"/>
              <a:buFont typeface="Wingdings" pitchFamily="2" charset="2"/>
              <a:buChar char="p"/>
              <a:defRPr sz="2400" b="1">
                <a:solidFill>
                  <a:schemeClr val="tx1"/>
                </a:solidFill>
                <a:latin typeface="+mn-lt"/>
                <a:ea typeface="楷体" panose="02010609060101010101" pitchFamily="49" charset="-122"/>
              </a:defRPr>
            </a:lvl3pPr>
            <a:lvl4pPr marL="1166813" indent="-269875" algn="l" rtl="0" eaLnBrk="1" fontAlgn="base" hangingPunct="1">
              <a:spcBef>
                <a:spcPts val="3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Wingdings" pitchFamily="2" charset="2"/>
              <a:buChar char="u"/>
              <a:defRPr sz="2400" b="1">
                <a:solidFill>
                  <a:schemeClr val="tx1"/>
                </a:solidFill>
                <a:latin typeface="+mn-lt"/>
                <a:ea typeface="楷体" panose="02010609060101010101" pitchFamily="49" charset="-122"/>
              </a:defRPr>
            </a:lvl4pPr>
            <a:lvl5pPr marL="1435100" indent="-268288" algn="l" rtl="0" eaLnBrk="1" fontAlgn="base" hangingPunct="1">
              <a:spcBef>
                <a:spcPts val="300"/>
              </a:spcBef>
              <a:spcAft>
                <a:spcPct val="0"/>
              </a:spcAft>
              <a:buClr>
                <a:srgbClr val="0066FF"/>
              </a:buClr>
              <a:buSzPct val="75000"/>
              <a:buFont typeface="Wingdings" pitchFamily="2" charset="2"/>
              <a:buChar char="ü"/>
              <a:defRPr sz="2400" b="1">
                <a:solidFill>
                  <a:schemeClr val="tx1"/>
                </a:solidFill>
                <a:latin typeface="+mn-lt"/>
                <a:ea typeface="楷体" panose="02010609060101010101" pitchFamily="49" charset="-122"/>
              </a:defRPr>
            </a:lvl5pPr>
            <a:lvl6pPr marL="2787650" indent="-2714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66FF"/>
              </a:buClr>
              <a:buSzPct val="75000"/>
              <a:buFont typeface="Wingdings" pitchFamily="2" charset="2"/>
              <a:buChar char="ü"/>
              <a:defRPr sz="2400" b="1">
                <a:solidFill>
                  <a:schemeClr val="tx1"/>
                </a:solidFill>
                <a:latin typeface="+mn-lt"/>
                <a:ea typeface="楷体_GB2312" pitchFamily="49" charset="-122"/>
              </a:defRPr>
            </a:lvl6pPr>
            <a:lvl7pPr marL="3244850" indent="-2714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66FF"/>
              </a:buClr>
              <a:buSzPct val="75000"/>
              <a:buFont typeface="Wingdings" pitchFamily="2" charset="2"/>
              <a:buChar char="ü"/>
              <a:defRPr sz="2400" b="1">
                <a:solidFill>
                  <a:schemeClr val="tx1"/>
                </a:solidFill>
                <a:latin typeface="+mn-lt"/>
                <a:ea typeface="楷体_GB2312" pitchFamily="49" charset="-122"/>
              </a:defRPr>
            </a:lvl7pPr>
            <a:lvl8pPr marL="3702050" indent="-2714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66FF"/>
              </a:buClr>
              <a:buSzPct val="75000"/>
              <a:buFont typeface="Wingdings" pitchFamily="2" charset="2"/>
              <a:buChar char="ü"/>
              <a:defRPr sz="2400" b="1">
                <a:solidFill>
                  <a:schemeClr val="tx1"/>
                </a:solidFill>
                <a:latin typeface="+mn-lt"/>
                <a:ea typeface="楷体_GB2312" pitchFamily="49" charset="-122"/>
              </a:defRPr>
            </a:lvl8pPr>
            <a:lvl9pPr marL="4159250" indent="-2714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66FF"/>
              </a:buClr>
              <a:buSzPct val="75000"/>
              <a:buFont typeface="Wingdings" pitchFamily="2" charset="2"/>
              <a:buChar char="ü"/>
              <a:defRPr sz="2400" b="1">
                <a:solidFill>
                  <a:schemeClr val="tx1"/>
                </a:solidFill>
                <a:latin typeface="+mn-lt"/>
                <a:ea typeface="楷体_GB2312" pitchFamily="49" charset="-122"/>
              </a:defRPr>
            </a:lvl9pPr>
          </a:lstStyle>
          <a:p>
            <a:pPr marL="0" indent="0">
              <a:buSzTx/>
              <a:buNone/>
            </a:pPr>
            <a:r>
              <a:rPr lang="zh-CN" altLang="en-US" kern="0" dirty="0" smtClean="0">
                <a:solidFill>
                  <a:srgbClr val="008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三、刷新</a:t>
            </a:r>
            <a:endParaRPr lang="en-US" altLang="zh-CN" kern="0" dirty="0">
              <a:solidFill>
                <a:srgbClr val="008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4" name="标题 1"/>
          <p:cNvSpPr>
            <a:spLocks noGrp="1"/>
          </p:cNvSpPr>
          <p:nvPr>
            <p:ph type="title"/>
          </p:nvPr>
        </p:nvSpPr>
        <p:spPr>
          <a:xfrm>
            <a:off x="590550" y="44450"/>
            <a:ext cx="8229600" cy="523875"/>
          </a:xfrm>
        </p:spPr>
        <p:txBody>
          <a:bodyPr/>
          <a:lstStyle/>
          <a:p>
            <a:r>
              <a:rPr lang="en-US" altLang="zh-CN" dirty="0"/>
              <a:t>5.3.1 </a:t>
            </a:r>
            <a:r>
              <a:rPr lang="zh-CN" altLang="zh-CN" dirty="0"/>
              <a:t>简单异步</a:t>
            </a:r>
            <a:r>
              <a:rPr lang="en-US" altLang="zh-CN" dirty="0">
                <a:latin typeface="+mn-lt"/>
              </a:rPr>
              <a:t>DRAM</a:t>
            </a:r>
            <a:r>
              <a:rPr lang="zh-CN" altLang="en-US" dirty="0">
                <a:latin typeface="+mn-lt"/>
              </a:rPr>
              <a:t>：</a:t>
            </a:r>
            <a:r>
              <a:rPr lang="en-US" altLang="zh-CN" dirty="0">
                <a:solidFill>
                  <a:srgbClr val="FF0066"/>
                </a:solidFill>
                <a:latin typeface="+mn-lt"/>
              </a:rPr>
              <a:t>Intel </a:t>
            </a:r>
            <a:r>
              <a:rPr lang="en-US" altLang="zh-CN" dirty="0" smtClean="0">
                <a:solidFill>
                  <a:srgbClr val="FF0066"/>
                </a:solidFill>
                <a:latin typeface="+mn-lt"/>
              </a:rPr>
              <a:t>2164A</a:t>
            </a:r>
            <a:r>
              <a:rPr lang="en-US" altLang="zh-CN" dirty="0" smtClean="0">
                <a:solidFill>
                  <a:srgbClr val="CC3399"/>
                </a:solidFill>
                <a:latin typeface="+mn-ea"/>
                <a:ea typeface="+mn-ea"/>
              </a:rPr>
              <a:t>(</a:t>
            </a:r>
            <a:r>
              <a:rPr lang="en-US" altLang="zh-CN" dirty="0" smtClean="0">
                <a:solidFill>
                  <a:srgbClr val="CC3399"/>
                </a:solidFill>
                <a:latin typeface="Times New Roman" pitchFamily="18" charset="0"/>
              </a:rPr>
              <a:t>64K×1bit</a:t>
            </a:r>
            <a:r>
              <a:rPr lang="en-US" altLang="zh-CN" dirty="0" smtClean="0">
                <a:solidFill>
                  <a:srgbClr val="CC3399"/>
                </a:solidFill>
                <a:latin typeface="+mn-ea"/>
                <a:ea typeface="+mn-ea"/>
              </a:rPr>
              <a:t>)</a:t>
            </a:r>
            <a:endParaRPr lang="zh-CN" altLang="en-US" dirty="0">
              <a:solidFill>
                <a:srgbClr val="CC3399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39" presetClass="entr" presetSubtype="0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850" name="Rectangle 2"/>
          <p:cNvSpPr>
            <a:spLocks noGrp="1" noChangeArrowheads="1"/>
          </p:cNvSpPr>
          <p:nvPr>
            <p:ph idx="1"/>
          </p:nvPr>
        </p:nvSpPr>
        <p:spPr>
          <a:xfrm>
            <a:off x="684213" y="1269347"/>
            <a:ext cx="8280400" cy="576263"/>
          </a:xfrm>
        </p:spPr>
        <p:txBody>
          <a:bodyPr/>
          <a:lstStyle/>
          <a:p>
            <a:pPr marL="444500" indent="-444500">
              <a:buSzTx/>
              <a:buFont typeface="Wingdings" pitchFamily="2" charset="2"/>
              <a:buNone/>
            </a:pPr>
            <a:r>
              <a:rPr lang="en-US" altLang="zh-CN" sz="2800" b="1" dirty="0">
                <a:latin typeface="Times New Roman" pitchFamily="18" charset="0"/>
              </a:rPr>
              <a:t>PC/XT </a:t>
            </a:r>
            <a:r>
              <a:rPr lang="zh-CN" altLang="en-US" sz="2800" b="1" dirty="0">
                <a:latin typeface="Times New Roman" pitchFamily="18" charset="0"/>
              </a:rPr>
              <a:t>中 </a:t>
            </a:r>
            <a:r>
              <a:rPr lang="en-US" altLang="zh-CN" sz="2800" b="1" dirty="0">
                <a:latin typeface="Times New Roman" pitchFamily="18" charset="0"/>
              </a:rPr>
              <a:t>DRAM </a:t>
            </a:r>
            <a:r>
              <a:rPr lang="zh-CN" altLang="en-US" sz="2800" b="1" dirty="0">
                <a:latin typeface="Times New Roman" pitchFamily="18" charset="0"/>
              </a:rPr>
              <a:t>的连接：</a:t>
            </a:r>
            <a:endParaRPr lang="zh-CN" altLang="en-US" b="1" dirty="0"/>
          </a:p>
        </p:txBody>
      </p:sp>
      <p:sp>
        <p:nvSpPr>
          <p:cNvPr id="11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4F81B-9143-444C-872E-6A56236BD3F7}" type="slidenum">
              <a:rPr lang="zh-CN" altLang="en-US"/>
              <a:pPr/>
              <a:t>13</a:t>
            </a:fld>
            <a:endParaRPr lang="en-US" altLang="zh-CN"/>
          </a:p>
        </p:txBody>
      </p:sp>
      <p:sp>
        <p:nvSpPr>
          <p:cNvPr id="974852" name="Rectangle 4"/>
          <p:cNvSpPr>
            <a:spLocks noChangeArrowheads="1"/>
          </p:cNvSpPr>
          <p:nvPr/>
        </p:nvSpPr>
        <p:spPr bwMode="auto">
          <a:xfrm>
            <a:off x="323850" y="3788710"/>
            <a:ext cx="8640763" cy="18453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l">
              <a:spcBef>
                <a:spcPct val="20000"/>
              </a:spcBef>
              <a:buClr>
                <a:schemeClr val="bg2"/>
              </a:buClr>
            </a:pPr>
            <a:r>
              <a:rPr lang="en-US" altLang="zh-CN" sz="2800" dirty="0">
                <a:solidFill>
                  <a:srgbClr val="0000FF"/>
                </a:solidFill>
              </a:rPr>
              <a:t>	</a:t>
            </a:r>
            <a:r>
              <a:rPr lang="en-US" altLang="zh-CN" sz="2800" dirty="0" smtClean="0">
                <a:solidFill>
                  <a:srgbClr val="0000FF"/>
                </a:solidFill>
              </a:rPr>
              <a:t>	P173</a:t>
            </a:r>
            <a:r>
              <a:rPr lang="zh-CN" altLang="en-US" sz="2800" dirty="0" smtClean="0">
                <a:solidFill>
                  <a:srgbClr val="0000FF"/>
                </a:solidFill>
              </a:rPr>
              <a:t>～</a:t>
            </a:r>
            <a:r>
              <a:rPr lang="en-US" altLang="zh-CN" sz="2800" dirty="0" smtClean="0">
                <a:solidFill>
                  <a:srgbClr val="0000FF"/>
                </a:solidFill>
              </a:rPr>
              <a:t>174</a:t>
            </a:r>
            <a:r>
              <a:rPr lang="zh-CN" altLang="en-US" sz="2800" dirty="0" smtClean="0">
                <a:solidFill>
                  <a:srgbClr val="0000FF"/>
                </a:solidFill>
              </a:rPr>
              <a:t>：</a:t>
            </a:r>
            <a:endParaRPr lang="zh-CN" altLang="en-US" sz="2800" dirty="0">
              <a:solidFill>
                <a:srgbClr val="0000FF"/>
              </a:solidFill>
            </a:endParaRPr>
          </a:p>
          <a:p>
            <a:pPr algn="l">
              <a:spcBef>
                <a:spcPct val="20000"/>
              </a:spcBef>
              <a:buClr>
                <a:schemeClr val="bg2"/>
              </a:buClr>
            </a:pPr>
            <a:r>
              <a:rPr lang="en-US" altLang="zh-CN" sz="2800" dirty="0">
                <a:solidFill>
                  <a:srgbClr val="0000FF"/>
                </a:solidFill>
              </a:rPr>
              <a:t>	</a:t>
            </a:r>
            <a:r>
              <a:rPr lang="en-US" altLang="zh-CN" sz="2800" dirty="0" smtClean="0">
                <a:solidFill>
                  <a:srgbClr val="0000FF"/>
                </a:solidFill>
              </a:rPr>
              <a:t>	</a:t>
            </a:r>
            <a:r>
              <a:rPr lang="en-US" altLang="zh-CN" sz="2800" dirty="0" smtClean="0">
                <a:solidFill>
                  <a:schemeClr val="bg2"/>
                </a:solidFill>
              </a:rPr>
              <a:t>DRAM</a:t>
            </a:r>
            <a:r>
              <a:rPr lang="zh-CN" altLang="en-US" sz="2800" dirty="0">
                <a:solidFill>
                  <a:schemeClr val="bg2"/>
                </a:solidFill>
              </a:rPr>
              <a:t>控制电路的一种实现方法</a:t>
            </a:r>
          </a:p>
          <a:p>
            <a:pPr algn="l">
              <a:spcBef>
                <a:spcPct val="50000"/>
              </a:spcBef>
              <a:buClr>
                <a:schemeClr val="bg2"/>
              </a:buClr>
            </a:pPr>
            <a:r>
              <a:rPr lang="en-US" altLang="zh-CN" sz="2800" dirty="0">
                <a:solidFill>
                  <a:srgbClr val="FF66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1. </a:t>
            </a:r>
            <a:r>
              <a:rPr lang="zh-CN" altLang="en-US" sz="2800" dirty="0">
                <a:solidFill>
                  <a:srgbClr val="FF66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行、列控制信号的形成</a:t>
            </a:r>
          </a:p>
        </p:txBody>
      </p:sp>
      <p:sp>
        <p:nvSpPr>
          <p:cNvPr id="974853" name="Text Box 5"/>
          <p:cNvSpPr txBox="1">
            <a:spLocks noChangeArrowheads="1"/>
          </p:cNvSpPr>
          <p:nvPr/>
        </p:nvSpPr>
        <p:spPr bwMode="auto">
          <a:xfrm>
            <a:off x="971550" y="2061510"/>
            <a:ext cx="4679950" cy="1160462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zh-CN" altLang="en-US" sz="2800" dirty="0"/>
              <a:t>集成</a:t>
            </a:r>
            <a:r>
              <a:rPr lang="en-US" altLang="zh-CN" sz="2800" dirty="0"/>
              <a:t>DRAM</a:t>
            </a:r>
            <a:r>
              <a:rPr lang="zh-CN" altLang="en-US" sz="2800" dirty="0"/>
              <a:t>控制器</a:t>
            </a:r>
          </a:p>
          <a:p>
            <a:pPr algn="l">
              <a:spcBef>
                <a:spcPct val="50000"/>
              </a:spcBef>
            </a:pPr>
            <a:r>
              <a:rPr lang="zh-CN" altLang="en-US" sz="2800" dirty="0"/>
              <a:t>用小规模集成电路＋定时器</a:t>
            </a:r>
          </a:p>
        </p:txBody>
      </p:sp>
      <p:sp>
        <p:nvSpPr>
          <p:cNvPr id="974854" name="Text Box 6"/>
          <p:cNvSpPr txBox="1">
            <a:spLocks noChangeArrowheads="1"/>
          </p:cNvSpPr>
          <p:nvPr/>
        </p:nvSpPr>
        <p:spPr bwMode="auto">
          <a:xfrm>
            <a:off x="5651500" y="2405997"/>
            <a:ext cx="2808288" cy="519113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zh-CN" altLang="en-US" sz="2800"/>
              <a:t>＋ </a:t>
            </a:r>
            <a:r>
              <a:rPr lang="en-US" altLang="zh-CN" sz="2800"/>
              <a:t>DMA</a:t>
            </a:r>
            <a:r>
              <a:rPr lang="zh-CN" altLang="en-US" sz="2800"/>
              <a:t>控制器</a:t>
            </a:r>
          </a:p>
        </p:txBody>
      </p:sp>
      <p:sp>
        <p:nvSpPr>
          <p:cNvPr id="974855" name="AutoShape 7"/>
          <p:cNvSpPr>
            <a:spLocks noChangeArrowheads="1"/>
          </p:cNvSpPr>
          <p:nvPr/>
        </p:nvSpPr>
        <p:spPr bwMode="auto">
          <a:xfrm>
            <a:off x="827088" y="2061510"/>
            <a:ext cx="4824412" cy="1223962"/>
          </a:xfrm>
          <a:prstGeom prst="bracePair">
            <a:avLst>
              <a:gd name="adj" fmla="val 8333"/>
            </a:avLst>
          </a:prstGeom>
          <a:noFill/>
          <a:ln w="28575">
            <a:solidFill>
              <a:schemeClr val="tx1"/>
            </a:solidFill>
            <a:round/>
            <a:headEnd/>
            <a:tailEnd type="none" w="med" len="lg"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974856" name="Line 8"/>
          <p:cNvSpPr>
            <a:spLocks noChangeShapeType="1"/>
          </p:cNvSpPr>
          <p:nvPr/>
        </p:nvSpPr>
        <p:spPr bwMode="auto">
          <a:xfrm>
            <a:off x="2916238" y="3285472"/>
            <a:ext cx="142875" cy="576263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 type="triangl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12" name="Text Box 6"/>
          <p:cNvSpPr txBox="1">
            <a:spLocks noChangeArrowheads="1"/>
          </p:cNvSpPr>
          <p:nvPr/>
        </p:nvSpPr>
        <p:spPr bwMode="auto">
          <a:xfrm>
            <a:off x="5868180" y="2907185"/>
            <a:ext cx="2592360" cy="954107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 wrap="square">
            <a:spAutoFit/>
          </a:bodyPr>
          <a:lstStyle/>
          <a:p>
            <a:pPr algn="r">
              <a:spcBef>
                <a:spcPct val="50000"/>
              </a:spcBef>
            </a:pPr>
            <a:r>
              <a:rPr lang="zh-CN" altLang="en-US" sz="2800" smtClean="0">
                <a:solidFill>
                  <a:srgbClr val="FF0066"/>
                </a:solidFill>
              </a:rPr>
              <a:t>每</a:t>
            </a:r>
            <a:r>
              <a:rPr lang="en-US" altLang="zh-CN" sz="2800" smtClean="0">
                <a:solidFill>
                  <a:srgbClr val="FF0066"/>
                </a:solidFill>
              </a:rPr>
              <a:t>15.08μs</a:t>
            </a:r>
            <a:r>
              <a:rPr lang="zh-CN" altLang="en-US" sz="2800" smtClean="0">
                <a:solidFill>
                  <a:srgbClr val="FF0066"/>
                </a:solidFill>
              </a:rPr>
              <a:t>产生一次</a:t>
            </a:r>
            <a:r>
              <a:rPr lang="en-US" altLang="zh-CN" sz="2800" smtClean="0">
                <a:solidFill>
                  <a:srgbClr val="FF0066"/>
                </a:solidFill>
              </a:rPr>
              <a:t>DMA</a:t>
            </a:r>
            <a:r>
              <a:rPr lang="zh-CN" altLang="en-US" sz="2800" smtClean="0">
                <a:solidFill>
                  <a:srgbClr val="FF0066"/>
                </a:solidFill>
              </a:rPr>
              <a:t>请求</a:t>
            </a:r>
            <a:endParaRPr lang="zh-CN" altLang="en-US" sz="2800">
              <a:solidFill>
                <a:srgbClr val="FF0066"/>
              </a:solidFill>
            </a:endParaRPr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683460" y="529250"/>
            <a:ext cx="8281153" cy="569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ts val="3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8650" indent="-268288" algn="l" rtl="0" eaLnBrk="1" fontAlgn="base" hangingPunct="1">
              <a:spcBef>
                <a:spcPts val="300"/>
              </a:spcBef>
              <a:spcAft>
                <a:spcPct val="0"/>
              </a:spcAft>
              <a:buClr>
                <a:srgbClr val="006600"/>
              </a:buClr>
              <a:buSzPct val="75000"/>
              <a:buFont typeface="Wingdings" pitchFamily="2" charset="2"/>
              <a:buChar char="l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896938" indent="-268288" algn="l" rtl="0" eaLnBrk="1" fontAlgn="base" hangingPunct="1">
              <a:spcBef>
                <a:spcPts val="300"/>
              </a:spcBef>
              <a:spcAft>
                <a:spcPct val="0"/>
              </a:spcAft>
              <a:buClr>
                <a:srgbClr val="FF6600"/>
              </a:buClr>
              <a:buSzPct val="65000"/>
              <a:buFont typeface="Wingdings" pitchFamily="2" charset="2"/>
              <a:buChar char="p"/>
              <a:defRPr sz="2400" b="1">
                <a:solidFill>
                  <a:schemeClr val="tx1"/>
                </a:solidFill>
                <a:latin typeface="+mn-lt"/>
                <a:ea typeface="楷体" panose="02010609060101010101" pitchFamily="49" charset="-122"/>
              </a:defRPr>
            </a:lvl3pPr>
            <a:lvl4pPr marL="1166813" indent="-269875" algn="l" rtl="0" eaLnBrk="1" fontAlgn="base" hangingPunct="1">
              <a:spcBef>
                <a:spcPts val="3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Wingdings" pitchFamily="2" charset="2"/>
              <a:buChar char="u"/>
              <a:defRPr sz="2400" b="1">
                <a:solidFill>
                  <a:schemeClr val="tx1"/>
                </a:solidFill>
                <a:latin typeface="+mn-lt"/>
                <a:ea typeface="楷体" panose="02010609060101010101" pitchFamily="49" charset="-122"/>
              </a:defRPr>
            </a:lvl4pPr>
            <a:lvl5pPr marL="1435100" indent="-268288" algn="l" rtl="0" eaLnBrk="1" fontAlgn="base" hangingPunct="1">
              <a:spcBef>
                <a:spcPts val="300"/>
              </a:spcBef>
              <a:spcAft>
                <a:spcPct val="0"/>
              </a:spcAft>
              <a:buClr>
                <a:srgbClr val="0066FF"/>
              </a:buClr>
              <a:buSzPct val="75000"/>
              <a:buFont typeface="Wingdings" pitchFamily="2" charset="2"/>
              <a:buChar char="ü"/>
              <a:defRPr sz="2400" b="1">
                <a:solidFill>
                  <a:schemeClr val="tx1"/>
                </a:solidFill>
                <a:latin typeface="+mn-lt"/>
                <a:ea typeface="楷体" panose="02010609060101010101" pitchFamily="49" charset="-122"/>
              </a:defRPr>
            </a:lvl5pPr>
            <a:lvl6pPr marL="2787650" indent="-2714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66FF"/>
              </a:buClr>
              <a:buSzPct val="75000"/>
              <a:buFont typeface="Wingdings" pitchFamily="2" charset="2"/>
              <a:buChar char="ü"/>
              <a:defRPr sz="2400" b="1">
                <a:solidFill>
                  <a:schemeClr val="tx1"/>
                </a:solidFill>
                <a:latin typeface="+mn-lt"/>
                <a:ea typeface="楷体_GB2312" pitchFamily="49" charset="-122"/>
              </a:defRPr>
            </a:lvl6pPr>
            <a:lvl7pPr marL="3244850" indent="-2714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66FF"/>
              </a:buClr>
              <a:buSzPct val="75000"/>
              <a:buFont typeface="Wingdings" pitchFamily="2" charset="2"/>
              <a:buChar char="ü"/>
              <a:defRPr sz="2400" b="1">
                <a:solidFill>
                  <a:schemeClr val="tx1"/>
                </a:solidFill>
                <a:latin typeface="+mn-lt"/>
                <a:ea typeface="楷体_GB2312" pitchFamily="49" charset="-122"/>
              </a:defRPr>
            </a:lvl7pPr>
            <a:lvl8pPr marL="3702050" indent="-2714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66FF"/>
              </a:buClr>
              <a:buSzPct val="75000"/>
              <a:buFont typeface="Wingdings" pitchFamily="2" charset="2"/>
              <a:buChar char="ü"/>
              <a:defRPr sz="2400" b="1">
                <a:solidFill>
                  <a:schemeClr val="tx1"/>
                </a:solidFill>
                <a:latin typeface="+mn-lt"/>
                <a:ea typeface="楷体_GB2312" pitchFamily="49" charset="-122"/>
              </a:defRPr>
            </a:lvl8pPr>
            <a:lvl9pPr marL="4159250" indent="-2714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66FF"/>
              </a:buClr>
              <a:buSzPct val="75000"/>
              <a:buFont typeface="Wingdings" pitchFamily="2" charset="2"/>
              <a:buChar char="ü"/>
              <a:defRPr sz="2400" b="1">
                <a:solidFill>
                  <a:schemeClr val="tx1"/>
                </a:solidFill>
                <a:latin typeface="+mn-lt"/>
                <a:ea typeface="楷体_GB2312" pitchFamily="49" charset="-122"/>
              </a:defRPr>
            </a:lvl9pPr>
          </a:lstStyle>
          <a:p>
            <a:pPr marL="0" indent="0">
              <a:buSzTx/>
              <a:buNone/>
            </a:pPr>
            <a:r>
              <a:rPr lang="zh-CN" altLang="en-US" kern="0" dirty="0" smtClean="0">
                <a:solidFill>
                  <a:srgbClr val="008000"/>
                </a:solidFill>
                <a:ea typeface="黑体" panose="02010609060101010101" pitchFamily="49" charset="-122"/>
              </a:rPr>
              <a:t>四、连接使用</a:t>
            </a:r>
            <a:r>
              <a:rPr lang="en-US" altLang="zh-CN" kern="0" dirty="0" smtClean="0">
                <a:solidFill>
                  <a:srgbClr val="008000"/>
                </a:solidFill>
                <a:ea typeface="黑体" panose="02010609060101010101" pitchFamily="49" charset="-122"/>
              </a:rPr>
              <a:t>/</a:t>
            </a:r>
            <a:r>
              <a:rPr lang="zh-CN" altLang="en-US" kern="0" dirty="0" smtClean="0">
                <a:solidFill>
                  <a:srgbClr val="008000"/>
                </a:solidFill>
                <a:ea typeface="黑体" panose="02010609060101010101" pitchFamily="49" charset="-122"/>
              </a:rPr>
              <a:t>接口设计</a:t>
            </a:r>
            <a:endParaRPr lang="en-US" altLang="zh-CN" kern="0" dirty="0">
              <a:solidFill>
                <a:srgbClr val="008000"/>
              </a:solidFill>
              <a:ea typeface="黑体" panose="02010609060101010101" pitchFamily="49" charset="-122"/>
            </a:endParaRPr>
          </a:p>
        </p:txBody>
      </p:sp>
      <p:sp>
        <p:nvSpPr>
          <p:cNvPr id="14" name="标题 1"/>
          <p:cNvSpPr>
            <a:spLocks noGrp="1"/>
          </p:cNvSpPr>
          <p:nvPr>
            <p:ph type="title"/>
          </p:nvPr>
        </p:nvSpPr>
        <p:spPr>
          <a:xfrm>
            <a:off x="590550" y="44450"/>
            <a:ext cx="8229600" cy="523875"/>
          </a:xfrm>
        </p:spPr>
        <p:txBody>
          <a:bodyPr/>
          <a:lstStyle/>
          <a:p>
            <a:r>
              <a:rPr lang="en-US" altLang="zh-CN" dirty="0"/>
              <a:t>5.3.1 </a:t>
            </a:r>
            <a:r>
              <a:rPr lang="zh-CN" altLang="zh-CN" dirty="0"/>
              <a:t>简单异步</a:t>
            </a:r>
            <a:r>
              <a:rPr lang="en-US" altLang="zh-CN" dirty="0">
                <a:latin typeface="+mn-lt"/>
              </a:rPr>
              <a:t>DRAM</a:t>
            </a:r>
            <a:r>
              <a:rPr lang="zh-CN" altLang="en-US" dirty="0">
                <a:latin typeface="+mn-lt"/>
              </a:rPr>
              <a:t>：</a:t>
            </a:r>
            <a:r>
              <a:rPr lang="en-US" altLang="zh-CN" dirty="0">
                <a:solidFill>
                  <a:srgbClr val="FF0066"/>
                </a:solidFill>
                <a:latin typeface="+mn-lt"/>
              </a:rPr>
              <a:t>Intel </a:t>
            </a:r>
            <a:r>
              <a:rPr lang="en-US" altLang="zh-CN" dirty="0" smtClean="0">
                <a:solidFill>
                  <a:srgbClr val="FF0066"/>
                </a:solidFill>
                <a:latin typeface="+mn-lt"/>
              </a:rPr>
              <a:t>2164A</a:t>
            </a:r>
            <a:r>
              <a:rPr lang="en-US" altLang="zh-CN" dirty="0" smtClean="0">
                <a:solidFill>
                  <a:srgbClr val="CC3399"/>
                </a:solidFill>
                <a:latin typeface="+mn-ea"/>
                <a:ea typeface="+mn-ea"/>
              </a:rPr>
              <a:t>(</a:t>
            </a:r>
            <a:r>
              <a:rPr lang="en-US" altLang="zh-CN" dirty="0" smtClean="0">
                <a:solidFill>
                  <a:srgbClr val="CC3399"/>
                </a:solidFill>
                <a:latin typeface="Times New Roman" pitchFamily="18" charset="0"/>
              </a:rPr>
              <a:t>64K×1bit</a:t>
            </a:r>
            <a:r>
              <a:rPr lang="en-US" altLang="zh-CN" dirty="0" smtClean="0">
                <a:solidFill>
                  <a:srgbClr val="CC3399"/>
                </a:solidFill>
                <a:latin typeface="+mn-ea"/>
                <a:ea typeface="+mn-ea"/>
              </a:rPr>
              <a:t>)</a:t>
            </a:r>
            <a:endParaRPr lang="zh-CN" altLang="en-US" dirty="0">
              <a:solidFill>
                <a:srgbClr val="CC3399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9A51B49-3698-43DA-814F-A9721C63B64C}" type="slidenum">
              <a:rPr lang="zh-CN" altLang="en-US"/>
              <a:pPr/>
              <a:t>14</a:t>
            </a:fld>
            <a:endParaRPr lang="en-US" altLang="zh-CN" dirty="0"/>
          </a:p>
        </p:txBody>
      </p:sp>
      <p:sp>
        <p:nvSpPr>
          <p:cNvPr id="975877" name="Line 5"/>
          <p:cNvSpPr>
            <a:spLocks noChangeShapeType="1"/>
          </p:cNvSpPr>
          <p:nvPr/>
        </p:nvSpPr>
        <p:spPr bwMode="auto">
          <a:xfrm>
            <a:off x="3779838" y="3167736"/>
            <a:ext cx="71437" cy="29368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75878" name="Line 6"/>
          <p:cNvSpPr>
            <a:spLocks noChangeShapeType="1"/>
          </p:cNvSpPr>
          <p:nvPr/>
        </p:nvSpPr>
        <p:spPr bwMode="auto">
          <a:xfrm flipV="1">
            <a:off x="7092950" y="3167736"/>
            <a:ext cx="71438" cy="28733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75879" name="Text Box 7"/>
          <p:cNvSpPr txBox="1">
            <a:spLocks noChangeArrowheads="1"/>
          </p:cNvSpPr>
          <p:nvPr/>
        </p:nvSpPr>
        <p:spPr bwMode="auto">
          <a:xfrm>
            <a:off x="107950" y="3172499"/>
            <a:ext cx="2087563" cy="366712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  <a:buClrTx/>
              <a:buFontTx/>
              <a:buNone/>
            </a:pPr>
            <a:r>
              <a:rPr lang="en-US" altLang="zh-CN" sz="1800"/>
              <a:t>MEMW</a:t>
            </a:r>
            <a:r>
              <a:rPr lang="zh-CN" altLang="en-US" sz="1800"/>
              <a:t>、</a:t>
            </a:r>
            <a:r>
              <a:rPr lang="en-US" altLang="zh-CN" sz="1800"/>
              <a:t>MEMR</a:t>
            </a:r>
          </a:p>
        </p:txBody>
      </p:sp>
      <p:sp>
        <p:nvSpPr>
          <p:cNvPr id="975880" name="Line 8"/>
          <p:cNvSpPr>
            <a:spLocks noChangeShapeType="1"/>
          </p:cNvSpPr>
          <p:nvPr/>
        </p:nvSpPr>
        <p:spPr bwMode="auto">
          <a:xfrm flipH="1">
            <a:off x="2987675" y="2714539"/>
            <a:ext cx="144463" cy="14446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975881" name="Line 9"/>
          <p:cNvSpPr>
            <a:spLocks noChangeShapeType="1"/>
          </p:cNvSpPr>
          <p:nvPr/>
        </p:nvSpPr>
        <p:spPr bwMode="auto">
          <a:xfrm>
            <a:off x="2987675" y="2859002"/>
            <a:ext cx="144463" cy="14446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975882" name="Line 10"/>
          <p:cNvSpPr>
            <a:spLocks noChangeShapeType="1"/>
          </p:cNvSpPr>
          <p:nvPr/>
        </p:nvSpPr>
        <p:spPr bwMode="auto">
          <a:xfrm>
            <a:off x="7454622" y="2714539"/>
            <a:ext cx="146050" cy="14446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975883" name="Line 11"/>
          <p:cNvSpPr>
            <a:spLocks noChangeShapeType="1"/>
          </p:cNvSpPr>
          <p:nvPr/>
        </p:nvSpPr>
        <p:spPr bwMode="auto">
          <a:xfrm flipH="1">
            <a:off x="7454622" y="2859002"/>
            <a:ext cx="146050" cy="14446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975884" name="Line 12"/>
          <p:cNvSpPr>
            <a:spLocks noChangeShapeType="1"/>
          </p:cNvSpPr>
          <p:nvPr/>
        </p:nvSpPr>
        <p:spPr bwMode="auto">
          <a:xfrm flipH="1">
            <a:off x="1547813" y="2859002"/>
            <a:ext cx="1439862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grpSp>
        <p:nvGrpSpPr>
          <p:cNvPr id="86" name="组合 85"/>
          <p:cNvGrpSpPr/>
          <p:nvPr/>
        </p:nvGrpSpPr>
        <p:grpSpPr>
          <a:xfrm>
            <a:off x="3132137" y="2714539"/>
            <a:ext cx="4334527" cy="288925"/>
            <a:chOff x="3132138" y="1190782"/>
            <a:chExt cx="3960812" cy="288925"/>
          </a:xfrm>
        </p:grpSpPr>
        <p:sp>
          <p:nvSpPr>
            <p:cNvPr id="975885" name="Line 13"/>
            <p:cNvSpPr>
              <a:spLocks noChangeShapeType="1"/>
            </p:cNvSpPr>
            <p:nvPr/>
          </p:nvSpPr>
          <p:spPr bwMode="auto">
            <a:xfrm>
              <a:off x="3132138" y="1190782"/>
              <a:ext cx="396081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none" w="med" len="lg"/>
            </a:ln>
            <a:effectLst/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975886" name="Line 14"/>
            <p:cNvSpPr>
              <a:spLocks noChangeShapeType="1"/>
            </p:cNvSpPr>
            <p:nvPr/>
          </p:nvSpPr>
          <p:spPr bwMode="auto">
            <a:xfrm>
              <a:off x="3132138" y="1479707"/>
              <a:ext cx="396081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none" w="med" len="lg"/>
            </a:ln>
            <a:effectLst/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</p:grpSp>
      <p:sp>
        <p:nvSpPr>
          <p:cNvPr id="975887" name="Line 15"/>
          <p:cNvSpPr>
            <a:spLocks noChangeShapeType="1"/>
          </p:cNvSpPr>
          <p:nvPr/>
        </p:nvSpPr>
        <p:spPr bwMode="auto">
          <a:xfrm>
            <a:off x="7601301" y="2859002"/>
            <a:ext cx="1002949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med" len="lg"/>
          </a:ln>
          <a:effectLst/>
        </p:spPr>
        <p:txBody>
          <a:bodyPr wrap="square" anchor="ctr">
            <a:spAutoFit/>
          </a:bodyPr>
          <a:lstStyle/>
          <a:p>
            <a:endParaRPr lang="zh-CN" altLang="en-US"/>
          </a:p>
        </p:txBody>
      </p:sp>
      <p:sp>
        <p:nvSpPr>
          <p:cNvPr id="975888" name="Line 16"/>
          <p:cNvSpPr>
            <a:spLocks noChangeShapeType="1"/>
          </p:cNvSpPr>
          <p:nvPr/>
        </p:nvSpPr>
        <p:spPr bwMode="auto">
          <a:xfrm flipH="1">
            <a:off x="3852863" y="3455074"/>
            <a:ext cx="3240087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975889" name="Line 17"/>
          <p:cNvSpPr>
            <a:spLocks noChangeShapeType="1"/>
          </p:cNvSpPr>
          <p:nvPr/>
        </p:nvSpPr>
        <p:spPr bwMode="auto">
          <a:xfrm>
            <a:off x="7164388" y="3167736"/>
            <a:ext cx="1439862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975890" name="Line 18"/>
          <p:cNvSpPr>
            <a:spLocks noChangeShapeType="1"/>
          </p:cNvSpPr>
          <p:nvPr/>
        </p:nvSpPr>
        <p:spPr bwMode="auto">
          <a:xfrm>
            <a:off x="3779838" y="3673663"/>
            <a:ext cx="71437" cy="29368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75891" name="Line 19"/>
          <p:cNvSpPr>
            <a:spLocks noChangeShapeType="1"/>
          </p:cNvSpPr>
          <p:nvPr/>
        </p:nvSpPr>
        <p:spPr bwMode="auto">
          <a:xfrm flipV="1">
            <a:off x="7092950" y="3673663"/>
            <a:ext cx="71438" cy="28733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75892" name="Line 20"/>
          <p:cNvSpPr>
            <a:spLocks noChangeShapeType="1"/>
          </p:cNvSpPr>
          <p:nvPr/>
        </p:nvSpPr>
        <p:spPr bwMode="auto">
          <a:xfrm flipH="1">
            <a:off x="3852863" y="3961000"/>
            <a:ext cx="3240087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975893" name="Line 21"/>
          <p:cNvSpPr>
            <a:spLocks noChangeShapeType="1"/>
          </p:cNvSpPr>
          <p:nvPr/>
        </p:nvSpPr>
        <p:spPr bwMode="auto">
          <a:xfrm flipH="1">
            <a:off x="1547813" y="3673663"/>
            <a:ext cx="223202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975894" name="Line 22"/>
          <p:cNvSpPr>
            <a:spLocks noChangeShapeType="1"/>
          </p:cNvSpPr>
          <p:nvPr/>
        </p:nvSpPr>
        <p:spPr bwMode="auto">
          <a:xfrm>
            <a:off x="7164388" y="3673663"/>
            <a:ext cx="1439862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grpSp>
        <p:nvGrpSpPr>
          <p:cNvPr id="72" name="组合 71"/>
          <p:cNvGrpSpPr/>
          <p:nvPr/>
        </p:nvGrpSpPr>
        <p:grpSpPr>
          <a:xfrm flipV="1">
            <a:off x="1547813" y="4134042"/>
            <a:ext cx="7056437" cy="300037"/>
            <a:chOff x="1547813" y="4929188"/>
            <a:chExt cx="7056437" cy="300037"/>
          </a:xfrm>
        </p:grpSpPr>
        <p:sp>
          <p:nvSpPr>
            <p:cNvPr id="975895" name="Line 23"/>
            <p:cNvSpPr>
              <a:spLocks noChangeShapeType="1"/>
            </p:cNvSpPr>
            <p:nvPr/>
          </p:nvSpPr>
          <p:spPr bwMode="auto">
            <a:xfrm flipV="1">
              <a:off x="4429125" y="4929188"/>
              <a:ext cx="71438" cy="293687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none" w="med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75896" name="Line 24"/>
            <p:cNvSpPr>
              <a:spLocks noChangeShapeType="1"/>
            </p:cNvSpPr>
            <p:nvPr/>
          </p:nvSpPr>
          <p:spPr bwMode="auto">
            <a:xfrm flipH="1" flipV="1">
              <a:off x="7597775" y="4935538"/>
              <a:ext cx="71438" cy="293687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none" w="med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75897" name="Line 25"/>
            <p:cNvSpPr>
              <a:spLocks noChangeShapeType="1"/>
            </p:cNvSpPr>
            <p:nvPr/>
          </p:nvSpPr>
          <p:spPr bwMode="auto">
            <a:xfrm>
              <a:off x="4500563" y="4935538"/>
              <a:ext cx="3095625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none" w="med" len="lg"/>
            </a:ln>
            <a:effectLst/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975898" name="Line 26"/>
            <p:cNvSpPr>
              <a:spLocks noChangeShapeType="1"/>
            </p:cNvSpPr>
            <p:nvPr/>
          </p:nvSpPr>
          <p:spPr bwMode="auto">
            <a:xfrm>
              <a:off x="7669213" y="5222875"/>
              <a:ext cx="935037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none" w="med" len="lg"/>
            </a:ln>
            <a:effectLst/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975899" name="Line 27"/>
            <p:cNvSpPr>
              <a:spLocks noChangeShapeType="1"/>
            </p:cNvSpPr>
            <p:nvPr/>
          </p:nvSpPr>
          <p:spPr bwMode="auto">
            <a:xfrm flipH="1">
              <a:off x="1547813" y="5222875"/>
              <a:ext cx="2879725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none" w="med" len="lg"/>
            </a:ln>
            <a:effectLst/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</p:grpSp>
      <p:sp>
        <p:nvSpPr>
          <p:cNvPr id="975900" name="Line 28"/>
          <p:cNvSpPr>
            <a:spLocks noChangeShapeType="1"/>
          </p:cNvSpPr>
          <p:nvPr/>
        </p:nvSpPr>
        <p:spPr bwMode="auto">
          <a:xfrm>
            <a:off x="5148263" y="4602358"/>
            <a:ext cx="71437" cy="29368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75901" name="Line 29"/>
          <p:cNvSpPr>
            <a:spLocks noChangeShapeType="1"/>
          </p:cNvSpPr>
          <p:nvPr/>
        </p:nvSpPr>
        <p:spPr bwMode="auto">
          <a:xfrm flipV="1">
            <a:off x="7092950" y="4608708"/>
            <a:ext cx="71438" cy="28733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75902" name="Line 30"/>
          <p:cNvSpPr>
            <a:spLocks noChangeShapeType="1"/>
          </p:cNvSpPr>
          <p:nvPr/>
        </p:nvSpPr>
        <p:spPr bwMode="auto">
          <a:xfrm>
            <a:off x="5219700" y="4896046"/>
            <a:ext cx="187325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975903" name="Line 31"/>
          <p:cNvSpPr>
            <a:spLocks noChangeShapeType="1"/>
          </p:cNvSpPr>
          <p:nvPr/>
        </p:nvSpPr>
        <p:spPr bwMode="auto">
          <a:xfrm>
            <a:off x="7164388" y="4608708"/>
            <a:ext cx="1439862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975904" name="Line 32"/>
          <p:cNvSpPr>
            <a:spLocks noChangeShapeType="1"/>
          </p:cNvSpPr>
          <p:nvPr/>
        </p:nvSpPr>
        <p:spPr bwMode="auto">
          <a:xfrm flipH="1">
            <a:off x="1547813" y="4608708"/>
            <a:ext cx="360045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975905" name="Line 33"/>
          <p:cNvSpPr>
            <a:spLocks noChangeShapeType="1"/>
          </p:cNvSpPr>
          <p:nvPr/>
        </p:nvSpPr>
        <p:spPr bwMode="auto">
          <a:xfrm flipH="1">
            <a:off x="5364163" y="6089639"/>
            <a:ext cx="144462" cy="14446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975906" name="Line 34"/>
          <p:cNvSpPr>
            <a:spLocks noChangeShapeType="1"/>
          </p:cNvSpPr>
          <p:nvPr/>
        </p:nvSpPr>
        <p:spPr bwMode="auto">
          <a:xfrm>
            <a:off x="5364163" y="6234102"/>
            <a:ext cx="144462" cy="14446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975907" name="Line 35"/>
          <p:cNvSpPr>
            <a:spLocks noChangeShapeType="1"/>
          </p:cNvSpPr>
          <p:nvPr/>
        </p:nvSpPr>
        <p:spPr bwMode="auto">
          <a:xfrm>
            <a:off x="7305675" y="6089639"/>
            <a:ext cx="146050" cy="14446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975908" name="Line 36"/>
          <p:cNvSpPr>
            <a:spLocks noChangeShapeType="1"/>
          </p:cNvSpPr>
          <p:nvPr/>
        </p:nvSpPr>
        <p:spPr bwMode="auto">
          <a:xfrm flipH="1">
            <a:off x="7305675" y="6234102"/>
            <a:ext cx="146050" cy="14446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975909" name="Line 37"/>
          <p:cNvSpPr>
            <a:spLocks noChangeShapeType="1"/>
          </p:cNvSpPr>
          <p:nvPr/>
        </p:nvSpPr>
        <p:spPr bwMode="auto">
          <a:xfrm>
            <a:off x="5508625" y="6089639"/>
            <a:ext cx="180022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975910" name="Line 38"/>
          <p:cNvSpPr>
            <a:spLocks noChangeShapeType="1"/>
          </p:cNvSpPr>
          <p:nvPr/>
        </p:nvSpPr>
        <p:spPr bwMode="auto">
          <a:xfrm>
            <a:off x="5508625" y="6378564"/>
            <a:ext cx="180022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975911" name="Line 39"/>
          <p:cNvSpPr>
            <a:spLocks noChangeShapeType="1"/>
          </p:cNvSpPr>
          <p:nvPr/>
        </p:nvSpPr>
        <p:spPr bwMode="auto">
          <a:xfrm>
            <a:off x="7451725" y="6234102"/>
            <a:ext cx="115252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975912" name="Line 40"/>
          <p:cNvSpPr>
            <a:spLocks noChangeShapeType="1"/>
          </p:cNvSpPr>
          <p:nvPr/>
        </p:nvSpPr>
        <p:spPr bwMode="auto">
          <a:xfrm flipH="1">
            <a:off x="1547813" y="6234102"/>
            <a:ext cx="1824779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med" len="lg"/>
          </a:ln>
          <a:effectLst/>
        </p:spPr>
        <p:txBody>
          <a:bodyPr wrap="square" anchor="ctr">
            <a:spAutoFit/>
          </a:bodyPr>
          <a:lstStyle/>
          <a:p>
            <a:endParaRPr lang="zh-CN" altLang="en-US"/>
          </a:p>
        </p:txBody>
      </p:sp>
      <p:sp>
        <p:nvSpPr>
          <p:cNvPr id="975913" name="Text Box 41"/>
          <p:cNvSpPr txBox="1">
            <a:spLocks noChangeArrowheads="1"/>
          </p:cNvSpPr>
          <p:nvPr/>
        </p:nvSpPr>
        <p:spPr bwMode="auto">
          <a:xfrm>
            <a:off x="5576888" y="6051539"/>
            <a:ext cx="1584325" cy="366713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Tx/>
              <a:buFontTx/>
              <a:buNone/>
            </a:pPr>
            <a:r>
              <a:rPr lang="zh-CN" altLang="en-US" sz="1800" dirty="0">
                <a:solidFill>
                  <a:srgbClr val="008000"/>
                </a:solidFill>
              </a:rPr>
              <a:t>有 效 数 据</a:t>
            </a:r>
          </a:p>
        </p:txBody>
      </p:sp>
      <p:sp>
        <p:nvSpPr>
          <p:cNvPr id="975914" name="Text Box 42"/>
          <p:cNvSpPr txBox="1">
            <a:spLocks noChangeArrowheads="1"/>
          </p:cNvSpPr>
          <p:nvPr/>
        </p:nvSpPr>
        <p:spPr bwMode="auto">
          <a:xfrm>
            <a:off x="395288" y="2649452"/>
            <a:ext cx="1440332" cy="366712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  <a:buClrTx/>
              <a:buFontTx/>
              <a:buNone/>
            </a:pPr>
            <a:r>
              <a:rPr lang="en-US" altLang="zh-CN" sz="1800" smtClean="0"/>
              <a:t>A0</a:t>
            </a:r>
            <a:r>
              <a:rPr lang="zh-CN" altLang="en-US" sz="1800" smtClean="0"/>
              <a:t>～</a:t>
            </a:r>
            <a:r>
              <a:rPr lang="en-US" altLang="zh-CN" sz="1800" smtClean="0"/>
              <a:t>A15</a:t>
            </a:r>
            <a:endParaRPr lang="en-US" altLang="zh-CN" sz="1800"/>
          </a:p>
        </p:txBody>
      </p:sp>
      <p:sp>
        <p:nvSpPr>
          <p:cNvPr id="975915" name="Text Box 43"/>
          <p:cNvSpPr txBox="1">
            <a:spLocks noChangeArrowheads="1"/>
          </p:cNvSpPr>
          <p:nvPr/>
        </p:nvSpPr>
        <p:spPr bwMode="auto">
          <a:xfrm>
            <a:off x="323850" y="3641670"/>
            <a:ext cx="1439863" cy="366712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  <a:buClrTx/>
              <a:buFontTx/>
              <a:buNone/>
            </a:pPr>
            <a:r>
              <a:rPr lang="en-US" altLang="zh-CN" sz="1800"/>
              <a:t>RASx </a:t>
            </a:r>
            <a:r>
              <a:rPr lang="zh-CN" altLang="en-US" sz="1800"/>
              <a:t>允许</a:t>
            </a:r>
          </a:p>
        </p:txBody>
      </p:sp>
      <p:sp>
        <p:nvSpPr>
          <p:cNvPr id="975916" name="Text Box 44"/>
          <p:cNvSpPr txBox="1">
            <a:spLocks noChangeArrowheads="1"/>
          </p:cNvSpPr>
          <p:nvPr/>
        </p:nvSpPr>
        <p:spPr bwMode="auto">
          <a:xfrm>
            <a:off x="539750" y="4073717"/>
            <a:ext cx="1150938" cy="366712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  <a:buClrTx/>
              <a:buFontTx/>
              <a:buNone/>
            </a:pPr>
            <a:r>
              <a:rPr lang="en-US" altLang="zh-CN" sz="1800"/>
              <a:t>AddrSel</a:t>
            </a:r>
          </a:p>
        </p:txBody>
      </p:sp>
      <p:sp>
        <p:nvSpPr>
          <p:cNvPr id="975917" name="Text Box 45"/>
          <p:cNvSpPr txBox="1">
            <a:spLocks noChangeArrowheads="1"/>
          </p:cNvSpPr>
          <p:nvPr/>
        </p:nvSpPr>
        <p:spPr bwMode="auto">
          <a:xfrm>
            <a:off x="323850" y="4535683"/>
            <a:ext cx="1368425" cy="366713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  <a:buClrTx/>
              <a:buFontTx/>
              <a:buNone/>
            </a:pPr>
            <a:r>
              <a:rPr lang="en-US" altLang="zh-CN" sz="1800"/>
              <a:t>CASx </a:t>
            </a:r>
            <a:r>
              <a:rPr lang="zh-CN" altLang="en-US" sz="1800"/>
              <a:t>允许</a:t>
            </a:r>
          </a:p>
        </p:txBody>
      </p:sp>
      <p:sp>
        <p:nvSpPr>
          <p:cNvPr id="975918" name="Text Box 46"/>
          <p:cNvSpPr txBox="1">
            <a:spLocks noChangeArrowheads="1"/>
          </p:cNvSpPr>
          <p:nvPr/>
        </p:nvSpPr>
        <p:spPr bwMode="auto">
          <a:xfrm>
            <a:off x="466725" y="6051540"/>
            <a:ext cx="1152525" cy="366712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Tx/>
              <a:buFontTx/>
              <a:buNone/>
            </a:pPr>
            <a:r>
              <a:rPr lang="en-US" altLang="zh-CN" sz="1800" smtClean="0"/>
              <a:t>D0</a:t>
            </a:r>
            <a:r>
              <a:rPr lang="zh-CN" altLang="en-US" sz="1800" smtClean="0"/>
              <a:t>～</a:t>
            </a:r>
            <a:r>
              <a:rPr lang="en-US" altLang="zh-CN" sz="1800" smtClean="0"/>
              <a:t>D7</a:t>
            </a:r>
            <a:endParaRPr lang="en-US" altLang="zh-CN" sz="1800"/>
          </a:p>
        </p:txBody>
      </p:sp>
      <p:sp>
        <p:nvSpPr>
          <p:cNvPr id="975919" name="Line 47"/>
          <p:cNvSpPr>
            <a:spLocks noChangeShapeType="1"/>
          </p:cNvSpPr>
          <p:nvPr/>
        </p:nvSpPr>
        <p:spPr bwMode="auto">
          <a:xfrm>
            <a:off x="185738" y="3237586"/>
            <a:ext cx="8636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975920" name="Line 48"/>
          <p:cNvSpPr>
            <a:spLocks noChangeShapeType="1"/>
          </p:cNvSpPr>
          <p:nvPr/>
        </p:nvSpPr>
        <p:spPr bwMode="auto">
          <a:xfrm>
            <a:off x="1257300" y="3237586"/>
            <a:ext cx="7112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975921" name="Line 49"/>
          <p:cNvSpPr>
            <a:spLocks noChangeShapeType="1"/>
          </p:cNvSpPr>
          <p:nvPr/>
        </p:nvSpPr>
        <p:spPr bwMode="auto">
          <a:xfrm>
            <a:off x="410308" y="3706024"/>
            <a:ext cx="55245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975922" name="Line 50"/>
          <p:cNvSpPr>
            <a:spLocks noChangeShapeType="1"/>
          </p:cNvSpPr>
          <p:nvPr/>
        </p:nvSpPr>
        <p:spPr bwMode="auto">
          <a:xfrm>
            <a:off x="423008" y="4596008"/>
            <a:ext cx="5461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975923" name="Line 51"/>
          <p:cNvSpPr>
            <a:spLocks noChangeShapeType="1"/>
          </p:cNvSpPr>
          <p:nvPr/>
        </p:nvSpPr>
        <p:spPr bwMode="auto">
          <a:xfrm flipH="1">
            <a:off x="2051050" y="3178849"/>
            <a:ext cx="1728788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grpSp>
        <p:nvGrpSpPr>
          <p:cNvPr id="4" name="组合 3"/>
          <p:cNvGrpSpPr/>
          <p:nvPr/>
        </p:nvGrpSpPr>
        <p:grpSpPr>
          <a:xfrm>
            <a:off x="3090863" y="2571022"/>
            <a:ext cx="4033837" cy="3476713"/>
            <a:chOff x="3090863" y="2060810"/>
            <a:chExt cx="4033837" cy="3888540"/>
          </a:xfrm>
        </p:grpSpPr>
        <p:sp>
          <p:nvSpPr>
            <p:cNvPr id="975924" name="Line 52"/>
            <p:cNvSpPr>
              <a:spLocks noChangeShapeType="1"/>
            </p:cNvSpPr>
            <p:nvPr/>
          </p:nvSpPr>
          <p:spPr bwMode="auto">
            <a:xfrm>
              <a:off x="3090863" y="2060810"/>
              <a:ext cx="0" cy="3888540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prstDash val="dash"/>
              <a:round/>
              <a:headEnd/>
              <a:tailEnd type="none" w="med" len="lg"/>
            </a:ln>
            <a:effectLst/>
          </p:spPr>
          <p:txBody>
            <a:bodyPr wrap="squar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975925" name="Line 53"/>
            <p:cNvSpPr>
              <a:spLocks noChangeShapeType="1"/>
            </p:cNvSpPr>
            <p:nvPr/>
          </p:nvSpPr>
          <p:spPr bwMode="auto">
            <a:xfrm>
              <a:off x="3811588" y="2060810"/>
              <a:ext cx="0" cy="3888540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prstDash val="dash"/>
              <a:round/>
              <a:headEnd/>
              <a:tailEnd type="none" w="med" len="lg"/>
            </a:ln>
            <a:effectLst/>
          </p:spPr>
          <p:txBody>
            <a:bodyPr wrap="squar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975926" name="Line 54"/>
            <p:cNvSpPr>
              <a:spLocks noChangeShapeType="1"/>
            </p:cNvSpPr>
            <p:nvPr/>
          </p:nvSpPr>
          <p:spPr bwMode="auto">
            <a:xfrm>
              <a:off x="4459288" y="2060810"/>
              <a:ext cx="0" cy="3888540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prstDash val="dash"/>
              <a:round/>
              <a:headEnd/>
              <a:tailEnd type="none" w="med" len="lg"/>
            </a:ln>
            <a:effectLst/>
          </p:spPr>
          <p:txBody>
            <a:bodyPr wrap="squar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975927" name="Line 55"/>
            <p:cNvSpPr>
              <a:spLocks noChangeShapeType="1"/>
            </p:cNvSpPr>
            <p:nvPr/>
          </p:nvSpPr>
          <p:spPr bwMode="auto">
            <a:xfrm>
              <a:off x="5180013" y="2060810"/>
              <a:ext cx="0" cy="3888540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prstDash val="dash"/>
              <a:round/>
              <a:headEnd/>
              <a:tailEnd type="none" w="med" len="lg"/>
            </a:ln>
            <a:effectLst/>
          </p:spPr>
          <p:txBody>
            <a:bodyPr wrap="squar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975928" name="Line 56"/>
            <p:cNvSpPr>
              <a:spLocks noChangeShapeType="1"/>
            </p:cNvSpPr>
            <p:nvPr/>
          </p:nvSpPr>
          <p:spPr bwMode="auto">
            <a:xfrm>
              <a:off x="7124700" y="2133834"/>
              <a:ext cx="0" cy="3815515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prstDash val="dash"/>
              <a:round/>
              <a:headEnd/>
              <a:tailEnd type="none" w="med" len="lg"/>
            </a:ln>
            <a:effectLst/>
          </p:spPr>
          <p:txBody>
            <a:bodyPr wrap="square" anchor="ctr">
              <a:spAutoFit/>
            </a:bodyPr>
            <a:lstStyle/>
            <a:p>
              <a:endParaRPr lang="zh-CN" altLang="en-US"/>
            </a:p>
          </p:txBody>
        </p:sp>
      </p:grpSp>
      <p:sp>
        <p:nvSpPr>
          <p:cNvPr id="975929" name="Line 57"/>
          <p:cNvSpPr>
            <a:spLocks noChangeShapeType="1"/>
          </p:cNvSpPr>
          <p:nvPr/>
        </p:nvSpPr>
        <p:spPr bwMode="auto">
          <a:xfrm>
            <a:off x="4819650" y="5111946"/>
            <a:ext cx="360363" cy="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 type="triangl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975930" name="Line 58"/>
          <p:cNvSpPr>
            <a:spLocks noChangeShapeType="1"/>
          </p:cNvSpPr>
          <p:nvPr/>
        </p:nvSpPr>
        <p:spPr bwMode="auto">
          <a:xfrm flipH="1">
            <a:off x="3811588" y="5111946"/>
            <a:ext cx="360362" cy="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 type="triangl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975931" name="Text Box 59"/>
          <p:cNvSpPr txBox="1">
            <a:spLocks noChangeArrowheads="1"/>
          </p:cNvSpPr>
          <p:nvPr/>
        </p:nvSpPr>
        <p:spPr bwMode="auto">
          <a:xfrm>
            <a:off x="4109683" y="4918101"/>
            <a:ext cx="792163" cy="366713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Tx/>
              <a:buFontTx/>
              <a:buNone/>
            </a:pPr>
            <a:r>
              <a:rPr lang="en-US" altLang="zh-CN" sz="1800" smtClean="0">
                <a:solidFill>
                  <a:srgbClr val="0000FF"/>
                </a:solidFill>
              </a:rPr>
              <a:t>200ns</a:t>
            </a:r>
            <a:endParaRPr lang="en-US" altLang="zh-CN" sz="1800">
              <a:solidFill>
                <a:srgbClr val="0000FF"/>
              </a:solidFill>
            </a:endParaRPr>
          </a:p>
        </p:txBody>
      </p:sp>
      <p:sp>
        <p:nvSpPr>
          <p:cNvPr id="975932" name="Text Box 60"/>
          <p:cNvSpPr txBox="1">
            <a:spLocks noChangeArrowheads="1"/>
          </p:cNvSpPr>
          <p:nvPr/>
        </p:nvSpPr>
        <p:spPr bwMode="auto">
          <a:xfrm>
            <a:off x="3696237" y="4648038"/>
            <a:ext cx="901522" cy="366712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buClrTx/>
              <a:buFontTx/>
              <a:buNone/>
            </a:pPr>
            <a:r>
              <a:rPr lang="en-US" altLang="zh-CN" sz="1800" dirty="0" smtClean="0">
                <a:solidFill>
                  <a:srgbClr val="0000FF"/>
                </a:solidFill>
              </a:rPr>
              <a:t>100ns</a:t>
            </a:r>
            <a:endParaRPr lang="en-US" altLang="zh-CN" sz="1800" dirty="0">
              <a:solidFill>
                <a:srgbClr val="0000FF"/>
              </a:solidFill>
            </a:endParaRPr>
          </a:p>
        </p:txBody>
      </p:sp>
      <p:sp>
        <p:nvSpPr>
          <p:cNvPr id="975933" name="Line 61"/>
          <p:cNvSpPr>
            <a:spLocks noChangeShapeType="1"/>
          </p:cNvSpPr>
          <p:nvPr/>
        </p:nvSpPr>
        <p:spPr bwMode="auto">
          <a:xfrm>
            <a:off x="3451225" y="4824608"/>
            <a:ext cx="360363" cy="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 type="triangl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975934" name="Line 62"/>
          <p:cNvSpPr>
            <a:spLocks noChangeShapeType="1"/>
          </p:cNvSpPr>
          <p:nvPr/>
        </p:nvSpPr>
        <p:spPr bwMode="auto">
          <a:xfrm flipH="1">
            <a:off x="4459288" y="4824608"/>
            <a:ext cx="360362" cy="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 type="triangl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975935" name="Text Box 63"/>
          <p:cNvSpPr txBox="1">
            <a:spLocks noChangeArrowheads="1"/>
          </p:cNvSpPr>
          <p:nvPr/>
        </p:nvSpPr>
        <p:spPr bwMode="auto">
          <a:xfrm>
            <a:off x="2949143" y="5246344"/>
            <a:ext cx="1584220" cy="369332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 wrap="square">
            <a:spAutoFit/>
          </a:bodyPr>
          <a:lstStyle/>
          <a:p>
            <a:pPr algn="l"/>
            <a:r>
              <a:rPr lang="zh-CN" altLang="en-US" sz="1800" dirty="0">
                <a:solidFill>
                  <a:srgbClr val="FF0066"/>
                </a:solidFill>
              </a:rPr>
              <a:t>① </a:t>
            </a:r>
            <a:r>
              <a:rPr lang="zh-CN" altLang="en-US" sz="1800" dirty="0" smtClean="0">
                <a:solidFill>
                  <a:srgbClr val="FF0066"/>
                </a:solidFill>
              </a:rPr>
              <a:t>送行地址</a:t>
            </a:r>
            <a:endParaRPr lang="zh-CN" altLang="en-US" sz="1800" dirty="0">
              <a:solidFill>
                <a:srgbClr val="FF0066"/>
              </a:solidFill>
            </a:endParaRPr>
          </a:p>
        </p:txBody>
      </p:sp>
      <p:sp>
        <p:nvSpPr>
          <p:cNvPr id="975937" name="Text Box 65"/>
          <p:cNvSpPr txBox="1">
            <a:spLocks noChangeArrowheads="1"/>
          </p:cNvSpPr>
          <p:nvPr/>
        </p:nvSpPr>
        <p:spPr bwMode="auto">
          <a:xfrm>
            <a:off x="3831354" y="3611750"/>
            <a:ext cx="1872312" cy="366713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 wrap="square">
            <a:spAutoFit/>
          </a:bodyPr>
          <a:lstStyle/>
          <a:p>
            <a:pPr algn="l"/>
            <a:r>
              <a:rPr lang="zh-CN" altLang="en-US" sz="1800" smtClean="0">
                <a:solidFill>
                  <a:srgbClr val="FF0066"/>
                </a:solidFill>
              </a:rPr>
              <a:t>② 行地址锁存</a:t>
            </a:r>
            <a:endParaRPr lang="zh-CN" altLang="en-US" sz="1800">
              <a:solidFill>
                <a:srgbClr val="FF0066"/>
              </a:solidFill>
            </a:endParaRPr>
          </a:p>
        </p:txBody>
      </p:sp>
      <p:sp>
        <p:nvSpPr>
          <p:cNvPr id="975940" name="Text Box 68"/>
          <p:cNvSpPr txBox="1">
            <a:spLocks noChangeArrowheads="1"/>
          </p:cNvSpPr>
          <p:nvPr/>
        </p:nvSpPr>
        <p:spPr bwMode="auto">
          <a:xfrm>
            <a:off x="5148263" y="4535683"/>
            <a:ext cx="2088108" cy="366713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 wrap="square">
            <a:spAutoFit/>
          </a:bodyPr>
          <a:lstStyle/>
          <a:p>
            <a:pPr algn="l"/>
            <a:r>
              <a:rPr lang="zh-CN" altLang="en-US" sz="1800" smtClean="0">
                <a:solidFill>
                  <a:srgbClr val="FF0066"/>
                </a:solidFill>
              </a:rPr>
              <a:t>④ 列地址锁存</a:t>
            </a:r>
            <a:endParaRPr lang="zh-CN" altLang="en-US" sz="1800">
              <a:solidFill>
                <a:srgbClr val="FF0066"/>
              </a:solidFill>
            </a:endParaRPr>
          </a:p>
        </p:txBody>
      </p:sp>
      <p:grpSp>
        <p:nvGrpSpPr>
          <p:cNvPr id="85" name="组合 84"/>
          <p:cNvGrpSpPr/>
          <p:nvPr/>
        </p:nvGrpSpPr>
        <p:grpSpPr>
          <a:xfrm>
            <a:off x="3348980" y="6089089"/>
            <a:ext cx="2160742" cy="288925"/>
            <a:chOff x="2915328" y="5300375"/>
            <a:chExt cx="2160742" cy="288925"/>
          </a:xfrm>
        </p:grpSpPr>
        <p:sp>
          <p:nvSpPr>
            <p:cNvPr id="80" name="Line 33"/>
            <p:cNvSpPr>
              <a:spLocks noChangeShapeType="1"/>
            </p:cNvSpPr>
            <p:nvPr/>
          </p:nvSpPr>
          <p:spPr bwMode="auto">
            <a:xfrm flipH="1">
              <a:off x="2915328" y="5300375"/>
              <a:ext cx="144462" cy="14446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none" w="med" len="lg"/>
            </a:ln>
            <a:effectLst/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81" name="Line 34"/>
            <p:cNvSpPr>
              <a:spLocks noChangeShapeType="1"/>
            </p:cNvSpPr>
            <p:nvPr/>
          </p:nvSpPr>
          <p:spPr bwMode="auto">
            <a:xfrm>
              <a:off x="2915328" y="5444838"/>
              <a:ext cx="144462" cy="14446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none" w="med" len="lg"/>
            </a:ln>
            <a:effectLst/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grpSp>
          <p:nvGrpSpPr>
            <p:cNvPr id="84" name="组合 83"/>
            <p:cNvGrpSpPr/>
            <p:nvPr/>
          </p:nvGrpSpPr>
          <p:grpSpPr>
            <a:xfrm>
              <a:off x="3059790" y="5300375"/>
              <a:ext cx="2016280" cy="288925"/>
              <a:chOff x="3059790" y="5300375"/>
              <a:chExt cx="1800225" cy="288925"/>
            </a:xfrm>
          </p:grpSpPr>
          <p:sp>
            <p:nvSpPr>
              <p:cNvPr id="82" name="Line 37"/>
              <p:cNvSpPr>
                <a:spLocks noChangeShapeType="1"/>
              </p:cNvSpPr>
              <p:nvPr/>
            </p:nvSpPr>
            <p:spPr bwMode="auto">
              <a:xfrm>
                <a:off x="3059790" y="5300375"/>
                <a:ext cx="1800225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none" w="med" len="lg"/>
              </a:ln>
              <a:effectLst/>
            </p:spPr>
            <p:txBody>
              <a:bodyPr anchor="ctr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83" name="Line 38"/>
              <p:cNvSpPr>
                <a:spLocks noChangeShapeType="1"/>
              </p:cNvSpPr>
              <p:nvPr/>
            </p:nvSpPr>
            <p:spPr bwMode="auto">
              <a:xfrm>
                <a:off x="3059790" y="5589300"/>
                <a:ext cx="1800225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none" w="med" len="lg"/>
              </a:ln>
              <a:effectLst/>
            </p:spPr>
            <p:txBody>
              <a:bodyPr anchor="ctr">
                <a:spAutoFit/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88" name="Line 23"/>
          <p:cNvSpPr>
            <a:spLocks noChangeShapeType="1"/>
          </p:cNvSpPr>
          <p:nvPr/>
        </p:nvSpPr>
        <p:spPr bwMode="auto">
          <a:xfrm>
            <a:off x="4428892" y="5610029"/>
            <a:ext cx="71438" cy="29368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0" name="Line 25"/>
          <p:cNvSpPr>
            <a:spLocks noChangeShapeType="1"/>
          </p:cNvSpPr>
          <p:nvPr/>
        </p:nvSpPr>
        <p:spPr bwMode="auto">
          <a:xfrm flipV="1">
            <a:off x="4500330" y="5897366"/>
            <a:ext cx="309562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92" name="Line 27"/>
          <p:cNvSpPr>
            <a:spLocks noChangeShapeType="1"/>
          </p:cNvSpPr>
          <p:nvPr/>
        </p:nvSpPr>
        <p:spPr bwMode="auto">
          <a:xfrm flipH="1" flipV="1">
            <a:off x="3131799" y="5610029"/>
            <a:ext cx="129550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med" len="lg"/>
          </a:ln>
          <a:effectLst/>
        </p:spPr>
        <p:txBody>
          <a:bodyPr wrap="square" anchor="ctr">
            <a:spAutoFit/>
          </a:bodyPr>
          <a:lstStyle/>
          <a:p>
            <a:endParaRPr lang="zh-CN" altLang="en-US"/>
          </a:p>
        </p:txBody>
      </p:sp>
      <p:sp>
        <p:nvSpPr>
          <p:cNvPr id="94" name="Line 23"/>
          <p:cNvSpPr>
            <a:spLocks noChangeShapeType="1"/>
          </p:cNvSpPr>
          <p:nvPr/>
        </p:nvSpPr>
        <p:spPr bwMode="auto">
          <a:xfrm flipV="1">
            <a:off x="4429435" y="5603679"/>
            <a:ext cx="71438" cy="29368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6" name="Line 25"/>
          <p:cNvSpPr>
            <a:spLocks noChangeShapeType="1"/>
          </p:cNvSpPr>
          <p:nvPr/>
        </p:nvSpPr>
        <p:spPr bwMode="auto">
          <a:xfrm>
            <a:off x="4500873" y="5610029"/>
            <a:ext cx="309562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98" name="Line 27"/>
          <p:cNvSpPr>
            <a:spLocks noChangeShapeType="1"/>
          </p:cNvSpPr>
          <p:nvPr/>
        </p:nvSpPr>
        <p:spPr bwMode="auto">
          <a:xfrm flipH="1">
            <a:off x="3131799" y="5897366"/>
            <a:ext cx="1296048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med" len="lg"/>
          </a:ln>
          <a:effectLst/>
        </p:spPr>
        <p:txBody>
          <a:bodyPr wrap="square" anchor="ctr">
            <a:spAutoFit/>
          </a:bodyPr>
          <a:lstStyle/>
          <a:p>
            <a:endParaRPr lang="zh-CN" altLang="en-US"/>
          </a:p>
        </p:txBody>
      </p:sp>
      <p:sp>
        <p:nvSpPr>
          <p:cNvPr id="99" name="Line 23"/>
          <p:cNvSpPr>
            <a:spLocks noChangeShapeType="1"/>
          </p:cNvSpPr>
          <p:nvPr/>
        </p:nvSpPr>
        <p:spPr bwMode="auto">
          <a:xfrm>
            <a:off x="3059790" y="5759696"/>
            <a:ext cx="71438" cy="144141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0" name="Line 23"/>
          <p:cNvSpPr>
            <a:spLocks noChangeShapeType="1"/>
          </p:cNvSpPr>
          <p:nvPr/>
        </p:nvSpPr>
        <p:spPr bwMode="auto">
          <a:xfrm flipV="1">
            <a:off x="3059790" y="5603800"/>
            <a:ext cx="71981" cy="155896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5" name="Line 33"/>
          <p:cNvSpPr>
            <a:spLocks noChangeShapeType="1"/>
          </p:cNvSpPr>
          <p:nvPr/>
        </p:nvSpPr>
        <p:spPr bwMode="auto">
          <a:xfrm flipH="1">
            <a:off x="5220090" y="6093830"/>
            <a:ext cx="144462" cy="14446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106" name="Line 34"/>
          <p:cNvSpPr>
            <a:spLocks noChangeShapeType="1"/>
          </p:cNvSpPr>
          <p:nvPr/>
        </p:nvSpPr>
        <p:spPr bwMode="auto">
          <a:xfrm>
            <a:off x="5220090" y="6238293"/>
            <a:ext cx="144462" cy="14446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107" name="Line 33"/>
          <p:cNvSpPr>
            <a:spLocks noChangeShapeType="1"/>
          </p:cNvSpPr>
          <p:nvPr/>
        </p:nvSpPr>
        <p:spPr bwMode="auto">
          <a:xfrm flipH="1">
            <a:off x="5076070" y="6093830"/>
            <a:ext cx="144462" cy="14446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108" name="Line 34"/>
          <p:cNvSpPr>
            <a:spLocks noChangeShapeType="1"/>
          </p:cNvSpPr>
          <p:nvPr/>
        </p:nvSpPr>
        <p:spPr bwMode="auto">
          <a:xfrm>
            <a:off x="5076070" y="6238293"/>
            <a:ext cx="144462" cy="14446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109" name="Line 33"/>
          <p:cNvSpPr>
            <a:spLocks noChangeShapeType="1"/>
          </p:cNvSpPr>
          <p:nvPr/>
        </p:nvSpPr>
        <p:spPr bwMode="auto">
          <a:xfrm flipH="1">
            <a:off x="4932050" y="6093387"/>
            <a:ext cx="144462" cy="14446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110" name="Line 34"/>
          <p:cNvSpPr>
            <a:spLocks noChangeShapeType="1"/>
          </p:cNvSpPr>
          <p:nvPr/>
        </p:nvSpPr>
        <p:spPr bwMode="auto">
          <a:xfrm>
            <a:off x="4932050" y="6237850"/>
            <a:ext cx="144462" cy="14446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111" name="Line 33"/>
          <p:cNvSpPr>
            <a:spLocks noChangeShapeType="1"/>
          </p:cNvSpPr>
          <p:nvPr/>
        </p:nvSpPr>
        <p:spPr bwMode="auto">
          <a:xfrm flipH="1">
            <a:off x="4788030" y="6093387"/>
            <a:ext cx="144462" cy="14446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112" name="Line 34"/>
          <p:cNvSpPr>
            <a:spLocks noChangeShapeType="1"/>
          </p:cNvSpPr>
          <p:nvPr/>
        </p:nvSpPr>
        <p:spPr bwMode="auto">
          <a:xfrm>
            <a:off x="4788030" y="6237850"/>
            <a:ext cx="144462" cy="14446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113" name="Line 33"/>
          <p:cNvSpPr>
            <a:spLocks noChangeShapeType="1"/>
          </p:cNvSpPr>
          <p:nvPr/>
        </p:nvSpPr>
        <p:spPr bwMode="auto">
          <a:xfrm flipH="1">
            <a:off x="4644010" y="6093830"/>
            <a:ext cx="144462" cy="14446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114" name="Line 34"/>
          <p:cNvSpPr>
            <a:spLocks noChangeShapeType="1"/>
          </p:cNvSpPr>
          <p:nvPr/>
        </p:nvSpPr>
        <p:spPr bwMode="auto">
          <a:xfrm>
            <a:off x="4644010" y="6238293"/>
            <a:ext cx="144462" cy="14446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115" name="Line 33"/>
          <p:cNvSpPr>
            <a:spLocks noChangeShapeType="1"/>
          </p:cNvSpPr>
          <p:nvPr/>
        </p:nvSpPr>
        <p:spPr bwMode="auto">
          <a:xfrm flipH="1">
            <a:off x="4499990" y="6093830"/>
            <a:ext cx="144462" cy="14446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116" name="Line 34"/>
          <p:cNvSpPr>
            <a:spLocks noChangeShapeType="1"/>
          </p:cNvSpPr>
          <p:nvPr/>
        </p:nvSpPr>
        <p:spPr bwMode="auto">
          <a:xfrm>
            <a:off x="4499990" y="6238293"/>
            <a:ext cx="144462" cy="14446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117" name="Line 33"/>
          <p:cNvSpPr>
            <a:spLocks noChangeShapeType="1"/>
          </p:cNvSpPr>
          <p:nvPr/>
        </p:nvSpPr>
        <p:spPr bwMode="auto">
          <a:xfrm flipH="1">
            <a:off x="4355970" y="6093387"/>
            <a:ext cx="144462" cy="14446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118" name="Line 34"/>
          <p:cNvSpPr>
            <a:spLocks noChangeShapeType="1"/>
          </p:cNvSpPr>
          <p:nvPr/>
        </p:nvSpPr>
        <p:spPr bwMode="auto">
          <a:xfrm>
            <a:off x="4355970" y="6237850"/>
            <a:ext cx="144462" cy="14446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119" name="Line 33"/>
          <p:cNvSpPr>
            <a:spLocks noChangeShapeType="1"/>
          </p:cNvSpPr>
          <p:nvPr/>
        </p:nvSpPr>
        <p:spPr bwMode="auto">
          <a:xfrm flipH="1">
            <a:off x="4211950" y="6093387"/>
            <a:ext cx="144462" cy="14446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120" name="Line 34"/>
          <p:cNvSpPr>
            <a:spLocks noChangeShapeType="1"/>
          </p:cNvSpPr>
          <p:nvPr/>
        </p:nvSpPr>
        <p:spPr bwMode="auto">
          <a:xfrm>
            <a:off x="4211950" y="6237850"/>
            <a:ext cx="144462" cy="14446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121" name="Line 33"/>
          <p:cNvSpPr>
            <a:spLocks noChangeShapeType="1"/>
          </p:cNvSpPr>
          <p:nvPr/>
        </p:nvSpPr>
        <p:spPr bwMode="auto">
          <a:xfrm flipH="1">
            <a:off x="4067930" y="6093387"/>
            <a:ext cx="144462" cy="14446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122" name="Line 34"/>
          <p:cNvSpPr>
            <a:spLocks noChangeShapeType="1"/>
          </p:cNvSpPr>
          <p:nvPr/>
        </p:nvSpPr>
        <p:spPr bwMode="auto">
          <a:xfrm>
            <a:off x="4067930" y="6237850"/>
            <a:ext cx="144462" cy="14446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123" name="Line 33"/>
          <p:cNvSpPr>
            <a:spLocks noChangeShapeType="1"/>
          </p:cNvSpPr>
          <p:nvPr/>
        </p:nvSpPr>
        <p:spPr bwMode="auto">
          <a:xfrm flipH="1">
            <a:off x="3923910" y="6093830"/>
            <a:ext cx="144462" cy="14446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124" name="Line 34"/>
          <p:cNvSpPr>
            <a:spLocks noChangeShapeType="1"/>
          </p:cNvSpPr>
          <p:nvPr/>
        </p:nvSpPr>
        <p:spPr bwMode="auto">
          <a:xfrm>
            <a:off x="3923910" y="6238293"/>
            <a:ext cx="144462" cy="14446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125" name="Line 33"/>
          <p:cNvSpPr>
            <a:spLocks noChangeShapeType="1"/>
          </p:cNvSpPr>
          <p:nvPr/>
        </p:nvSpPr>
        <p:spPr bwMode="auto">
          <a:xfrm flipH="1">
            <a:off x="3779890" y="6093830"/>
            <a:ext cx="144462" cy="14446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126" name="Line 34"/>
          <p:cNvSpPr>
            <a:spLocks noChangeShapeType="1"/>
          </p:cNvSpPr>
          <p:nvPr/>
        </p:nvSpPr>
        <p:spPr bwMode="auto">
          <a:xfrm>
            <a:off x="3779890" y="6238293"/>
            <a:ext cx="144462" cy="14446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127" name="Line 33"/>
          <p:cNvSpPr>
            <a:spLocks noChangeShapeType="1"/>
          </p:cNvSpPr>
          <p:nvPr/>
        </p:nvSpPr>
        <p:spPr bwMode="auto">
          <a:xfrm flipH="1">
            <a:off x="3635870" y="6093387"/>
            <a:ext cx="144462" cy="14446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128" name="Line 34"/>
          <p:cNvSpPr>
            <a:spLocks noChangeShapeType="1"/>
          </p:cNvSpPr>
          <p:nvPr/>
        </p:nvSpPr>
        <p:spPr bwMode="auto">
          <a:xfrm>
            <a:off x="3635870" y="6237850"/>
            <a:ext cx="144462" cy="14446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129" name="Line 33"/>
          <p:cNvSpPr>
            <a:spLocks noChangeShapeType="1"/>
          </p:cNvSpPr>
          <p:nvPr/>
        </p:nvSpPr>
        <p:spPr bwMode="auto">
          <a:xfrm flipH="1">
            <a:off x="3491850" y="6093387"/>
            <a:ext cx="144462" cy="14446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130" name="Line 34"/>
          <p:cNvSpPr>
            <a:spLocks noChangeShapeType="1"/>
          </p:cNvSpPr>
          <p:nvPr/>
        </p:nvSpPr>
        <p:spPr bwMode="auto">
          <a:xfrm>
            <a:off x="3491850" y="6237850"/>
            <a:ext cx="144462" cy="14446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242" name="Line 40"/>
          <p:cNvSpPr>
            <a:spLocks noChangeShapeType="1"/>
          </p:cNvSpPr>
          <p:nvPr/>
        </p:nvSpPr>
        <p:spPr bwMode="auto">
          <a:xfrm flipH="1">
            <a:off x="1753496" y="5759696"/>
            <a:ext cx="1306294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med" len="lg"/>
          </a:ln>
          <a:effectLst/>
        </p:spPr>
        <p:txBody>
          <a:bodyPr wrap="square" anchor="ctr">
            <a:spAutoFit/>
          </a:bodyPr>
          <a:lstStyle/>
          <a:p>
            <a:endParaRPr lang="zh-CN" altLang="en-US"/>
          </a:p>
        </p:txBody>
      </p:sp>
      <p:sp>
        <p:nvSpPr>
          <p:cNvPr id="243" name="Line 23"/>
          <p:cNvSpPr>
            <a:spLocks noChangeShapeType="1"/>
          </p:cNvSpPr>
          <p:nvPr/>
        </p:nvSpPr>
        <p:spPr bwMode="auto">
          <a:xfrm flipH="1">
            <a:off x="7596992" y="5759575"/>
            <a:ext cx="71438" cy="144141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44" name="Line 23"/>
          <p:cNvSpPr>
            <a:spLocks noChangeShapeType="1"/>
          </p:cNvSpPr>
          <p:nvPr/>
        </p:nvSpPr>
        <p:spPr bwMode="auto">
          <a:xfrm flipH="1" flipV="1">
            <a:off x="7596449" y="5603679"/>
            <a:ext cx="71981" cy="155896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45" name="Line 40"/>
          <p:cNvSpPr>
            <a:spLocks noChangeShapeType="1"/>
          </p:cNvSpPr>
          <p:nvPr/>
        </p:nvSpPr>
        <p:spPr bwMode="auto">
          <a:xfrm>
            <a:off x="7668430" y="5759574"/>
            <a:ext cx="936130" cy="12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med" len="lg"/>
          </a:ln>
          <a:effectLst/>
        </p:spPr>
        <p:txBody>
          <a:bodyPr wrap="square" anchor="ctr">
            <a:spAutoFit/>
          </a:bodyPr>
          <a:lstStyle/>
          <a:p>
            <a:endParaRPr lang="zh-CN" altLang="en-US"/>
          </a:p>
        </p:txBody>
      </p:sp>
      <p:sp>
        <p:nvSpPr>
          <p:cNvPr id="247" name="Text Box 42"/>
          <p:cNvSpPr txBox="1">
            <a:spLocks noChangeArrowheads="1"/>
          </p:cNvSpPr>
          <p:nvPr/>
        </p:nvSpPr>
        <p:spPr bwMode="auto">
          <a:xfrm>
            <a:off x="251400" y="5561016"/>
            <a:ext cx="1872260" cy="369332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  <a:buClrTx/>
              <a:buFontTx/>
              <a:buNone/>
            </a:pPr>
            <a:r>
              <a:rPr lang="en-US" altLang="zh-CN" sz="1800" smtClean="0"/>
              <a:t>2164  A0</a:t>
            </a:r>
            <a:r>
              <a:rPr lang="zh-CN" altLang="en-US" sz="1800" smtClean="0"/>
              <a:t>～</a:t>
            </a:r>
            <a:r>
              <a:rPr lang="en-US" altLang="zh-CN" sz="1800" smtClean="0"/>
              <a:t>A7</a:t>
            </a:r>
            <a:endParaRPr lang="en-US" altLang="zh-CN" sz="1800"/>
          </a:p>
        </p:txBody>
      </p:sp>
      <p:sp>
        <p:nvSpPr>
          <p:cNvPr id="248" name="Text Box 42"/>
          <p:cNvSpPr txBox="1">
            <a:spLocks noChangeArrowheads="1"/>
          </p:cNvSpPr>
          <p:nvPr/>
        </p:nvSpPr>
        <p:spPr bwMode="auto">
          <a:xfrm>
            <a:off x="3216689" y="5567757"/>
            <a:ext cx="1368190" cy="369332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  <a:buClrTx/>
              <a:buFontTx/>
              <a:buNone/>
            </a:pPr>
            <a:r>
              <a:rPr lang="en-US" altLang="zh-CN" sz="1800" smtClean="0">
                <a:solidFill>
                  <a:srgbClr val="008000"/>
                </a:solidFill>
              </a:rPr>
              <a:t>A8</a:t>
            </a:r>
            <a:r>
              <a:rPr lang="zh-CN" altLang="en-US" sz="1800" smtClean="0">
                <a:solidFill>
                  <a:srgbClr val="008000"/>
                </a:solidFill>
              </a:rPr>
              <a:t>～</a:t>
            </a:r>
            <a:r>
              <a:rPr lang="en-US" altLang="zh-CN" sz="1800" smtClean="0">
                <a:solidFill>
                  <a:srgbClr val="008000"/>
                </a:solidFill>
              </a:rPr>
              <a:t>A15</a:t>
            </a:r>
            <a:endParaRPr lang="en-US" altLang="zh-CN" sz="1800">
              <a:solidFill>
                <a:srgbClr val="008000"/>
              </a:solidFill>
            </a:endParaRPr>
          </a:p>
        </p:txBody>
      </p:sp>
      <p:sp>
        <p:nvSpPr>
          <p:cNvPr id="249" name="Text Box 42"/>
          <p:cNvSpPr txBox="1">
            <a:spLocks noChangeArrowheads="1"/>
          </p:cNvSpPr>
          <p:nvPr/>
        </p:nvSpPr>
        <p:spPr bwMode="auto">
          <a:xfrm>
            <a:off x="5393221" y="5567757"/>
            <a:ext cx="1368190" cy="369332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  <a:buClrTx/>
              <a:buFontTx/>
              <a:buNone/>
            </a:pPr>
            <a:r>
              <a:rPr lang="en-US" altLang="zh-CN" sz="1800" smtClean="0">
                <a:solidFill>
                  <a:srgbClr val="008000"/>
                </a:solidFill>
              </a:rPr>
              <a:t>A0</a:t>
            </a:r>
            <a:r>
              <a:rPr lang="zh-CN" altLang="en-US" sz="1800" smtClean="0">
                <a:solidFill>
                  <a:srgbClr val="008000"/>
                </a:solidFill>
              </a:rPr>
              <a:t>～</a:t>
            </a:r>
            <a:r>
              <a:rPr lang="en-US" altLang="zh-CN" sz="1800" smtClean="0">
                <a:solidFill>
                  <a:srgbClr val="008000"/>
                </a:solidFill>
              </a:rPr>
              <a:t>A7</a:t>
            </a:r>
            <a:endParaRPr lang="en-US" altLang="zh-CN" sz="1800">
              <a:solidFill>
                <a:srgbClr val="008000"/>
              </a:solidFill>
            </a:endParaRPr>
          </a:p>
        </p:txBody>
      </p:sp>
      <p:sp>
        <p:nvSpPr>
          <p:cNvPr id="250" name="Text Box 63"/>
          <p:cNvSpPr txBox="1">
            <a:spLocks noChangeArrowheads="1"/>
          </p:cNvSpPr>
          <p:nvPr/>
        </p:nvSpPr>
        <p:spPr bwMode="auto">
          <a:xfrm>
            <a:off x="4312069" y="5255626"/>
            <a:ext cx="1728240" cy="369332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 wrap="square">
            <a:spAutoFit/>
          </a:bodyPr>
          <a:lstStyle/>
          <a:p>
            <a:pPr algn="l"/>
            <a:r>
              <a:rPr lang="zh-CN" altLang="en-US" sz="1800" smtClean="0">
                <a:solidFill>
                  <a:srgbClr val="FF0066"/>
                </a:solidFill>
              </a:rPr>
              <a:t>③ 送列地址</a:t>
            </a:r>
            <a:endParaRPr lang="zh-CN" altLang="en-US" sz="1800">
              <a:solidFill>
                <a:srgbClr val="FF0066"/>
              </a:solidFill>
            </a:endParaRPr>
          </a:p>
        </p:txBody>
      </p:sp>
      <p:sp>
        <p:nvSpPr>
          <p:cNvPr id="253" name="椭圆 252"/>
          <p:cNvSpPr/>
          <p:nvPr/>
        </p:nvSpPr>
        <p:spPr bwMode="auto">
          <a:xfrm>
            <a:off x="4581144" y="4357210"/>
            <a:ext cx="144020" cy="144020"/>
          </a:xfrm>
          <a:prstGeom prst="ellipse">
            <a:avLst/>
          </a:prstGeom>
          <a:noFill/>
          <a:ln w="19050" cap="flat" cmpd="sng" algn="ctr">
            <a:solidFill>
              <a:srgbClr val="FF6600"/>
            </a:solidFill>
            <a:prstDash val="solid"/>
            <a:round/>
            <a:headEnd type="none" w="med" len="med"/>
            <a:tailEnd type="triangle" w="med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FF"/>
              </a:buClr>
              <a:buSzTx/>
              <a:buFont typeface="Wingdings" pitchFamily="2" charset="2"/>
              <a:buNone/>
              <a:tabLst/>
            </a:pPr>
            <a:endParaRPr kumimoji="0" lang="zh-CN" altLang="en-US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254" name="椭圆 253"/>
          <p:cNvSpPr/>
          <p:nvPr/>
        </p:nvSpPr>
        <p:spPr bwMode="auto">
          <a:xfrm>
            <a:off x="3150088" y="4073742"/>
            <a:ext cx="144020" cy="144020"/>
          </a:xfrm>
          <a:prstGeom prst="ellipse">
            <a:avLst/>
          </a:prstGeom>
          <a:noFill/>
          <a:ln w="19050" cap="flat" cmpd="sng" algn="ctr">
            <a:solidFill>
              <a:srgbClr val="FF6600"/>
            </a:solidFill>
            <a:prstDash val="solid"/>
            <a:round/>
            <a:headEnd type="none" w="med" len="med"/>
            <a:tailEnd type="triangle" w="med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FF"/>
              </a:buClr>
              <a:buSzTx/>
              <a:buFont typeface="Wingdings" pitchFamily="2" charset="2"/>
              <a:buNone/>
              <a:tabLst/>
            </a:pPr>
            <a:endParaRPr kumimoji="0" lang="zh-CN" altLang="en-US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97878391"/>
              </p:ext>
            </p:extLst>
          </p:nvPr>
        </p:nvGraphicFramePr>
        <p:xfrm>
          <a:off x="2342445" y="302120"/>
          <a:ext cx="6334125" cy="2190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2770" name="Visio" r:id="rId4" imgW="6334077" imgH="2190780" progId="Visio.Drawing.15">
                  <p:embed/>
                </p:oleObj>
              </mc:Choice>
              <mc:Fallback>
                <p:oleObj name="Visio" r:id="rId4" imgW="6334077" imgH="219078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342445" y="302120"/>
                        <a:ext cx="6334125" cy="2190750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矩形 6"/>
          <p:cNvSpPr/>
          <p:nvPr/>
        </p:nvSpPr>
        <p:spPr>
          <a:xfrm>
            <a:off x="260768" y="995220"/>
            <a:ext cx="236696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zh-CN" kern="100" dirty="0">
                <a:solidFill>
                  <a:srgbClr val="0000FF"/>
                </a:solidFill>
                <a:cs typeface="Times New Roman" panose="02020603050405020304" pitchFamily="18" charset="0"/>
              </a:rPr>
              <a:t>利用</a:t>
            </a:r>
            <a:r>
              <a:rPr lang="zh-CN" altLang="zh-CN" kern="100" dirty="0" smtClean="0">
                <a:solidFill>
                  <a:srgbClr val="0000FF"/>
                </a:solidFill>
                <a:cs typeface="Times New Roman" panose="02020603050405020304" pitchFamily="18" charset="0"/>
              </a:rPr>
              <a:t>延迟线</a:t>
            </a:r>
            <a:r>
              <a:rPr lang="en-US" altLang="zh-CN" kern="100" dirty="0" smtClean="0">
                <a:solidFill>
                  <a:srgbClr val="0000FF"/>
                </a:solidFill>
                <a:cs typeface="Times New Roman" panose="02020603050405020304" pitchFamily="18" charset="0"/>
              </a:rPr>
              <a:t/>
            </a:r>
            <a:br>
              <a:rPr lang="en-US" altLang="zh-CN" kern="100" dirty="0" smtClean="0">
                <a:solidFill>
                  <a:srgbClr val="0000FF"/>
                </a:solidFill>
                <a:cs typeface="Times New Roman" panose="02020603050405020304" pitchFamily="18" charset="0"/>
              </a:rPr>
            </a:br>
            <a:r>
              <a:rPr lang="zh-CN" altLang="zh-CN" kern="100" dirty="0" smtClean="0">
                <a:solidFill>
                  <a:srgbClr val="0000FF"/>
                </a:solidFill>
                <a:cs typeface="Times New Roman" panose="02020603050405020304" pitchFamily="18" charset="0"/>
              </a:rPr>
              <a:t>实现的</a:t>
            </a:r>
            <a:r>
              <a:rPr lang="en-US" altLang="zh-CN" kern="100" dirty="0" smtClean="0">
                <a:solidFill>
                  <a:srgbClr val="0000FF"/>
                </a:solidFill>
              </a:rPr>
              <a:t>DRAM</a:t>
            </a:r>
            <a:br>
              <a:rPr lang="en-US" altLang="zh-CN" kern="100" dirty="0" smtClean="0">
                <a:solidFill>
                  <a:srgbClr val="0000FF"/>
                </a:solidFill>
              </a:rPr>
            </a:br>
            <a:r>
              <a:rPr lang="zh-CN" altLang="zh-CN" kern="100" dirty="0" smtClean="0">
                <a:solidFill>
                  <a:srgbClr val="0000FF"/>
                </a:solidFill>
                <a:cs typeface="Times New Roman" panose="02020603050405020304" pitchFamily="18" charset="0"/>
              </a:rPr>
              <a:t>控制电路</a:t>
            </a:r>
            <a:r>
              <a:rPr lang="en-US" altLang="zh-CN" kern="100" dirty="0" smtClean="0">
                <a:solidFill>
                  <a:srgbClr val="0000FF"/>
                </a:solidFill>
                <a:cs typeface="Times New Roman" panose="02020603050405020304" pitchFamily="18" charset="0"/>
              </a:rPr>
              <a:t/>
            </a:r>
            <a:br>
              <a:rPr lang="en-US" altLang="zh-CN" kern="100" dirty="0" smtClean="0">
                <a:solidFill>
                  <a:srgbClr val="0000FF"/>
                </a:solidFill>
                <a:cs typeface="Times New Roman" panose="02020603050405020304" pitchFamily="18" charset="0"/>
              </a:rPr>
            </a:br>
            <a:r>
              <a:rPr lang="zh-CN" altLang="zh-CN" kern="100" dirty="0" smtClean="0">
                <a:solidFill>
                  <a:srgbClr val="0000FF"/>
                </a:solidFill>
                <a:cs typeface="Times New Roman" panose="02020603050405020304" pitchFamily="18" charset="0"/>
              </a:rPr>
              <a:t>读写时序</a:t>
            </a:r>
            <a:r>
              <a:rPr lang="zh-CN" altLang="en-US" kern="100" dirty="0" smtClean="0">
                <a:solidFill>
                  <a:srgbClr val="0000FF"/>
                </a:solidFill>
                <a:cs typeface="Times New Roman" panose="02020603050405020304" pitchFamily="18" charset="0"/>
              </a:rPr>
              <a:t>：</a:t>
            </a:r>
            <a:endParaRPr lang="zh-CN" altLang="en-US" dirty="0">
              <a:solidFill>
                <a:srgbClr val="0000FF"/>
              </a:solidFill>
            </a:endParaRPr>
          </a:p>
        </p:txBody>
      </p:sp>
      <p:sp>
        <p:nvSpPr>
          <p:cNvPr id="8" name="任意多边形 7"/>
          <p:cNvSpPr/>
          <p:nvPr/>
        </p:nvSpPr>
        <p:spPr bwMode="auto">
          <a:xfrm>
            <a:off x="2706893" y="4202723"/>
            <a:ext cx="467130" cy="1441939"/>
          </a:xfrm>
          <a:custGeom>
            <a:avLst/>
            <a:gdLst>
              <a:gd name="connsiteX0" fmla="*/ 467130 w 467130"/>
              <a:gd name="connsiteY0" fmla="*/ 0 h 1441939"/>
              <a:gd name="connsiteX1" fmla="*/ 1138 w 467130"/>
              <a:gd name="connsiteY1" fmla="*/ 791308 h 1441939"/>
              <a:gd name="connsiteX2" fmla="*/ 361622 w 467130"/>
              <a:gd name="connsiteY2" fmla="*/ 1441939 h 1441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7130" h="1441939">
                <a:moveTo>
                  <a:pt x="467130" y="0"/>
                </a:moveTo>
                <a:cubicBezTo>
                  <a:pt x="242926" y="275492"/>
                  <a:pt x="18723" y="550985"/>
                  <a:pt x="1138" y="791308"/>
                </a:cubicBezTo>
                <a:cubicBezTo>
                  <a:pt x="-16447" y="1031631"/>
                  <a:pt x="172587" y="1236785"/>
                  <a:pt x="361622" y="1441939"/>
                </a:cubicBezTo>
              </a:path>
            </a:pathLst>
          </a:custGeom>
          <a:noFill/>
          <a:ln w="19050" cap="flat" cmpd="sng" algn="ctr">
            <a:solidFill>
              <a:srgbClr val="FF6600"/>
            </a:solidFill>
            <a:prstDash val="solid"/>
            <a:round/>
            <a:headEnd type="none" w="med" len="med"/>
            <a:tailEnd type="triangle" w="med" len="lg"/>
          </a:ln>
          <a:effectLst/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9" name="任意多边形 8"/>
          <p:cNvSpPr/>
          <p:nvPr/>
        </p:nvSpPr>
        <p:spPr bwMode="auto">
          <a:xfrm>
            <a:off x="4677508" y="4484077"/>
            <a:ext cx="205460" cy="905608"/>
          </a:xfrm>
          <a:custGeom>
            <a:avLst/>
            <a:gdLst>
              <a:gd name="connsiteX0" fmla="*/ 26377 w 237522"/>
              <a:gd name="connsiteY0" fmla="*/ 0 h 905608"/>
              <a:gd name="connsiteX1" fmla="*/ 237392 w 237522"/>
              <a:gd name="connsiteY1" fmla="*/ 281354 h 905608"/>
              <a:gd name="connsiteX2" fmla="*/ 0 w 237522"/>
              <a:gd name="connsiteY2" fmla="*/ 905608 h 905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7522" h="905608">
                <a:moveTo>
                  <a:pt x="26377" y="0"/>
                </a:moveTo>
                <a:cubicBezTo>
                  <a:pt x="134082" y="65209"/>
                  <a:pt x="241788" y="130419"/>
                  <a:pt x="237392" y="281354"/>
                </a:cubicBezTo>
                <a:cubicBezTo>
                  <a:pt x="232996" y="432289"/>
                  <a:pt x="116498" y="668948"/>
                  <a:pt x="0" y="905608"/>
                </a:cubicBezTo>
              </a:path>
            </a:pathLst>
          </a:custGeom>
          <a:noFill/>
          <a:ln w="19050" cap="flat" cmpd="sng" algn="ctr">
            <a:solidFill>
              <a:srgbClr val="FF6600"/>
            </a:solidFill>
            <a:prstDash val="solid"/>
            <a:round/>
            <a:headEnd type="none" w="med" len="med"/>
            <a:tailEnd type="triangle" w="med" len="lg"/>
          </a:ln>
          <a:effectLst/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598388" y="112199"/>
            <a:ext cx="36199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CN" dirty="0">
                <a:solidFill>
                  <a:srgbClr val="FF66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1. </a:t>
            </a:r>
            <a:r>
              <a:rPr lang="zh-CN" altLang="en-US" dirty="0">
                <a:solidFill>
                  <a:srgbClr val="FF66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行、列控制信号的形成</a:t>
            </a:r>
            <a:endParaRPr lang="zh-CN" altLang="en-US" dirty="0"/>
          </a:p>
        </p:txBody>
      </p:sp>
      <p:sp>
        <p:nvSpPr>
          <p:cNvPr id="2" name="动作按钮: 上一张 1">
            <a:hlinkClick r:id="" action="ppaction://hlinkshowjump?jump=lastslideviewed" highlightClick="1"/>
          </p:cNvPr>
          <p:cNvSpPr/>
          <p:nvPr/>
        </p:nvSpPr>
        <p:spPr bwMode="auto">
          <a:xfrm>
            <a:off x="8093372" y="4941262"/>
            <a:ext cx="497077" cy="504018"/>
          </a:xfrm>
          <a:prstGeom prst="actionButtonReturn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49956068"/>
              </p:ext>
            </p:extLst>
          </p:nvPr>
        </p:nvGraphicFramePr>
        <p:xfrm>
          <a:off x="467430" y="112361"/>
          <a:ext cx="7705070" cy="66280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6937" name="Visio" r:id="rId4" imgW="12935046" imgH="11125080" progId="Visio.Drawing.15">
                  <p:embed/>
                </p:oleObj>
              </mc:Choice>
              <mc:Fallback>
                <p:oleObj name="Visio" r:id="rId4" imgW="12935046" imgH="1112508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67430" y="112361"/>
                        <a:ext cx="7705070" cy="66280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矩形 1"/>
          <p:cNvSpPr/>
          <p:nvPr/>
        </p:nvSpPr>
        <p:spPr>
          <a:xfrm>
            <a:off x="5831540" y="2321952"/>
            <a:ext cx="19089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1400" dirty="0">
                <a:solidFill>
                  <a:srgbClr val="0000FF"/>
                </a:solidFill>
              </a:rPr>
              <a:t>00000H～0</a:t>
            </a:r>
            <a:r>
              <a:rPr lang="zh-CN" altLang="en-US" sz="1400" dirty="0" smtClean="0">
                <a:solidFill>
                  <a:srgbClr val="0000FF"/>
                </a:solidFill>
              </a:rPr>
              <a:t>FFFFH</a:t>
            </a:r>
            <a:endParaRPr lang="zh-CN" altLang="en-US" sz="1400" dirty="0">
              <a:solidFill>
                <a:srgbClr val="0000FF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5831540" y="2743589"/>
            <a:ext cx="19089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1400" dirty="0" smtClean="0">
                <a:solidFill>
                  <a:srgbClr val="0000FF"/>
                </a:solidFill>
              </a:rPr>
              <a:t>10000</a:t>
            </a:r>
            <a:r>
              <a:rPr lang="zh-CN" altLang="en-US" sz="1400" dirty="0">
                <a:solidFill>
                  <a:srgbClr val="0000FF"/>
                </a:solidFill>
              </a:rPr>
              <a:t>H～1</a:t>
            </a:r>
            <a:r>
              <a:rPr lang="zh-CN" altLang="en-US" sz="1400" dirty="0" smtClean="0">
                <a:solidFill>
                  <a:srgbClr val="0000FF"/>
                </a:solidFill>
              </a:rPr>
              <a:t>FFFFH</a:t>
            </a:r>
            <a:endParaRPr lang="zh-CN" altLang="en-US" sz="1400" dirty="0">
              <a:solidFill>
                <a:srgbClr val="0000FF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5831540" y="3175649"/>
            <a:ext cx="19089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1400" dirty="0" smtClean="0">
                <a:solidFill>
                  <a:srgbClr val="0000FF"/>
                </a:solidFill>
              </a:rPr>
              <a:t>20000</a:t>
            </a:r>
            <a:r>
              <a:rPr lang="zh-CN" altLang="en-US" sz="1400" dirty="0">
                <a:solidFill>
                  <a:srgbClr val="0000FF"/>
                </a:solidFill>
              </a:rPr>
              <a:t>H～2</a:t>
            </a:r>
            <a:r>
              <a:rPr lang="zh-CN" altLang="en-US" sz="1400" dirty="0" smtClean="0">
                <a:solidFill>
                  <a:srgbClr val="0000FF"/>
                </a:solidFill>
              </a:rPr>
              <a:t>FFFFH</a:t>
            </a:r>
            <a:endParaRPr lang="zh-CN" altLang="en-US" sz="1400" dirty="0">
              <a:solidFill>
                <a:srgbClr val="0000FF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5831540" y="3598917"/>
            <a:ext cx="19089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1400" dirty="0" smtClean="0">
                <a:solidFill>
                  <a:srgbClr val="0000FF"/>
                </a:solidFill>
              </a:rPr>
              <a:t>30000</a:t>
            </a:r>
            <a:r>
              <a:rPr lang="zh-CN" altLang="en-US" sz="1400" dirty="0">
                <a:solidFill>
                  <a:srgbClr val="0000FF"/>
                </a:solidFill>
              </a:rPr>
              <a:t>H～3FFFFH</a:t>
            </a:r>
          </a:p>
        </p:txBody>
      </p:sp>
      <p:sp>
        <p:nvSpPr>
          <p:cNvPr id="7" name="矩形 6"/>
          <p:cNvSpPr/>
          <p:nvPr/>
        </p:nvSpPr>
        <p:spPr>
          <a:xfrm>
            <a:off x="6958796" y="4099105"/>
            <a:ext cx="19089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1400" dirty="0">
                <a:solidFill>
                  <a:srgbClr val="0000FF"/>
                </a:solidFill>
              </a:rPr>
              <a:t>00000H～0</a:t>
            </a:r>
            <a:r>
              <a:rPr lang="zh-CN" altLang="en-US" sz="1400" dirty="0" smtClean="0">
                <a:solidFill>
                  <a:srgbClr val="0000FF"/>
                </a:solidFill>
              </a:rPr>
              <a:t>FFFFH</a:t>
            </a:r>
            <a:endParaRPr lang="zh-CN" altLang="en-US" sz="1400" dirty="0">
              <a:solidFill>
                <a:srgbClr val="0000FF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6958796" y="4529534"/>
            <a:ext cx="19089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1400" dirty="0" smtClean="0">
                <a:solidFill>
                  <a:srgbClr val="0000FF"/>
                </a:solidFill>
              </a:rPr>
              <a:t>10000</a:t>
            </a:r>
            <a:r>
              <a:rPr lang="zh-CN" altLang="en-US" sz="1400" dirty="0">
                <a:solidFill>
                  <a:srgbClr val="0000FF"/>
                </a:solidFill>
              </a:rPr>
              <a:t>H～1</a:t>
            </a:r>
            <a:r>
              <a:rPr lang="zh-CN" altLang="en-US" sz="1400" dirty="0" smtClean="0">
                <a:solidFill>
                  <a:srgbClr val="0000FF"/>
                </a:solidFill>
              </a:rPr>
              <a:t>FFFFH</a:t>
            </a:r>
            <a:endParaRPr lang="zh-CN" altLang="en-US" sz="1400" dirty="0">
              <a:solidFill>
                <a:srgbClr val="0000FF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6958796" y="4952802"/>
            <a:ext cx="19089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1400" dirty="0" smtClean="0">
                <a:solidFill>
                  <a:srgbClr val="0000FF"/>
                </a:solidFill>
              </a:rPr>
              <a:t>20000</a:t>
            </a:r>
            <a:r>
              <a:rPr lang="zh-CN" altLang="en-US" sz="1400" dirty="0">
                <a:solidFill>
                  <a:srgbClr val="0000FF"/>
                </a:solidFill>
              </a:rPr>
              <a:t>H～2</a:t>
            </a:r>
            <a:r>
              <a:rPr lang="zh-CN" altLang="en-US" sz="1400" dirty="0" smtClean="0">
                <a:solidFill>
                  <a:srgbClr val="0000FF"/>
                </a:solidFill>
              </a:rPr>
              <a:t>FFFFH</a:t>
            </a:r>
            <a:endParaRPr lang="zh-CN" altLang="en-US" sz="1400" dirty="0">
              <a:solidFill>
                <a:srgbClr val="0000FF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958796" y="5376070"/>
            <a:ext cx="19089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1400" dirty="0" smtClean="0">
                <a:solidFill>
                  <a:srgbClr val="0000FF"/>
                </a:solidFill>
              </a:rPr>
              <a:t>30000</a:t>
            </a:r>
            <a:r>
              <a:rPr lang="zh-CN" altLang="en-US" sz="1400" dirty="0">
                <a:solidFill>
                  <a:srgbClr val="0000FF"/>
                </a:solidFill>
              </a:rPr>
              <a:t>H～3FFFFH</a:t>
            </a:r>
          </a:p>
        </p:txBody>
      </p:sp>
      <p:sp>
        <p:nvSpPr>
          <p:cNvPr id="12" name="文本框 11"/>
          <p:cNvSpPr txBox="1"/>
          <p:nvPr/>
        </p:nvSpPr>
        <p:spPr bwMode="auto">
          <a:xfrm>
            <a:off x="8100490" y="476590"/>
            <a:ext cx="800219" cy="3312460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 vert="eaVert"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zh-CN" altLang="zh-CN" sz="2000" kern="100" dirty="0">
                <a:solidFill>
                  <a:srgbClr val="008000"/>
                </a:solidFill>
                <a:cs typeface="Times New Roman" panose="02020603050405020304" pitchFamily="18" charset="0"/>
              </a:rPr>
              <a:t>利用延迟线实现</a:t>
            </a:r>
            <a:r>
              <a:rPr lang="zh-CN" altLang="zh-CN" sz="2000" kern="100" dirty="0" smtClean="0">
                <a:solidFill>
                  <a:srgbClr val="008000"/>
                </a:solidFill>
                <a:cs typeface="Times New Roman" panose="02020603050405020304" pitchFamily="18" charset="0"/>
              </a:rPr>
              <a:t>的</a:t>
            </a:r>
            <a:endParaRPr lang="en-US" altLang="zh-CN" sz="2000" kern="100" dirty="0" smtClean="0">
              <a:solidFill>
                <a:srgbClr val="008000"/>
              </a:solidFill>
              <a:cs typeface="Times New Roman" panose="02020603050405020304" pitchFamily="18" charset="0"/>
            </a:endParaRPr>
          </a:p>
          <a:p>
            <a:pPr>
              <a:spcBef>
                <a:spcPts val="0"/>
              </a:spcBef>
            </a:pPr>
            <a:r>
              <a:rPr lang="en-US" altLang="zh-CN" sz="2000" kern="100" dirty="0" smtClean="0">
                <a:solidFill>
                  <a:srgbClr val="008000"/>
                </a:solidFill>
              </a:rPr>
              <a:t>DRAM</a:t>
            </a:r>
            <a:r>
              <a:rPr lang="zh-CN" altLang="zh-CN" sz="2000" kern="100" dirty="0">
                <a:solidFill>
                  <a:srgbClr val="008000"/>
                </a:solidFill>
                <a:cs typeface="Times New Roman" panose="02020603050405020304" pitchFamily="18" charset="0"/>
              </a:rPr>
              <a:t>控制信号形成电路</a:t>
            </a:r>
            <a:endParaRPr lang="zh-CN" altLang="en-US" sz="2000" dirty="0">
              <a:solidFill>
                <a:srgbClr val="008000"/>
              </a:solidFill>
            </a:endParaRPr>
          </a:p>
        </p:txBody>
      </p:sp>
      <p:sp>
        <p:nvSpPr>
          <p:cNvPr id="13" name="动作按钮: 上一张 12">
            <a:hlinkClick r:id="" action="ppaction://hlinkshowjump?jump=lastslideviewed" highlightClick="1"/>
          </p:cNvPr>
          <p:cNvSpPr/>
          <p:nvPr/>
        </p:nvSpPr>
        <p:spPr bwMode="auto">
          <a:xfrm>
            <a:off x="8251503" y="5805330"/>
            <a:ext cx="497077" cy="504018"/>
          </a:xfrm>
          <a:prstGeom prst="actionButtonReturn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14" name="灯片编号占位符 4"/>
          <p:cNvSpPr>
            <a:spLocks noGrp="1"/>
          </p:cNvSpPr>
          <p:nvPr>
            <p:ph type="sldNum" sz="quarter" idx="4"/>
          </p:nvPr>
        </p:nvSpPr>
        <p:spPr>
          <a:xfrm>
            <a:off x="6553200" y="6381410"/>
            <a:ext cx="2133600" cy="324190"/>
          </a:xfrm>
        </p:spPr>
        <p:txBody>
          <a:bodyPr/>
          <a:lstStyle/>
          <a:p>
            <a:fld id="{D9A51B49-3698-43DA-814F-A9721C63B64C}" type="slidenum">
              <a:rPr lang="zh-CN" altLang="en-US"/>
              <a:pPr/>
              <a:t>15</a:t>
            </a:fld>
            <a:endParaRPr lang="en-US" altLang="zh-CN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5" grpId="0"/>
      <p:bldP spid="6" grpId="0"/>
      <p:bldP spid="7" grpId="0"/>
      <p:bldP spid="8" grpId="0"/>
      <p:bldP spid="9" grpId="0"/>
      <p:bldP spid="1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23410" y="1412720"/>
            <a:ext cx="8712991" cy="576080"/>
          </a:xfrm>
        </p:spPr>
        <p:txBody>
          <a:bodyPr/>
          <a:lstStyle/>
          <a:p>
            <a:pPr marL="0" indent="0" algn="r">
              <a:buNone/>
            </a:pPr>
            <a:r>
              <a:rPr lang="zh-CN" altLang="zh-CN" dirty="0"/>
              <a:t>基于</a:t>
            </a:r>
            <a:r>
              <a:rPr lang="en-US" altLang="zh-CN" dirty="0"/>
              <a:t>2164</a:t>
            </a:r>
            <a:r>
              <a:rPr lang="zh-CN" altLang="zh-CN" dirty="0"/>
              <a:t>的</a:t>
            </a:r>
            <a:r>
              <a:rPr lang="en-US" altLang="zh-CN" dirty="0"/>
              <a:t>8</a:t>
            </a:r>
            <a:r>
              <a:rPr lang="zh-CN" altLang="zh-CN" dirty="0"/>
              <a:t>位</a:t>
            </a:r>
            <a:r>
              <a:rPr lang="en-US" altLang="zh-CN" dirty="0"/>
              <a:t>DRAM</a:t>
            </a:r>
            <a:r>
              <a:rPr lang="zh-CN" altLang="zh-CN" dirty="0"/>
              <a:t>存储器模块（</a:t>
            </a:r>
            <a:r>
              <a:rPr lang="en-US" altLang="zh-CN" dirty="0"/>
              <a:t>64K</a:t>
            </a:r>
            <a:r>
              <a:rPr lang="zh-CN" altLang="zh-CN" dirty="0"/>
              <a:t>×</a:t>
            </a:r>
            <a:r>
              <a:rPr lang="en-US" altLang="zh-CN" dirty="0"/>
              <a:t>8</a:t>
            </a:r>
            <a:r>
              <a:rPr lang="zh-CN" altLang="zh-CN" dirty="0"/>
              <a:t>位×</a:t>
            </a:r>
            <a:r>
              <a:rPr lang="en-US" altLang="zh-CN" dirty="0"/>
              <a:t>4</a:t>
            </a:r>
            <a:r>
              <a:rPr lang="zh-CN" altLang="zh-CN" dirty="0"/>
              <a:t>组）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1240078-9CC7-47B2-B51F-C81DC6C36461}" type="slidenum">
              <a:rPr lang="zh-CN" altLang="en-US" smtClean="0"/>
              <a:pPr/>
              <a:t>16</a:t>
            </a:fld>
            <a:endParaRPr lang="en-US" altLang="zh-CN"/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24633994"/>
              </p:ext>
            </p:extLst>
          </p:nvPr>
        </p:nvGraphicFramePr>
        <p:xfrm>
          <a:off x="99917" y="2325222"/>
          <a:ext cx="8882277" cy="31920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3793" name="Visio" r:id="rId4" imgW="10706179" imgH="3848040" progId="Visio.Drawing.15">
                  <p:embed/>
                </p:oleObj>
              </mc:Choice>
              <mc:Fallback>
                <p:oleObj name="Visio" r:id="rId4" imgW="10706179" imgH="384804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9917" y="2325222"/>
                        <a:ext cx="8882277" cy="319206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683460" y="529250"/>
            <a:ext cx="8281153" cy="569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ts val="3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8650" indent="-268288" algn="l" rtl="0" eaLnBrk="1" fontAlgn="base" hangingPunct="1">
              <a:spcBef>
                <a:spcPts val="300"/>
              </a:spcBef>
              <a:spcAft>
                <a:spcPct val="0"/>
              </a:spcAft>
              <a:buClr>
                <a:srgbClr val="006600"/>
              </a:buClr>
              <a:buSzPct val="75000"/>
              <a:buFont typeface="Wingdings" pitchFamily="2" charset="2"/>
              <a:buChar char="l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896938" indent="-268288" algn="l" rtl="0" eaLnBrk="1" fontAlgn="base" hangingPunct="1">
              <a:spcBef>
                <a:spcPts val="300"/>
              </a:spcBef>
              <a:spcAft>
                <a:spcPct val="0"/>
              </a:spcAft>
              <a:buClr>
                <a:srgbClr val="FF6600"/>
              </a:buClr>
              <a:buSzPct val="65000"/>
              <a:buFont typeface="Wingdings" pitchFamily="2" charset="2"/>
              <a:buChar char="p"/>
              <a:defRPr sz="2400" b="1">
                <a:solidFill>
                  <a:schemeClr val="tx1"/>
                </a:solidFill>
                <a:latin typeface="+mn-lt"/>
                <a:ea typeface="楷体" panose="02010609060101010101" pitchFamily="49" charset="-122"/>
              </a:defRPr>
            </a:lvl3pPr>
            <a:lvl4pPr marL="1166813" indent="-269875" algn="l" rtl="0" eaLnBrk="1" fontAlgn="base" hangingPunct="1">
              <a:spcBef>
                <a:spcPts val="3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Wingdings" pitchFamily="2" charset="2"/>
              <a:buChar char="u"/>
              <a:defRPr sz="2400" b="1">
                <a:solidFill>
                  <a:schemeClr val="tx1"/>
                </a:solidFill>
                <a:latin typeface="+mn-lt"/>
                <a:ea typeface="楷体" panose="02010609060101010101" pitchFamily="49" charset="-122"/>
              </a:defRPr>
            </a:lvl4pPr>
            <a:lvl5pPr marL="1435100" indent="-268288" algn="l" rtl="0" eaLnBrk="1" fontAlgn="base" hangingPunct="1">
              <a:spcBef>
                <a:spcPts val="300"/>
              </a:spcBef>
              <a:spcAft>
                <a:spcPct val="0"/>
              </a:spcAft>
              <a:buClr>
                <a:srgbClr val="0066FF"/>
              </a:buClr>
              <a:buSzPct val="75000"/>
              <a:buFont typeface="Wingdings" pitchFamily="2" charset="2"/>
              <a:buChar char="ü"/>
              <a:defRPr sz="2400" b="1">
                <a:solidFill>
                  <a:schemeClr val="tx1"/>
                </a:solidFill>
                <a:latin typeface="+mn-lt"/>
                <a:ea typeface="楷体" panose="02010609060101010101" pitchFamily="49" charset="-122"/>
              </a:defRPr>
            </a:lvl5pPr>
            <a:lvl6pPr marL="2787650" indent="-2714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66FF"/>
              </a:buClr>
              <a:buSzPct val="75000"/>
              <a:buFont typeface="Wingdings" pitchFamily="2" charset="2"/>
              <a:buChar char="ü"/>
              <a:defRPr sz="2400" b="1">
                <a:solidFill>
                  <a:schemeClr val="tx1"/>
                </a:solidFill>
                <a:latin typeface="+mn-lt"/>
                <a:ea typeface="楷体_GB2312" pitchFamily="49" charset="-122"/>
              </a:defRPr>
            </a:lvl6pPr>
            <a:lvl7pPr marL="3244850" indent="-2714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66FF"/>
              </a:buClr>
              <a:buSzPct val="75000"/>
              <a:buFont typeface="Wingdings" pitchFamily="2" charset="2"/>
              <a:buChar char="ü"/>
              <a:defRPr sz="2400" b="1">
                <a:solidFill>
                  <a:schemeClr val="tx1"/>
                </a:solidFill>
                <a:latin typeface="+mn-lt"/>
                <a:ea typeface="楷体_GB2312" pitchFamily="49" charset="-122"/>
              </a:defRPr>
            </a:lvl7pPr>
            <a:lvl8pPr marL="3702050" indent="-2714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66FF"/>
              </a:buClr>
              <a:buSzPct val="75000"/>
              <a:buFont typeface="Wingdings" pitchFamily="2" charset="2"/>
              <a:buChar char="ü"/>
              <a:defRPr sz="2400" b="1">
                <a:solidFill>
                  <a:schemeClr val="tx1"/>
                </a:solidFill>
                <a:latin typeface="+mn-lt"/>
                <a:ea typeface="楷体_GB2312" pitchFamily="49" charset="-122"/>
              </a:defRPr>
            </a:lvl8pPr>
            <a:lvl9pPr marL="4159250" indent="-2714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66FF"/>
              </a:buClr>
              <a:buSzPct val="75000"/>
              <a:buFont typeface="Wingdings" pitchFamily="2" charset="2"/>
              <a:buChar char="ü"/>
              <a:defRPr sz="2400" b="1">
                <a:solidFill>
                  <a:schemeClr val="tx1"/>
                </a:solidFill>
                <a:latin typeface="+mn-lt"/>
                <a:ea typeface="楷体_GB2312" pitchFamily="49" charset="-122"/>
              </a:defRPr>
            </a:lvl9pPr>
          </a:lstStyle>
          <a:p>
            <a:pPr marL="0" indent="0">
              <a:buSzTx/>
              <a:buNone/>
            </a:pPr>
            <a:r>
              <a:rPr lang="zh-CN" altLang="en-US" kern="0" dirty="0" smtClean="0">
                <a:solidFill>
                  <a:srgbClr val="008000"/>
                </a:solidFill>
                <a:ea typeface="黑体" panose="02010609060101010101" pitchFamily="49" charset="-122"/>
              </a:rPr>
              <a:t>四、连接使用</a:t>
            </a:r>
            <a:r>
              <a:rPr lang="en-US" altLang="zh-CN" kern="0" dirty="0" smtClean="0">
                <a:solidFill>
                  <a:srgbClr val="008000"/>
                </a:solidFill>
                <a:ea typeface="黑体" panose="02010609060101010101" pitchFamily="49" charset="-122"/>
              </a:rPr>
              <a:t>/</a:t>
            </a:r>
            <a:r>
              <a:rPr lang="zh-CN" altLang="en-US" kern="0" dirty="0" smtClean="0">
                <a:solidFill>
                  <a:srgbClr val="008000"/>
                </a:solidFill>
                <a:ea typeface="黑体" panose="02010609060101010101" pitchFamily="49" charset="-122"/>
              </a:rPr>
              <a:t>接口设计      </a:t>
            </a:r>
            <a:r>
              <a:rPr lang="en-US" altLang="zh-CN" sz="2400" dirty="0" smtClean="0">
                <a:solidFill>
                  <a:srgbClr val="FF66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1</a:t>
            </a:r>
            <a:r>
              <a:rPr lang="en-US" altLang="zh-CN" sz="2400" dirty="0">
                <a:solidFill>
                  <a:srgbClr val="FF66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. </a:t>
            </a:r>
            <a:r>
              <a:rPr lang="zh-CN" altLang="en-US" sz="2400" dirty="0">
                <a:solidFill>
                  <a:srgbClr val="FF66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行、列控制信号的形成</a:t>
            </a:r>
            <a:endParaRPr lang="en-US" altLang="zh-CN" sz="2400" kern="0" dirty="0">
              <a:solidFill>
                <a:srgbClr val="008000"/>
              </a:solidFill>
              <a:ea typeface="黑体" panose="02010609060101010101" pitchFamily="49" charset="-122"/>
            </a:endParaRPr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590550" y="44450"/>
            <a:ext cx="8229600" cy="523875"/>
          </a:xfrm>
        </p:spPr>
        <p:txBody>
          <a:bodyPr/>
          <a:lstStyle/>
          <a:p>
            <a:r>
              <a:rPr lang="en-US" altLang="zh-CN" dirty="0"/>
              <a:t>5.3.1 </a:t>
            </a:r>
            <a:r>
              <a:rPr lang="zh-CN" altLang="zh-CN" dirty="0"/>
              <a:t>简单异步</a:t>
            </a:r>
            <a:r>
              <a:rPr lang="en-US" altLang="zh-CN" dirty="0">
                <a:latin typeface="+mn-lt"/>
              </a:rPr>
              <a:t>DRAM</a:t>
            </a:r>
            <a:r>
              <a:rPr lang="zh-CN" altLang="en-US" dirty="0">
                <a:latin typeface="+mn-lt"/>
              </a:rPr>
              <a:t>：</a:t>
            </a:r>
            <a:r>
              <a:rPr lang="en-US" altLang="zh-CN" dirty="0">
                <a:solidFill>
                  <a:srgbClr val="FF0066"/>
                </a:solidFill>
                <a:latin typeface="+mn-lt"/>
              </a:rPr>
              <a:t>Intel </a:t>
            </a:r>
            <a:r>
              <a:rPr lang="en-US" altLang="zh-CN" dirty="0" smtClean="0">
                <a:solidFill>
                  <a:srgbClr val="FF0066"/>
                </a:solidFill>
                <a:latin typeface="+mn-lt"/>
              </a:rPr>
              <a:t>2164A</a:t>
            </a:r>
            <a:r>
              <a:rPr lang="en-US" altLang="zh-CN" dirty="0" smtClean="0">
                <a:solidFill>
                  <a:srgbClr val="CC3399"/>
                </a:solidFill>
                <a:latin typeface="+mn-ea"/>
                <a:ea typeface="+mn-ea"/>
              </a:rPr>
              <a:t>(</a:t>
            </a:r>
            <a:r>
              <a:rPr lang="en-US" altLang="zh-CN" dirty="0" smtClean="0">
                <a:solidFill>
                  <a:srgbClr val="CC3399"/>
                </a:solidFill>
                <a:latin typeface="Times New Roman" pitchFamily="18" charset="0"/>
              </a:rPr>
              <a:t>64K×1bit</a:t>
            </a:r>
            <a:r>
              <a:rPr lang="en-US" altLang="zh-CN" dirty="0" smtClean="0">
                <a:solidFill>
                  <a:srgbClr val="CC3399"/>
                </a:solidFill>
                <a:latin typeface="+mn-ea"/>
                <a:ea typeface="+mn-ea"/>
              </a:rPr>
              <a:t>)</a:t>
            </a:r>
            <a:endParaRPr lang="zh-CN" altLang="en-US" dirty="0">
              <a:solidFill>
                <a:srgbClr val="CC3399"/>
              </a:solidFill>
              <a:latin typeface="+mn-ea"/>
              <a:ea typeface="+mn-ea"/>
            </a:endParaRPr>
          </a:p>
        </p:txBody>
      </p:sp>
      <p:sp>
        <p:nvSpPr>
          <p:cNvPr id="10" name="动作按钮: 上一张 9">
            <a:hlinkClick r:id="" action="ppaction://hlinkshowjump?jump=lastslideviewed" highlightClick="1"/>
          </p:cNvPr>
          <p:cNvSpPr/>
          <p:nvPr/>
        </p:nvSpPr>
        <p:spPr bwMode="auto">
          <a:xfrm>
            <a:off x="8251503" y="5805330"/>
            <a:ext cx="497077" cy="504018"/>
          </a:xfrm>
          <a:prstGeom prst="actionButtonReturn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7035081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00007D"/>
                </a:solidFill>
              </a:rPr>
              <a:t>5.3.1 </a:t>
            </a:r>
            <a:r>
              <a:rPr lang="zh-CN" altLang="zh-CN" dirty="0">
                <a:solidFill>
                  <a:srgbClr val="00007D"/>
                </a:solidFill>
              </a:rPr>
              <a:t>简单异步</a:t>
            </a:r>
            <a:r>
              <a:rPr lang="en-US" altLang="zh-CN" dirty="0">
                <a:solidFill>
                  <a:srgbClr val="00007D"/>
                </a:solidFill>
                <a:latin typeface="Times New Roman"/>
              </a:rPr>
              <a:t>DRAM</a:t>
            </a:r>
            <a:r>
              <a:rPr lang="zh-CN" altLang="en-US" dirty="0">
                <a:solidFill>
                  <a:srgbClr val="00007D"/>
                </a:solidFill>
                <a:latin typeface="Times New Roman"/>
              </a:rPr>
              <a:t>：</a:t>
            </a:r>
            <a:r>
              <a:rPr lang="en-US" altLang="zh-CN" dirty="0">
                <a:solidFill>
                  <a:srgbClr val="FF0066"/>
                </a:solidFill>
                <a:latin typeface="Times New Roman"/>
              </a:rPr>
              <a:t>Intel 2164A</a:t>
            </a:r>
            <a:r>
              <a:rPr lang="en-US" altLang="zh-CN" dirty="0">
                <a:solidFill>
                  <a:srgbClr val="CC3399"/>
                </a:solidFill>
                <a:latin typeface="宋体"/>
                <a:ea typeface="宋体"/>
              </a:rPr>
              <a:t>(</a:t>
            </a:r>
            <a:r>
              <a:rPr lang="en-US" altLang="zh-CN" dirty="0">
                <a:solidFill>
                  <a:srgbClr val="CC3399"/>
                </a:solidFill>
                <a:latin typeface="Times New Roman" pitchFamily="18" charset="0"/>
              </a:rPr>
              <a:t>64K×1bit</a:t>
            </a:r>
            <a:r>
              <a:rPr lang="en-US" altLang="zh-CN" dirty="0">
                <a:solidFill>
                  <a:srgbClr val="CC3399"/>
                </a:solidFill>
                <a:latin typeface="宋体"/>
                <a:ea typeface="宋体"/>
              </a:rPr>
              <a:t>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773137"/>
            <a:ext cx="8362950" cy="3934174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en-US" altLang="zh-CN" dirty="0" smtClean="0"/>
              <a:t>74LS157</a:t>
            </a:r>
            <a:r>
              <a:rPr lang="zh-CN" altLang="en-US" dirty="0"/>
              <a:t>在</a:t>
            </a:r>
            <a:r>
              <a:rPr lang="en-US" altLang="zh-CN" dirty="0" err="1"/>
              <a:t>AddrSel</a:t>
            </a:r>
            <a:r>
              <a:rPr lang="zh-CN" altLang="en-US" dirty="0"/>
              <a:t>＝</a:t>
            </a:r>
            <a:r>
              <a:rPr lang="en-US" altLang="zh-CN" dirty="0"/>
              <a:t>1</a:t>
            </a:r>
            <a:r>
              <a:rPr lang="zh-CN" altLang="en-US" dirty="0"/>
              <a:t>的控制下，先将</a:t>
            </a:r>
            <a:r>
              <a:rPr lang="en-US" altLang="zh-CN" dirty="0"/>
              <a:t>8</a:t>
            </a:r>
            <a:r>
              <a:rPr lang="zh-CN" altLang="en-US" dirty="0"/>
              <a:t>位行地址</a:t>
            </a:r>
            <a:r>
              <a:rPr lang="en-US" altLang="zh-CN" dirty="0"/>
              <a:t>A</a:t>
            </a:r>
            <a:r>
              <a:rPr lang="en-US" altLang="zh-CN" baseline="-25000" dirty="0"/>
              <a:t>8</a:t>
            </a:r>
            <a:r>
              <a:rPr lang="zh-CN" altLang="en-US" dirty="0"/>
              <a:t>～</a:t>
            </a:r>
            <a:r>
              <a:rPr lang="en-US" altLang="zh-CN" dirty="0"/>
              <a:t>A</a:t>
            </a:r>
            <a:r>
              <a:rPr lang="en-US" altLang="zh-CN" baseline="-25000" dirty="0"/>
              <a:t>15</a:t>
            </a:r>
            <a:r>
              <a:rPr lang="zh-CN" altLang="en-US" dirty="0"/>
              <a:t>输出并加到</a:t>
            </a:r>
            <a:r>
              <a:rPr lang="en-US" altLang="zh-CN" dirty="0"/>
              <a:t>DRAM</a:t>
            </a:r>
            <a:r>
              <a:rPr lang="zh-CN" altLang="en-US" dirty="0"/>
              <a:t>芯片上</a:t>
            </a:r>
            <a:r>
              <a:rPr lang="zh-CN" altLang="en-US" dirty="0" smtClean="0"/>
              <a:t>，</a:t>
            </a:r>
            <a:endParaRPr lang="en-US" altLang="zh-CN" dirty="0" smtClean="0"/>
          </a:p>
          <a:p>
            <a:pPr>
              <a:spcBef>
                <a:spcPts val="600"/>
              </a:spcBef>
            </a:pPr>
            <a:r>
              <a:rPr lang="zh-CN" altLang="en-US" dirty="0" smtClean="0"/>
              <a:t>在</a:t>
            </a:r>
            <a:r>
              <a:rPr lang="en-US" altLang="zh-CN" dirty="0" smtClean="0"/>
              <a:t>RAS</a:t>
            </a:r>
            <a:r>
              <a:rPr lang="en-US" altLang="zh-CN" baseline="-25000" dirty="0" smtClean="0"/>
              <a:t>0</a:t>
            </a:r>
            <a:r>
              <a:rPr lang="zh-CN" altLang="en-US" dirty="0" smtClean="0"/>
              <a:t>的</a:t>
            </a:r>
            <a:r>
              <a:rPr lang="zh-CN" altLang="en-US" dirty="0"/>
              <a:t>作用下锁存于第</a:t>
            </a:r>
            <a:r>
              <a:rPr lang="en-US" altLang="zh-CN" dirty="0"/>
              <a:t>0</a:t>
            </a:r>
            <a:r>
              <a:rPr lang="zh-CN" altLang="en-US" dirty="0"/>
              <a:t>组芯片内部</a:t>
            </a:r>
            <a:r>
              <a:rPr lang="zh-CN" altLang="en-US" dirty="0" smtClean="0"/>
              <a:t>；</a:t>
            </a:r>
            <a:endParaRPr lang="en-US" altLang="zh-CN" dirty="0" smtClean="0"/>
          </a:p>
          <a:p>
            <a:pPr>
              <a:spcBef>
                <a:spcPts val="600"/>
              </a:spcBef>
            </a:pPr>
            <a:r>
              <a:rPr lang="en-US" altLang="zh-CN" dirty="0" smtClean="0"/>
              <a:t>100ns</a:t>
            </a:r>
            <a:r>
              <a:rPr lang="zh-CN" altLang="en-US" dirty="0"/>
              <a:t>后，</a:t>
            </a:r>
            <a:r>
              <a:rPr lang="en-US" altLang="zh-CN" dirty="0" err="1"/>
              <a:t>AddrSel</a:t>
            </a:r>
            <a:r>
              <a:rPr lang="zh-CN" altLang="en-US" dirty="0"/>
              <a:t>＝</a:t>
            </a:r>
            <a:r>
              <a:rPr lang="en-US" altLang="zh-CN" dirty="0"/>
              <a:t>0</a:t>
            </a:r>
            <a:r>
              <a:rPr lang="zh-CN" altLang="en-US" dirty="0"/>
              <a:t>，使</a:t>
            </a:r>
            <a:r>
              <a:rPr lang="en-US" altLang="zh-CN" dirty="0"/>
              <a:t>74LS157</a:t>
            </a:r>
            <a:r>
              <a:rPr lang="zh-CN" altLang="en-US" dirty="0"/>
              <a:t>选择列地址</a:t>
            </a:r>
            <a:r>
              <a:rPr lang="en-US" altLang="zh-CN" dirty="0"/>
              <a:t>A</a:t>
            </a:r>
            <a:r>
              <a:rPr lang="en-US" altLang="zh-CN" baseline="-25000" dirty="0"/>
              <a:t>0</a:t>
            </a:r>
            <a:r>
              <a:rPr lang="zh-CN" altLang="en-US" dirty="0"/>
              <a:t>～</a:t>
            </a:r>
            <a:r>
              <a:rPr lang="en-US" altLang="zh-CN" dirty="0"/>
              <a:t>A</a:t>
            </a:r>
            <a:r>
              <a:rPr lang="en-US" altLang="zh-CN" baseline="-25000" dirty="0"/>
              <a:t>7</a:t>
            </a:r>
            <a:r>
              <a:rPr lang="zh-CN" altLang="en-US" dirty="0"/>
              <a:t>输出</a:t>
            </a:r>
            <a:r>
              <a:rPr lang="zh-CN" altLang="en-US" dirty="0" smtClean="0"/>
              <a:t>，</a:t>
            </a:r>
            <a:endParaRPr lang="en-US" altLang="zh-CN" dirty="0" smtClean="0"/>
          </a:p>
          <a:p>
            <a:pPr>
              <a:spcBef>
                <a:spcPts val="600"/>
              </a:spcBef>
            </a:pPr>
            <a:r>
              <a:rPr lang="zh-CN" altLang="en-US" dirty="0" smtClean="0"/>
              <a:t>再</a:t>
            </a:r>
            <a:r>
              <a:rPr lang="zh-CN" altLang="en-US" dirty="0"/>
              <a:t>经过</a:t>
            </a:r>
            <a:r>
              <a:rPr lang="en-US" altLang="zh-CN" dirty="0"/>
              <a:t>100ns</a:t>
            </a:r>
            <a:r>
              <a:rPr lang="zh-CN" altLang="en-US" dirty="0"/>
              <a:t>后</a:t>
            </a:r>
            <a:r>
              <a:rPr lang="zh-CN" altLang="en-US" dirty="0" smtClean="0"/>
              <a:t>由</a:t>
            </a:r>
            <a:r>
              <a:rPr lang="en-US" altLang="zh-CN" dirty="0" smtClean="0"/>
              <a:t>CAS</a:t>
            </a:r>
            <a:r>
              <a:rPr lang="en-US" altLang="zh-CN" baseline="-25000" dirty="0"/>
              <a:t>0</a:t>
            </a:r>
            <a:r>
              <a:rPr lang="zh-CN" altLang="en-US" dirty="0" smtClean="0"/>
              <a:t>将</a:t>
            </a:r>
            <a:r>
              <a:rPr lang="zh-CN" altLang="en-US" dirty="0"/>
              <a:t>其锁存于第</a:t>
            </a:r>
            <a:r>
              <a:rPr lang="en-US" altLang="zh-CN" dirty="0"/>
              <a:t>0</a:t>
            </a:r>
            <a:r>
              <a:rPr lang="zh-CN" altLang="en-US" dirty="0"/>
              <a:t>组芯片内部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>
              <a:spcBef>
                <a:spcPts val="600"/>
              </a:spcBef>
            </a:pPr>
            <a:r>
              <a:rPr lang="zh-CN" altLang="en-US" dirty="0" smtClean="0"/>
              <a:t>若</a:t>
            </a:r>
            <a:r>
              <a:rPr lang="en-US" altLang="zh-CN" dirty="0" smtClean="0"/>
              <a:t>MEMW</a:t>
            </a:r>
            <a:r>
              <a:rPr lang="zh-CN" altLang="en-US" dirty="0" smtClean="0"/>
              <a:t>信号</a:t>
            </a:r>
            <a:r>
              <a:rPr lang="zh-CN" altLang="en-US" dirty="0"/>
              <a:t>为高电平，实现读操作</a:t>
            </a:r>
            <a:r>
              <a:rPr lang="zh-CN" altLang="en-US" dirty="0" smtClean="0"/>
              <a:t>；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zh-CN" altLang="en-US" dirty="0" smtClean="0"/>
              <a:t>若</a:t>
            </a:r>
            <a:r>
              <a:rPr lang="en-US" altLang="zh-CN" dirty="0" smtClean="0"/>
              <a:t>MEMW</a:t>
            </a:r>
            <a:r>
              <a:rPr lang="zh-CN" altLang="en-US" dirty="0" smtClean="0"/>
              <a:t>信号</a:t>
            </a:r>
            <a:r>
              <a:rPr lang="zh-CN" altLang="en-US" dirty="0"/>
              <a:t>为低电平，实现写操作。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1240078-9CC7-47B2-B51F-C81DC6C36461}" type="slidenum">
              <a:rPr lang="zh-CN" altLang="en-US" smtClean="0"/>
              <a:pPr/>
              <a:t>17</a:t>
            </a:fld>
            <a:endParaRPr lang="en-US" altLang="zh-CN"/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683460" y="529250"/>
            <a:ext cx="8281153" cy="569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ts val="3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8650" indent="-268288" algn="l" rtl="0" eaLnBrk="1" fontAlgn="base" hangingPunct="1">
              <a:spcBef>
                <a:spcPts val="300"/>
              </a:spcBef>
              <a:spcAft>
                <a:spcPct val="0"/>
              </a:spcAft>
              <a:buClr>
                <a:srgbClr val="006600"/>
              </a:buClr>
              <a:buSzPct val="75000"/>
              <a:buFont typeface="Wingdings" pitchFamily="2" charset="2"/>
              <a:buChar char="l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896938" indent="-268288" algn="l" rtl="0" eaLnBrk="1" fontAlgn="base" hangingPunct="1">
              <a:spcBef>
                <a:spcPts val="300"/>
              </a:spcBef>
              <a:spcAft>
                <a:spcPct val="0"/>
              </a:spcAft>
              <a:buClr>
                <a:srgbClr val="FF6600"/>
              </a:buClr>
              <a:buSzPct val="65000"/>
              <a:buFont typeface="Wingdings" pitchFamily="2" charset="2"/>
              <a:buChar char="p"/>
              <a:defRPr sz="2400" b="1">
                <a:solidFill>
                  <a:schemeClr val="tx1"/>
                </a:solidFill>
                <a:latin typeface="+mn-lt"/>
                <a:ea typeface="楷体" panose="02010609060101010101" pitchFamily="49" charset="-122"/>
              </a:defRPr>
            </a:lvl3pPr>
            <a:lvl4pPr marL="1166813" indent="-269875" algn="l" rtl="0" eaLnBrk="1" fontAlgn="base" hangingPunct="1">
              <a:spcBef>
                <a:spcPts val="3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Wingdings" pitchFamily="2" charset="2"/>
              <a:buChar char="u"/>
              <a:defRPr sz="2400" b="1">
                <a:solidFill>
                  <a:schemeClr val="tx1"/>
                </a:solidFill>
                <a:latin typeface="+mn-lt"/>
                <a:ea typeface="楷体" panose="02010609060101010101" pitchFamily="49" charset="-122"/>
              </a:defRPr>
            </a:lvl4pPr>
            <a:lvl5pPr marL="1435100" indent="-268288" algn="l" rtl="0" eaLnBrk="1" fontAlgn="base" hangingPunct="1">
              <a:spcBef>
                <a:spcPts val="300"/>
              </a:spcBef>
              <a:spcAft>
                <a:spcPct val="0"/>
              </a:spcAft>
              <a:buClr>
                <a:srgbClr val="0066FF"/>
              </a:buClr>
              <a:buSzPct val="75000"/>
              <a:buFont typeface="Wingdings" pitchFamily="2" charset="2"/>
              <a:buChar char="ü"/>
              <a:defRPr sz="2400" b="1">
                <a:solidFill>
                  <a:schemeClr val="tx1"/>
                </a:solidFill>
                <a:latin typeface="+mn-lt"/>
                <a:ea typeface="楷体" panose="02010609060101010101" pitchFamily="49" charset="-122"/>
              </a:defRPr>
            </a:lvl5pPr>
            <a:lvl6pPr marL="2787650" indent="-2714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66FF"/>
              </a:buClr>
              <a:buSzPct val="75000"/>
              <a:buFont typeface="Wingdings" pitchFamily="2" charset="2"/>
              <a:buChar char="ü"/>
              <a:defRPr sz="2400" b="1">
                <a:solidFill>
                  <a:schemeClr val="tx1"/>
                </a:solidFill>
                <a:latin typeface="+mn-lt"/>
                <a:ea typeface="楷体_GB2312" pitchFamily="49" charset="-122"/>
              </a:defRPr>
            </a:lvl6pPr>
            <a:lvl7pPr marL="3244850" indent="-2714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66FF"/>
              </a:buClr>
              <a:buSzPct val="75000"/>
              <a:buFont typeface="Wingdings" pitchFamily="2" charset="2"/>
              <a:buChar char="ü"/>
              <a:defRPr sz="2400" b="1">
                <a:solidFill>
                  <a:schemeClr val="tx1"/>
                </a:solidFill>
                <a:latin typeface="+mn-lt"/>
                <a:ea typeface="楷体_GB2312" pitchFamily="49" charset="-122"/>
              </a:defRPr>
            </a:lvl7pPr>
            <a:lvl8pPr marL="3702050" indent="-2714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66FF"/>
              </a:buClr>
              <a:buSzPct val="75000"/>
              <a:buFont typeface="Wingdings" pitchFamily="2" charset="2"/>
              <a:buChar char="ü"/>
              <a:defRPr sz="2400" b="1">
                <a:solidFill>
                  <a:schemeClr val="tx1"/>
                </a:solidFill>
                <a:latin typeface="+mn-lt"/>
                <a:ea typeface="楷体_GB2312" pitchFamily="49" charset="-122"/>
              </a:defRPr>
            </a:lvl8pPr>
            <a:lvl9pPr marL="4159250" indent="-2714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66FF"/>
              </a:buClr>
              <a:buSzPct val="75000"/>
              <a:buFont typeface="Wingdings" pitchFamily="2" charset="2"/>
              <a:buChar char="ü"/>
              <a:defRPr sz="2400" b="1">
                <a:solidFill>
                  <a:schemeClr val="tx1"/>
                </a:solidFill>
                <a:latin typeface="+mn-lt"/>
                <a:ea typeface="楷体_GB2312" pitchFamily="49" charset="-122"/>
              </a:defRPr>
            </a:lvl9pPr>
          </a:lstStyle>
          <a:p>
            <a:pPr marL="0" indent="0">
              <a:buSzTx/>
              <a:buNone/>
            </a:pPr>
            <a:r>
              <a:rPr lang="zh-CN" altLang="en-US" kern="0" dirty="0" smtClean="0">
                <a:solidFill>
                  <a:srgbClr val="008000"/>
                </a:solidFill>
                <a:ea typeface="黑体" panose="02010609060101010101" pitchFamily="49" charset="-122"/>
              </a:rPr>
              <a:t>四、连接使用</a:t>
            </a:r>
            <a:r>
              <a:rPr lang="en-US" altLang="zh-CN" kern="0" dirty="0" smtClean="0">
                <a:solidFill>
                  <a:srgbClr val="008000"/>
                </a:solidFill>
                <a:ea typeface="黑体" panose="02010609060101010101" pitchFamily="49" charset="-122"/>
              </a:rPr>
              <a:t>/</a:t>
            </a:r>
            <a:r>
              <a:rPr lang="zh-CN" altLang="en-US" kern="0" dirty="0" smtClean="0">
                <a:solidFill>
                  <a:srgbClr val="008000"/>
                </a:solidFill>
                <a:ea typeface="黑体" panose="02010609060101010101" pitchFamily="49" charset="-122"/>
              </a:rPr>
              <a:t>接口设计      </a:t>
            </a:r>
            <a:r>
              <a:rPr lang="en-US" altLang="zh-CN" dirty="0" smtClean="0">
                <a:solidFill>
                  <a:srgbClr val="FF66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2. DRAM</a:t>
            </a:r>
            <a:r>
              <a:rPr lang="zh-CN" altLang="en-US" dirty="0" smtClean="0">
                <a:solidFill>
                  <a:srgbClr val="FF66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的读</a:t>
            </a:r>
            <a:r>
              <a:rPr lang="en-US" altLang="zh-CN" dirty="0" smtClean="0">
                <a:solidFill>
                  <a:srgbClr val="FF66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/</a:t>
            </a:r>
            <a:r>
              <a:rPr lang="zh-CN" altLang="en-US" dirty="0" smtClean="0">
                <a:solidFill>
                  <a:srgbClr val="FF66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写</a:t>
            </a:r>
            <a:endParaRPr lang="en-US" altLang="zh-CN" kern="0" dirty="0">
              <a:solidFill>
                <a:srgbClr val="008000"/>
              </a:solidFill>
              <a:ea typeface="黑体" panose="02010609060101010101" pitchFamily="49" charset="-122"/>
            </a:endParaRPr>
          </a:p>
        </p:txBody>
      </p:sp>
      <p:sp>
        <p:nvSpPr>
          <p:cNvPr id="8" name="内容占位符 2"/>
          <p:cNvSpPr txBox="1">
            <a:spLocks/>
          </p:cNvSpPr>
          <p:nvPr/>
        </p:nvSpPr>
        <p:spPr bwMode="auto">
          <a:xfrm>
            <a:off x="453856" y="1196323"/>
            <a:ext cx="8582763" cy="6484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ts val="3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8650" indent="-268288" algn="l" rtl="0" eaLnBrk="1" fontAlgn="base" hangingPunct="1">
              <a:spcBef>
                <a:spcPts val="300"/>
              </a:spcBef>
              <a:spcAft>
                <a:spcPct val="0"/>
              </a:spcAft>
              <a:buClr>
                <a:srgbClr val="006600"/>
              </a:buClr>
              <a:buSzPct val="75000"/>
              <a:buFont typeface="Wingdings" pitchFamily="2" charset="2"/>
              <a:buChar char="l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896938" indent="-268288" algn="l" rtl="0" eaLnBrk="1" fontAlgn="base" hangingPunct="1">
              <a:spcBef>
                <a:spcPts val="300"/>
              </a:spcBef>
              <a:spcAft>
                <a:spcPct val="0"/>
              </a:spcAft>
              <a:buClr>
                <a:srgbClr val="FF6600"/>
              </a:buClr>
              <a:buSzPct val="65000"/>
              <a:buFont typeface="Wingdings" pitchFamily="2" charset="2"/>
              <a:buChar char="p"/>
              <a:defRPr sz="2400" b="1">
                <a:solidFill>
                  <a:schemeClr val="tx1"/>
                </a:solidFill>
                <a:latin typeface="+mn-lt"/>
                <a:ea typeface="楷体" panose="02010609060101010101" pitchFamily="49" charset="-122"/>
              </a:defRPr>
            </a:lvl3pPr>
            <a:lvl4pPr marL="1166813" indent="-269875" algn="l" rtl="0" eaLnBrk="1" fontAlgn="base" hangingPunct="1">
              <a:spcBef>
                <a:spcPts val="3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Wingdings" pitchFamily="2" charset="2"/>
              <a:buChar char="u"/>
              <a:defRPr sz="2400" b="1">
                <a:solidFill>
                  <a:schemeClr val="tx1"/>
                </a:solidFill>
                <a:latin typeface="+mn-lt"/>
                <a:ea typeface="楷体" panose="02010609060101010101" pitchFamily="49" charset="-122"/>
              </a:defRPr>
            </a:lvl4pPr>
            <a:lvl5pPr marL="1435100" indent="-268288" algn="l" rtl="0" eaLnBrk="1" fontAlgn="base" hangingPunct="1">
              <a:spcBef>
                <a:spcPts val="300"/>
              </a:spcBef>
              <a:spcAft>
                <a:spcPct val="0"/>
              </a:spcAft>
              <a:buClr>
                <a:srgbClr val="0066FF"/>
              </a:buClr>
              <a:buSzPct val="75000"/>
              <a:buFont typeface="Wingdings" pitchFamily="2" charset="2"/>
              <a:buChar char="ü"/>
              <a:defRPr sz="2400" b="1">
                <a:solidFill>
                  <a:schemeClr val="tx1"/>
                </a:solidFill>
                <a:latin typeface="+mn-lt"/>
                <a:ea typeface="楷体" panose="02010609060101010101" pitchFamily="49" charset="-122"/>
              </a:defRPr>
            </a:lvl5pPr>
            <a:lvl6pPr marL="2787650" indent="-2714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66FF"/>
              </a:buClr>
              <a:buSzPct val="75000"/>
              <a:buFont typeface="Wingdings" pitchFamily="2" charset="2"/>
              <a:buChar char="ü"/>
              <a:defRPr sz="2400" b="1">
                <a:solidFill>
                  <a:schemeClr val="tx1"/>
                </a:solidFill>
                <a:latin typeface="+mn-lt"/>
                <a:ea typeface="楷体_GB2312" pitchFamily="49" charset="-122"/>
              </a:defRPr>
            </a:lvl6pPr>
            <a:lvl7pPr marL="3244850" indent="-2714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66FF"/>
              </a:buClr>
              <a:buSzPct val="75000"/>
              <a:buFont typeface="Wingdings" pitchFamily="2" charset="2"/>
              <a:buChar char="ü"/>
              <a:defRPr sz="2400" b="1">
                <a:solidFill>
                  <a:schemeClr val="tx1"/>
                </a:solidFill>
                <a:latin typeface="+mn-lt"/>
                <a:ea typeface="楷体_GB2312" pitchFamily="49" charset="-122"/>
              </a:defRPr>
            </a:lvl7pPr>
            <a:lvl8pPr marL="3702050" indent="-2714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66FF"/>
              </a:buClr>
              <a:buSzPct val="75000"/>
              <a:buFont typeface="Wingdings" pitchFamily="2" charset="2"/>
              <a:buChar char="ü"/>
              <a:defRPr sz="2400" b="1">
                <a:solidFill>
                  <a:schemeClr val="tx1"/>
                </a:solidFill>
                <a:latin typeface="+mn-lt"/>
                <a:ea typeface="楷体_GB2312" pitchFamily="49" charset="-122"/>
              </a:defRPr>
            </a:lvl8pPr>
            <a:lvl9pPr marL="4159250" indent="-2714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66FF"/>
              </a:buClr>
              <a:buSzPct val="75000"/>
              <a:buFont typeface="Wingdings" pitchFamily="2" charset="2"/>
              <a:buChar char="ü"/>
              <a:defRPr sz="2400" b="1">
                <a:solidFill>
                  <a:schemeClr val="tx1"/>
                </a:solidFill>
                <a:latin typeface="+mn-lt"/>
                <a:ea typeface="楷体_GB2312" pitchFamily="49" charset="-122"/>
              </a:defRPr>
            </a:lvl9pPr>
          </a:lstStyle>
          <a:p>
            <a:pPr marL="0" indent="0">
              <a:buNone/>
            </a:pPr>
            <a:r>
              <a:rPr lang="zh-CN" altLang="en-US" kern="0" dirty="0" smtClean="0"/>
              <a:t>当</a:t>
            </a:r>
            <a:r>
              <a:rPr lang="en-US" altLang="zh-CN" kern="0" dirty="0" smtClean="0"/>
              <a:t>CPU</a:t>
            </a:r>
            <a:r>
              <a:rPr lang="zh-CN" altLang="en-US" kern="0" dirty="0" smtClean="0"/>
              <a:t>读</a:t>
            </a:r>
            <a:r>
              <a:rPr lang="en-US" altLang="zh-CN" kern="0" dirty="0" smtClean="0"/>
              <a:t>/</a:t>
            </a:r>
            <a:r>
              <a:rPr lang="zh-CN" altLang="en-US" kern="0" dirty="0" smtClean="0"/>
              <a:t>写地址范围为</a:t>
            </a:r>
            <a:r>
              <a:rPr lang="en-US" altLang="zh-CN" kern="0" dirty="0" smtClean="0"/>
              <a:t>00000H</a:t>
            </a:r>
            <a:r>
              <a:rPr lang="zh-CN" altLang="en-US" kern="0" dirty="0" smtClean="0"/>
              <a:t>～</a:t>
            </a:r>
            <a:r>
              <a:rPr lang="en-US" altLang="zh-CN" kern="0" dirty="0" smtClean="0"/>
              <a:t>0FFFFH</a:t>
            </a:r>
            <a:r>
              <a:rPr lang="zh-CN" altLang="en-US" kern="0" dirty="0" smtClean="0"/>
              <a:t>的内存时，</a:t>
            </a:r>
            <a:endParaRPr lang="zh-CN" altLang="en-US" kern="0" dirty="0"/>
          </a:p>
        </p:txBody>
      </p:sp>
      <p:sp>
        <p:nvSpPr>
          <p:cNvPr id="9" name="动作按钮: 自定义 8">
            <a:hlinkClick r:id="rId2" action="ppaction://hlinksldjump" highlightClick="1"/>
          </p:cNvPr>
          <p:cNvSpPr/>
          <p:nvPr/>
        </p:nvSpPr>
        <p:spPr bwMode="auto">
          <a:xfrm>
            <a:off x="7236370" y="4797190"/>
            <a:ext cx="1419294" cy="432060"/>
          </a:xfrm>
          <a:prstGeom prst="actionButtonBlank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b="1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Times New Roman" pitchFamily="18" charset="0"/>
                <a:ea typeface="宋体" pitchFamily="2" charset="-122"/>
              </a:rPr>
              <a:t>时序</a:t>
            </a:r>
          </a:p>
        </p:txBody>
      </p:sp>
      <p:sp>
        <p:nvSpPr>
          <p:cNvPr id="10" name="动作按钮: 自定义 9">
            <a:hlinkClick r:id="rId3" action="ppaction://hlinksldjump" highlightClick="1"/>
          </p:cNvPr>
          <p:cNvSpPr/>
          <p:nvPr/>
        </p:nvSpPr>
        <p:spPr bwMode="auto">
          <a:xfrm>
            <a:off x="7236370" y="5298251"/>
            <a:ext cx="1419294" cy="432060"/>
          </a:xfrm>
          <a:prstGeom prst="actionButtonBlank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b="1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Times New Roman" pitchFamily="18" charset="0"/>
                <a:ea typeface="宋体" pitchFamily="2" charset="-122"/>
              </a:rPr>
              <a:t>信号形成</a:t>
            </a:r>
          </a:p>
        </p:txBody>
      </p:sp>
      <p:sp>
        <p:nvSpPr>
          <p:cNvPr id="11" name="动作按钮: 自定义 10">
            <a:hlinkClick r:id="rId4" action="ppaction://hlinksldjump" highlightClick="1"/>
          </p:cNvPr>
          <p:cNvSpPr/>
          <p:nvPr/>
        </p:nvSpPr>
        <p:spPr bwMode="auto">
          <a:xfrm>
            <a:off x="7236370" y="5799312"/>
            <a:ext cx="1419294" cy="432060"/>
          </a:xfrm>
          <a:prstGeom prst="actionButtonBlank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b="1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Times New Roman" pitchFamily="18" charset="0"/>
                <a:ea typeface="宋体" pitchFamily="2" charset="-122"/>
              </a:rPr>
              <a:t>存储模块</a:t>
            </a:r>
          </a:p>
        </p:txBody>
      </p:sp>
      <p:cxnSp>
        <p:nvCxnSpPr>
          <p:cNvPr id="6" name="直接连接符 5"/>
          <p:cNvCxnSpPr/>
          <p:nvPr/>
        </p:nvCxnSpPr>
        <p:spPr bwMode="auto">
          <a:xfrm>
            <a:off x="1277124" y="2798494"/>
            <a:ext cx="720100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" name="直接连接符 12"/>
          <p:cNvCxnSpPr/>
          <p:nvPr/>
        </p:nvCxnSpPr>
        <p:spPr bwMode="auto">
          <a:xfrm>
            <a:off x="3546276" y="4238694"/>
            <a:ext cx="720100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" name="直接连接符 13"/>
          <p:cNvCxnSpPr/>
          <p:nvPr/>
        </p:nvCxnSpPr>
        <p:spPr bwMode="auto">
          <a:xfrm>
            <a:off x="1277124" y="4725180"/>
            <a:ext cx="1206586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" name="直接连接符 15"/>
          <p:cNvCxnSpPr/>
          <p:nvPr/>
        </p:nvCxnSpPr>
        <p:spPr bwMode="auto">
          <a:xfrm>
            <a:off x="1277124" y="5157240"/>
            <a:ext cx="1206586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258162851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00007D"/>
                </a:solidFill>
              </a:rPr>
              <a:t>5.3.1 </a:t>
            </a:r>
            <a:r>
              <a:rPr lang="zh-CN" altLang="zh-CN" dirty="0">
                <a:solidFill>
                  <a:srgbClr val="00007D"/>
                </a:solidFill>
              </a:rPr>
              <a:t>简单异步</a:t>
            </a:r>
            <a:r>
              <a:rPr lang="en-US" altLang="zh-CN" dirty="0">
                <a:solidFill>
                  <a:srgbClr val="00007D"/>
                </a:solidFill>
                <a:latin typeface="Times New Roman"/>
              </a:rPr>
              <a:t>DRAM</a:t>
            </a:r>
            <a:r>
              <a:rPr lang="zh-CN" altLang="en-US" dirty="0">
                <a:solidFill>
                  <a:srgbClr val="00007D"/>
                </a:solidFill>
                <a:latin typeface="Times New Roman"/>
              </a:rPr>
              <a:t>：</a:t>
            </a:r>
            <a:r>
              <a:rPr lang="en-US" altLang="zh-CN" dirty="0">
                <a:solidFill>
                  <a:srgbClr val="FF0066"/>
                </a:solidFill>
                <a:latin typeface="Times New Roman"/>
              </a:rPr>
              <a:t>Intel 2164A</a:t>
            </a:r>
            <a:r>
              <a:rPr lang="en-US" altLang="zh-CN" dirty="0">
                <a:solidFill>
                  <a:srgbClr val="CC3399"/>
                </a:solidFill>
                <a:latin typeface="宋体"/>
                <a:ea typeface="宋体"/>
              </a:rPr>
              <a:t>(</a:t>
            </a:r>
            <a:r>
              <a:rPr lang="en-US" altLang="zh-CN" dirty="0">
                <a:solidFill>
                  <a:srgbClr val="CC3399"/>
                </a:solidFill>
                <a:latin typeface="Times New Roman" pitchFamily="18" charset="0"/>
              </a:rPr>
              <a:t>64K×1bit</a:t>
            </a:r>
            <a:r>
              <a:rPr lang="en-US" altLang="zh-CN" dirty="0">
                <a:solidFill>
                  <a:srgbClr val="CC3399"/>
                </a:solidFill>
                <a:latin typeface="宋体"/>
                <a:ea typeface="宋体"/>
              </a:rPr>
              <a:t>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583104"/>
            <a:ext cx="8579420" cy="4798306"/>
          </a:xfrm>
        </p:spPr>
        <p:txBody>
          <a:bodyPr/>
          <a:lstStyle/>
          <a:p>
            <a:r>
              <a:rPr lang="zh-CN" altLang="zh-CN" sz="2400" dirty="0"/>
              <a:t>利用可编程定时器</a:t>
            </a:r>
            <a:r>
              <a:rPr lang="en-US" altLang="zh-CN" sz="2400" dirty="0"/>
              <a:t>8253</a:t>
            </a:r>
            <a:r>
              <a:rPr lang="zh-CN" altLang="zh-CN" sz="2400" dirty="0"/>
              <a:t>的计数器</a:t>
            </a:r>
            <a:r>
              <a:rPr lang="en-US" altLang="zh-CN" sz="2400" dirty="0"/>
              <a:t>1</a:t>
            </a:r>
            <a:r>
              <a:rPr lang="zh-CN" altLang="zh-CN" sz="2400" dirty="0"/>
              <a:t>，每隔</a:t>
            </a:r>
            <a:r>
              <a:rPr lang="en-US" altLang="zh-CN" sz="2400" dirty="0"/>
              <a:t>15.08μs</a:t>
            </a:r>
            <a:r>
              <a:rPr lang="zh-CN" altLang="zh-CN" sz="2400" dirty="0"/>
              <a:t>产生一次</a:t>
            </a:r>
            <a:r>
              <a:rPr lang="en-US" altLang="zh-CN" sz="2400" dirty="0"/>
              <a:t>DMA</a:t>
            </a:r>
            <a:r>
              <a:rPr lang="zh-CN" altLang="zh-CN" sz="2400" dirty="0"/>
              <a:t>请求，该请求加在</a:t>
            </a:r>
            <a:r>
              <a:rPr lang="en-US" altLang="zh-CN" sz="2400" dirty="0"/>
              <a:t>DMA</a:t>
            </a:r>
            <a:r>
              <a:rPr lang="zh-CN" altLang="zh-CN" sz="2400" dirty="0"/>
              <a:t>控制器</a:t>
            </a:r>
            <a:r>
              <a:rPr lang="en-US" altLang="zh-CN" sz="2400" dirty="0"/>
              <a:t>8237</a:t>
            </a:r>
            <a:r>
              <a:rPr lang="zh-CN" altLang="zh-CN" sz="2400" dirty="0"/>
              <a:t>的通道</a:t>
            </a:r>
            <a:r>
              <a:rPr lang="en-US" altLang="zh-CN" sz="2400" dirty="0"/>
              <a:t>0</a:t>
            </a:r>
            <a:r>
              <a:rPr lang="zh-CN" altLang="zh-CN" sz="2400" dirty="0"/>
              <a:t>上</a:t>
            </a:r>
            <a:r>
              <a:rPr lang="zh-CN" altLang="zh-CN" sz="2400" dirty="0" smtClean="0"/>
              <a:t>。</a:t>
            </a:r>
            <a:endParaRPr lang="en-US" altLang="zh-CN" sz="2400" dirty="0" smtClean="0"/>
          </a:p>
          <a:p>
            <a:r>
              <a:rPr lang="zh-CN" altLang="en-US" sz="2400" dirty="0"/>
              <a:t>当</a:t>
            </a:r>
            <a:r>
              <a:rPr lang="en-US" altLang="zh-CN" sz="2400" dirty="0"/>
              <a:t>DMA</a:t>
            </a:r>
            <a:r>
              <a:rPr lang="zh-CN" altLang="en-US" sz="2400" dirty="0"/>
              <a:t>控制器响应来自通道</a:t>
            </a:r>
            <a:r>
              <a:rPr lang="en-US" altLang="zh-CN" sz="2400" dirty="0"/>
              <a:t>0</a:t>
            </a:r>
            <a:r>
              <a:rPr lang="zh-CN" altLang="en-US" sz="2400" dirty="0"/>
              <a:t>的</a:t>
            </a:r>
            <a:r>
              <a:rPr lang="en-US" altLang="zh-CN" sz="2400" dirty="0"/>
              <a:t>DMA</a:t>
            </a:r>
            <a:r>
              <a:rPr lang="zh-CN" altLang="en-US" sz="2400" dirty="0"/>
              <a:t>请求时</a:t>
            </a:r>
            <a:r>
              <a:rPr lang="zh-CN" altLang="en-US" sz="2400" dirty="0" smtClean="0"/>
              <a:t>，</a:t>
            </a:r>
            <a:r>
              <a:rPr lang="en-US" altLang="zh-CN" sz="2400" dirty="0" smtClean="0"/>
              <a:t/>
            </a:r>
            <a:br>
              <a:rPr lang="en-US" altLang="zh-CN" sz="2400" dirty="0" smtClean="0"/>
            </a:br>
            <a:r>
              <a:rPr lang="en-US" altLang="zh-CN" sz="2400" dirty="0" smtClean="0"/>
              <a:t>DMA</a:t>
            </a:r>
            <a:r>
              <a:rPr lang="zh-CN" altLang="en-US" sz="2400" dirty="0"/>
              <a:t>控制器</a:t>
            </a:r>
            <a:r>
              <a:rPr lang="zh-CN" altLang="en-US" sz="2400" dirty="0" smtClean="0"/>
              <a:t>使</a:t>
            </a:r>
            <a:r>
              <a:rPr lang="en-US" altLang="zh-CN" sz="2400" dirty="0" smtClean="0"/>
              <a:t>DACK</a:t>
            </a:r>
            <a:r>
              <a:rPr lang="en-US" altLang="zh-CN" sz="2400" baseline="-25000" dirty="0" smtClean="0"/>
              <a:t>0</a:t>
            </a:r>
            <a:r>
              <a:rPr lang="zh-CN" altLang="en-US" sz="2400" dirty="0" smtClean="0"/>
              <a:t>为</a:t>
            </a:r>
            <a:r>
              <a:rPr lang="zh-CN" altLang="en-US" sz="2400" dirty="0"/>
              <a:t>低电平</a:t>
            </a:r>
            <a:r>
              <a:rPr lang="zh-CN" altLang="en-US" sz="2400" dirty="0" smtClean="0"/>
              <a:t>。</a:t>
            </a:r>
            <a:endParaRPr lang="en-US" altLang="zh-CN" sz="2400" dirty="0" smtClean="0"/>
          </a:p>
          <a:p>
            <a:r>
              <a:rPr lang="zh-CN" altLang="en-US" sz="2400" dirty="0" smtClean="0"/>
              <a:t>此时</a:t>
            </a:r>
            <a:r>
              <a:rPr lang="en-US" altLang="zh-CN" sz="2400" dirty="0" smtClean="0"/>
              <a:t>CAS</a:t>
            </a:r>
            <a:r>
              <a:rPr lang="en-US" altLang="zh-CN" sz="2400" baseline="-25000" dirty="0"/>
              <a:t>0</a:t>
            </a:r>
            <a:r>
              <a:rPr lang="zh-CN" altLang="en-US" sz="2400" dirty="0" smtClean="0"/>
              <a:t>～</a:t>
            </a:r>
            <a:r>
              <a:rPr lang="en-US" altLang="zh-CN" sz="2400" dirty="0" smtClean="0"/>
              <a:t>CAS</a:t>
            </a:r>
            <a:r>
              <a:rPr lang="en-US" altLang="zh-CN" sz="2400" baseline="-25000" dirty="0"/>
              <a:t>3</a:t>
            </a:r>
            <a:r>
              <a:rPr lang="zh-CN" altLang="en-US" sz="2400" dirty="0" smtClean="0"/>
              <a:t>均</a:t>
            </a:r>
            <a:r>
              <a:rPr lang="zh-CN" altLang="en-US" sz="2400" dirty="0"/>
              <a:t>为</a:t>
            </a:r>
            <a:r>
              <a:rPr lang="zh-CN" altLang="en-US" sz="2400" dirty="0" smtClean="0"/>
              <a:t>无效</a:t>
            </a:r>
            <a:r>
              <a:rPr lang="en-US" altLang="zh-CN" sz="2400" dirty="0" smtClean="0">
                <a:latin typeface="+mn-ea"/>
              </a:rPr>
              <a:t>(</a:t>
            </a:r>
            <a:r>
              <a:rPr lang="zh-CN" altLang="en-US" sz="2400" dirty="0" smtClean="0"/>
              <a:t>高电平</a:t>
            </a:r>
            <a:r>
              <a:rPr lang="en-US" altLang="zh-CN" sz="2400" dirty="0">
                <a:latin typeface="+mn-ea"/>
              </a:rPr>
              <a:t>)</a:t>
            </a:r>
            <a:r>
              <a:rPr lang="zh-CN" altLang="en-US" sz="2400" dirty="0" smtClean="0"/>
              <a:t>；</a:t>
            </a:r>
            <a:r>
              <a:rPr lang="zh-CN" altLang="en-US" sz="2400" dirty="0"/>
              <a:t>同时，在 </a:t>
            </a:r>
            <a:r>
              <a:rPr lang="en-US" altLang="zh-CN" sz="2400" dirty="0" smtClean="0"/>
              <a:t>MEMR</a:t>
            </a:r>
            <a:r>
              <a:rPr lang="zh-CN" altLang="en-US" sz="2400" dirty="0" smtClean="0"/>
              <a:t>或</a:t>
            </a:r>
            <a:r>
              <a:rPr lang="en-US" altLang="zh-CN" sz="2400" dirty="0" smtClean="0"/>
              <a:t>MEMW</a:t>
            </a:r>
            <a:r>
              <a:rPr lang="zh-CN" altLang="en-US" sz="2400" dirty="0" smtClean="0"/>
              <a:t>有效</a:t>
            </a:r>
            <a:r>
              <a:rPr lang="en-US" altLang="zh-CN" sz="2400" dirty="0">
                <a:latin typeface="+mn-ea"/>
              </a:rPr>
              <a:t>(</a:t>
            </a:r>
            <a:r>
              <a:rPr lang="zh-CN" altLang="en-US" sz="2400" dirty="0" smtClean="0"/>
              <a:t>低电平</a:t>
            </a:r>
            <a:r>
              <a:rPr lang="en-US" altLang="zh-CN" sz="2400" dirty="0">
                <a:latin typeface="+mn-ea"/>
              </a:rPr>
              <a:t>)</a:t>
            </a:r>
            <a:r>
              <a:rPr lang="zh-CN" altLang="en-US" sz="2400" dirty="0" smtClean="0"/>
              <a:t>时，</a:t>
            </a:r>
            <a:r>
              <a:rPr lang="en-US" altLang="zh-CN" sz="2400" dirty="0" smtClean="0"/>
              <a:t>RAS</a:t>
            </a:r>
            <a:r>
              <a:rPr lang="en-US" altLang="zh-CN" sz="2400" baseline="-25000" dirty="0"/>
              <a:t>0</a:t>
            </a:r>
            <a:r>
              <a:rPr lang="zh-CN" altLang="en-US" sz="2400" dirty="0" smtClean="0"/>
              <a:t>～</a:t>
            </a:r>
            <a:r>
              <a:rPr lang="en-US" altLang="zh-CN" sz="2400" dirty="0" smtClean="0"/>
              <a:t>RAS</a:t>
            </a:r>
            <a:r>
              <a:rPr lang="en-US" altLang="zh-CN" sz="2400" baseline="-25000" dirty="0"/>
              <a:t>3</a:t>
            </a:r>
            <a:r>
              <a:rPr lang="zh-CN" altLang="en-US" sz="2400" dirty="0" smtClean="0"/>
              <a:t>均</a:t>
            </a:r>
            <a:r>
              <a:rPr lang="zh-CN" altLang="en-US" sz="2400" dirty="0"/>
              <a:t>为</a:t>
            </a:r>
            <a:r>
              <a:rPr lang="zh-CN" altLang="en-US" sz="2400" dirty="0" smtClean="0"/>
              <a:t>有效</a:t>
            </a:r>
            <a:r>
              <a:rPr lang="en-US" altLang="zh-CN" sz="2400" dirty="0">
                <a:latin typeface="+mn-ea"/>
              </a:rPr>
              <a:t>(</a:t>
            </a:r>
            <a:r>
              <a:rPr lang="zh-CN" altLang="en-US" sz="2400" dirty="0" smtClean="0"/>
              <a:t>低电平</a:t>
            </a:r>
            <a:r>
              <a:rPr lang="en-US" altLang="zh-CN" sz="2400" dirty="0">
                <a:latin typeface="+mn-ea"/>
              </a:rPr>
              <a:t>)</a:t>
            </a:r>
            <a:r>
              <a:rPr lang="zh-CN" altLang="en-US" sz="2400" dirty="0" smtClean="0"/>
              <a:t>。</a:t>
            </a:r>
            <a:endParaRPr lang="en-US" altLang="zh-CN" sz="2400" dirty="0" smtClean="0"/>
          </a:p>
          <a:p>
            <a:r>
              <a:rPr lang="en-US" altLang="zh-CN" sz="2400" dirty="0" smtClean="0"/>
              <a:t>DMA</a:t>
            </a:r>
            <a:r>
              <a:rPr lang="zh-CN" altLang="en-US" sz="2400" dirty="0"/>
              <a:t>控制器</a:t>
            </a:r>
            <a:r>
              <a:rPr lang="zh-CN" altLang="en-US" sz="2400" dirty="0" smtClean="0"/>
              <a:t>通过</a:t>
            </a:r>
            <a:r>
              <a:rPr lang="en-US" altLang="zh-CN" sz="2400" dirty="0"/>
              <a:t>A</a:t>
            </a:r>
            <a:r>
              <a:rPr lang="en-US" altLang="zh-CN" sz="2400" baseline="-25000" dirty="0"/>
              <a:t>0</a:t>
            </a:r>
            <a:r>
              <a:rPr lang="zh-CN" altLang="en-US" sz="2400" dirty="0"/>
              <a:t>～</a:t>
            </a:r>
            <a:r>
              <a:rPr lang="en-US" altLang="zh-CN" sz="2400" dirty="0" smtClean="0"/>
              <a:t>A</a:t>
            </a:r>
            <a:r>
              <a:rPr lang="en-US" altLang="zh-CN" sz="2400" baseline="-25000" dirty="0" smtClean="0"/>
              <a:t>7</a:t>
            </a:r>
            <a:r>
              <a:rPr lang="zh-CN" altLang="en-US" sz="2400" dirty="0" smtClean="0"/>
              <a:t>送出</a:t>
            </a:r>
            <a:r>
              <a:rPr lang="zh-CN" altLang="en-US" sz="2400" dirty="0"/>
              <a:t>刷新的行地址</a:t>
            </a:r>
            <a:r>
              <a:rPr lang="zh-CN" altLang="en-US" sz="2400" dirty="0" smtClean="0"/>
              <a:t>，</a:t>
            </a:r>
            <a:r>
              <a:rPr lang="en-US" altLang="zh-CN" sz="2400" dirty="0" smtClean="0"/>
              <a:t/>
            </a:r>
            <a:br>
              <a:rPr lang="en-US" altLang="zh-CN" sz="2400" dirty="0" smtClean="0"/>
            </a:br>
            <a:r>
              <a:rPr lang="en-US" altLang="zh-CN" sz="2400" dirty="0" smtClean="0"/>
              <a:t>74LS157</a:t>
            </a:r>
            <a:r>
              <a:rPr lang="zh-CN" altLang="en-US" sz="2400" dirty="0" smtClean="0"/>
              <a:t>选择信号</a:t>
            </a:r>
            <a:r>
              <a:rPr lang="en-US" altLang="zh-CN" sz="2400" dirty="0" smtClean="0"/>
              <a:t>A/B</a:t>
            </a:r>
            <a:r>
              <a:rPr lang="zh-CN" altLang="en-US" sz="2400" dirty="0" smtClean="0"/>
              <a:t>为</a:t>
            </a:r>
            <a:r>
              <a:rPr lang="zh-CN" altLang="en-US" sz="2400" dirty="0"/>
              <a:t>低电平，选择地址</a:t>
            </a:r>
            <a:r>
              <a:rPr lang="en-US" altLang="zh-CN" sz="2400" dirty="0"/>
              <a:t>A</a:t>
            </a:r>
            <a:r>
              <a:rPr lang="en-US" altLang="zh-CN" sz="2400" baseline="-25000" dirty="0"/>
              <a:t>0</a:t>
            </a:r>
            <a:r>
              <a:rPr lang="zh-CN" altLang="en-US" sz="2400" dirty="0"/>
              <a:t>～</a:t>
            </a:r>
            <a:r>
              <a:rPr lang="en-US" altLang="zh-CN" sz="2400" dirty="0"/>
              <a:t>A</a:t>
            </a:r>
            <a:r>
              <a:rPr lang="en-US" altLang="zh-CN" sz="2400" baseline="-25000" dirty="0"/>
              <a:t>7</a:t>
            </a:r>
            <a:r>
              <a:rPr lang="zh-CN" altLang="en-US" sz="2400" dirty="0"/>
              <a:t>输出</a:t>
            </a:r>
            <a:r>
              <a:rPr lang="zh-CN" altLang="en-US" sz="2400" dirty="0" smtClean="0"/>
              <a:t>。</a:t>
            </a:r>
            <a:r>
              <a:rPr lang="en-US" altLang="zh-CN" sz="2400" dirty="0" smtClean="0"/>
              <a:t/>
            </a:r>
            <a:br>
              <a:rPr lang="en-US" altLang="zh-CN" sz="2400" dirty="0" smtClean="0"/>
            </a:br>
            <a:r>
              <a:rPr lang="zh-CN" altLang="en-US" sz="2400" dirty="0" smtClean="0"/>
              <a:t>这样</a:t>
            </a:r>
            <a:r>
              <a:rPr lang="zh-CN" altLang="en-US" sz="2400" dirty="0"/>
              <a:t>，就可同时刷新所有</a:t>
            </a:r>
            <a:r>
              <a:rPr lang="en-US" altLang="zh-CN" sz="2400" dirty="0"/>
              <a:t>DRAM</a:t>
            </a:r>
            <a:r>
              <a:rPr lang="zh-CN" altLang="en-US" sz="2400" dirty="0"/>
              <a:t>芯片同一行的所有单元</a:t>
            </a:r>
            <a:r>
              <a:rPr lang="zh-CN" altLang="en-US" sz="2400" dirty="0" smtClean="0"/>
              <a:t>。</a:t>
            </a:r>
            <a:endParaRPr lang="en-US" altLang="zh-CN" sz="2400" dirty="0" smtClean="0"/>
          </a:p>
          <a:p>
            <a:r>
              <a:rPr lang="zh-CN" altLang="en-US" sz="2400" dirty="0" smtClean="0"/>
              <a:t>完成</a:t>
            </a:r>
            <a:r>
              <a:rPr lang="zh-CN" altLang="en-US" sz="2400" dirty="0"/>
              <a:t>一次刷新后，</a:t>
            </a:r>
            <a:r>
              <a:rPr lang="en-US" altLang="zh-CN" sz="2400" dirty="0"/>
              <a:t>DMA</a:t>
            </a:r>
            <a:r>
              <a:rPr lang="zh-CN" altLang="en-US" sz="2400" dirty="0"/>
              <a:t>控制器会自动将刷新地址加</a:t>
            </a:r>
            <a:r>
              <a:rPr lang="en-US" altLang="zh-CN" sz="2400" dirty="0"/>
              <a:t>1</a:t>
            </a:r>
            <a:r>
              <a:rPr lang="zh-CN" altLang="en-US" sz="2400" dirty="0"/>
              <a:t>，准备</a:t>
            </a:r>
            <a:r>
              <a:rPr lang="en-US" altLang="zh-CN" sz="2400" dirty="0"/>
              <a:t>15.08μs</a:t>
            </a:r>
            <a:r>
              <a:rPr lang="zh-CN" altLang="en-US" sz="2400" dirty="0"/>
              <a:t>后刷新下一行</a:t>
            </a:r>
            <a:r>
              <a:rPr lang="zh-CN" altLang="en-US" sz="2400" dirty="0" smtClean="0"/>
              <a:t>。</a:t>
            </a:r>
            <a:endParaRPr lang="en-US" altLang="zh-CN" sz="2400" dirty="0" smtClean="0"/>
          </a:p>
          <a:p>
            <a:r>
              <a:rPr lang="zh-CN" altLang="en-US" sz="2400" dirty="0" smtClean="0"/>
              <a:t>刷新完</a:t>
            </a:r>
            <a:r>
              <a:rPr lang="en-US" altLang="zh-CN" sz="2400" dirty="0" smtClean="0"/>
              <a:t>256</a:t>
            </a:r>
            <a:r>
              <a:rPr lang="zh-CN" altLang="en-US" sz="2400" dirty="0" smtClean="0"/>
              <a:t>行之后，</a:t>
            </a:r>
            <a:r>
              <a:rPr lang="en-US" altLang="zh-CN" sz="2400" dirty="0" smtClean="0"/>
              <a:t>DMA</a:t>
            </a:r>
            <a:r>
              <a:rPr lang="zh-CN" altLang="en-US" sz="2400" dirty="0" smtClean="0"/>
              <a:t>控制器重新装载计数初值。</a:t>
            </a:r>
            <a:endParaRPr lang="zh-CN" altLang="en-US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1240078-9CC7-47B2-B51F-C81DC6C36461}" type="slidenum">
              <a:rPr lang="zh-CN" altLang="en-US" smtClean="0"/>
              <a:pPr/>
              <a:t>18</a:t>
            </a:fld>
            <a:endParaRPr lang="en-US" altLang="zh-CN"/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683460" y="529250"/>
            <a:ext cx="8281153" cy="569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ts val="3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8650" indent="-268288" algn="l" rtl="0" eaLnBrk="1" fontAlgn="base" hangingPunct="1">
              <a:spcBef>
                <a:spcPts val="300"/>
              </a:spcBef>
              <a:spcAft>
                <a:spcPct val="0"/>
              </a:spcAft>
              <a:buClr>
                <a:srgbClr val="006600"/>
              </a:buClr>
              <a:buSzPct val="75000"/>
              <a:buFont typeface="Wingdings" pitchFamily="2" charset="2"/>
              <a:buChar char="l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896938" indent="-268288" algn="l" rtl="0" eaLnBrk="1" fontAlgn="base" hangingPunct="1">
              <a:spcBef>
                <a:spcPts val="300"/>
              </a:spcBef>
              <a:spcAft>
                <a:spcPct val="0"/>
              </a:spcAft>
              <a:buClr>
                <a:srgbClr val="FF6600"/>
              </a:buClr>
              <a:buSzPct val="65000"/>
              <a:buFont typeface="Wingdings" pitchFamily="2" charset="2"/>
              <a:buChar char="p"/>
              <a:defRPr sz="2400" b="1">
                <a:solidFill>
                  <a:schemeClr val="tx1"/>
                </a:solidFill>
                <a:latin typeface="+mn-lt"/>
                <a:ea typeface="楷体" panose="02010609060101010101" pitchFamily="49" charset="-122"/>
              </a:defRPr>
            </a:lvl3pPr>
            <a:lvl4pPr marL="1166813" indent="-269875" algn="l" rtl="0" eaLnBrk="1" fontAlgn="base" hangingPunct="1">
              <a:spcBef>
                <a:spcPts val="3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Wingdings" pitchFamily="2" charset="2"/>
              <a:buChar char="u"/>
              <a:defRPr sz="2400" b="1">
                <a:solidFill>
                  <a:schemeClr val="tx1"/>
                </a:solidFill>
                <a:latin typeface="+mn-lt"/>
                <a:ea typeface="楷体" panose="02010609060101010101" pitchFamily="49" charset="-122"/>
              </a:defRPr>
            </a:lvl4pPr>
            <a:lvl5pPr marL="1435100" indent="-268288" algn="l" rtl="0" eaLnBrk="1" fontAlgn="base" hangingPunct="1">
              <a:spcBef>
                <a:spcPts val="300"/>
              </a:spcBef>
              <a:spcAft>
                <a:spcPct val="0"/>
              </a:spcAft>
              <a:buClr>
                <a:srgbClr val="0066FF"/>
              </a:buClr>
              <a:buSzPct val="75000"/>
              <a:buFont typeface="Wingdings" pitchFamily="2" charset="2"/>
              <a:buChar char="ü"/>
              <a:defRPr sz="2400" b="1">
                <a:solidFill>
                  <a:schemeClr val="tx1"/>
                </a:solidFill>
                <a:latin typeface="+mn-lt"/>
                <a:ea typeface="楷体" panose="02010609060101010101" pitchFamily="49" charset="-122"/>
              </a:defRPr>
            </a:lvl5pPr>
            <a:lvl6pPr marL="2787650" indent="-2714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66FF"/>
              </a:buClr>
              <a:buSzPct val="75000"/>
              <a:buFont typeface="Wingdings" pitchFamily="2" charset="2"/>
              <a:buChar char="ü"/>
              <a:defRPr sz="2400" b="1">
                <a:solidFill>
                  <a:schemeClr val="tx1"/>
                </a:solidFill>
                <a:latin typeface="+mn-lt"/>
                <a:ea typeface="楷体_GB2312" pitchFamily="49" charset="-122"/>
              </a:defRPr>
            </a:lvl6pPr>
            <a:lvl7pPr marL="3244850" indent="-2714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66FF"/>
              </a:buClr>
              <a:buSzPct val="75000"/>
              <a:buFont typeface="Wingdings" pitchFamily="2" charset="2"/>
              <a:buChar char="ü"/>
              <a:defRPr sz="2400" b="1">
                <a:solidFill>
                  <a:schemeClr val="tx1"/>
                </a:solidFill>
                <a:latin typeface="+mn-lt"/>
                <a:ea typeface="楷体_GB2312" pitchFamily="49" charset="-122"/>
              </a:defRPr>
            </a:lvl7pPr>
            <a:lvl8pPr marL="3702050" indent="-2714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66FF"/>
              </a:buClr>
              <a:buSzPct val="75000"/>
              <a:buFont typeface="Wingdings" pitchFamily="2" charset="2"/>
              <a:buChar char="ü"/>
              <a:defRPr sz="2400" b="1">
                <a:solidFill>
                  <a:schemeClr val="tx1"/>
                </a:solidFill>
                <a:latin typeface="+mn-lt"/>
                <a:ea typeface="楷体_GB2312" pitchFamily="49" charset="-122"/>
              </a:defRPr>
            </a:lvl8pPr>
            <a:lvl9pPr marL="4159250" indent="-2714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66FF"/>
              </a:buClr>
              <a:buSzPct val="75000"/>
              <a:buFont typeface="Wingdings" pitchFamily="2" charset="2"/>
              <a:buChar char="ü"/>
              <a:defRPr sz="2400" b="1">
                <a:solidFill>
                  <a:schemeClr val="tx1"/>
                </a:solidFill>
                <a:latin typeface="+mn-lt"/>
                <a:ea typeface="楷体_GB2312" pitchFamily="49" charset="-122"/>
              </a:defRPr>
            </a:lvl9pPr>
          </a:lstStyle>
          <a:p>
            <a:pPr marL="0" indent="0">
              <a:buSzTx/>
              <a:buNone/>
            </a:pPr>
            <a:r>
              <a:rPr lang="zh-CN" altLang="en-US" kern="0" dirty="0" smtClean="0">
                <a:solidFill>
                  <a:srgbClr val="008000"/>
                </a:solidFill>
                <a:ea typeface="黑体" panose="02010609060101010101" pitchFamily="49" charset="-122"/>
              </a:rPr>
              <a:t>四、连接使用</a:t>
            </a:r>
            <a:r>
              <a:rPr lang="en-US" altLang="zh-CN" kern="0" dirty="0" smtClean="0">
                <a:solidFill>
                  <a:srgbClr val="008000"/>
                </a:solidFill>
                <a:ea typeface="黑体" panose="02010609060101010101" pitchFamily="49" charset="-122"/>
              </a:rPr>
              <a:t>/</a:t>
            </a:r>
            <a:r>
              <a:rPr lang="zh-CN" altLang="en-US" kern="0" dirty="0" smtClean="0">
                <a:solidFill>
                  <a:srgbClr val="008000"/>
                </a:solidFill>
                <a:ea typeface="黑体" panose="02010609060101010101" pitchFamily="49" charset="-122"/>
              </a:rPr>
              <a:t>接口设计      </a:t>
            </a:r>
            <a:r>
              <a:rPr lang="en-US" altLang="zh-CN" dirty="0" smtClean="0">
                <a:solidFill>
                  <a:srgbClr val="FF66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3. </a:t>
            </a:r>
            <a:r>
              <a:rPr lang="zh-CN" altLang="en-US" dirty="0" smtClean="0">
                <a:solidFill>
                  <a:srgbClr val="FF66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刷新</a:t>
            </a:r>
            <a:endParaRPr lang="en-US" altLang="zh-CN" kern="0" dirty="0">
              <a:solidFill>
                <a:srgbClr val="008000"/>
              </a:solidFill>
              <a:ea typeface="黑体" panose="02010609060101010101" pitchFamily="49" charset="-122"/>
            </a:endParaRPr>
          </a:p>
        </p:txBody>
      </p:sp>
      <p:sp>
        <p:nvSpPr>
          <p:cNvPr id="6" name="内容占位符 2"/>
          <p:cNvSpPr txBox="1">
            <a:spLocks/>
          </p:cNvSpPr>
          <p:nvPr/>
        </p:nvSpPr>
        <p:spPr bwMode="auto">
          <a:xfrm>
            <a:off x="457200" y="1113849"/>
            <a:ext cx="8579420" cy="5149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ts val="3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8650" indent="-268288" algn="l" rtl="0" eaLnBrk="1" fontAlgn="base" hangingPunct="1">
              <a:spcBef>
                <a:spcPts val="300"/>
              </a:spcBef>
              <a:spcAft>
                <a:spcPct val="0"/>
              </a:spcAft>
              <a:buClr>
                <a:srgbClr val="006600"/>
              </a:buClr>
              <a:buSzPct val="75000"/>
              <a:buFont typeface="Wingdings" pitchFamily="2" charset="2"/>
              <a:buChar char="l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896938" indent="-268288" algn="l" rtl="0" eaLnBrk="1" fontAlgn="base" hangingPunct="1">
              <a:spcBef>
                <a:spcPts val="300"/>
              </a:spcBef>
              <a:spcAft>
                <a:spcPct val="0"/>
              </a:spcAft>
              <a:buClr>
                <a:srgbClr val="FF6600"/>
              </a:buClr>
              <a:buSzPct val="65000"/>
              <a:buFont typeface="Wingdings" pitchFamily="2" charset="2"/>
              <a:buChar char="p"/>
              <a:defRPr sz="2400" b="1">
                <a:solidFill>
                  <a:schemeClr val="tx1"/>
                </a:solidFill>
                <a:latin typeface="+mn-lt"/>
                <a:ea typeface="楷体" panose="02010609060101010101" pitchFamily="49" charset="-122"/>
              </a:defRPr>
            </a:lvl3pPr>
            <a:lvl4pPr marL="1166813" indent="-269875" algn="l" rtl="0" eaLnBrk="1" fontAlgn="base" hangingPunct="1">
              <a:spcBef>
                <a:spcPts val="3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Wingdings" pitchFamily="2" charset="2"/>
              <a:buChar char="u"/>
              <a:defRPr sz="2400" b="1">
                <a:solidFill>
                  <a:schemeClr val="tx1"/>
                </a:solidFill>
                <a:latin typeface="+mn-lt"/>
                <a:ea typeface="楷体" panose="02010609060101010101" pitchFamily="49" charset="-122"/>
              </a:defRPr>
            </a:lvl4pPr>
            <a:lvl5pPr marL="1435100" indent="-268288" algn="l" rtl="0" eaLnBrk="1" fontAlgn="base" hangingPunct="1">
              <a:spcBef>
                <a:spcPts val="300"/>
              </a:spcBef>
              <a:spcAft>
                <a:spcPct val="0"/>
              </a:spcAft>
              <a:buClr>
                <a:srgbClr val="0066FF"/>
              </a:buClr>
              <a:buSzPct val="75000"/>
              <a:buFont typeface="Wingdings" pitchFamily="2" charset="2"/>
              <a:buChar char="ü"/>
              <a:defRPr sz="2400" b="1">
                <a:solidFill>
                  <a:schemeClr val="tx1"/>
                </a:solidFill>
                <a:latin typeface="+mn-lt"/>
                <a:ea typeface="楷体" panose="02010609060101010101" pitchFamily="49" charset="-122"/>
              </a:defRPr>
            </a:lvl5pPr>
            <a:lvl6pPr marL="2787650" indent="-2714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66FF"/>
              </a:buClr>
              <a:buSzPct val="75000"/>
              <a:buFont typeface="Wingdings" pitchFamily="2" charset="2"/>
              <a:buChar char="ü"/>
              <a:defRPr sz="2400" b="1">
                <a:solidFill>
                  <a:schemeClr val="tx1"/>
                </a:solidFill>
                <a:latin typeface="+mn-lt"/>
                <a:ea typeface="楷体_GB2312" pitchFamily="49" charset="-122"/>
              </a:defRPr>
            </a:lvl6pPr>
            <a:lvl7pPr marL="3244850" indent="-2714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66FF"/>
              </a:buClr>
              <a:buSzPct val="75000"/>
              <a:buFont typeface="Wingdings" pitchFamily="2" charset="2"/>
              <a:buChar char="ü"/>
              <a:defRPr sz="2400" b="1">
                <a:solidFill>
                  <a:schemeClr val="tx1"/>
                </a:solidFill>
                <a:latin typeface="+mn-lt"/>
                <a:ea typeface="楷体_GB2312" pitchFamily="49" charset="-122"/>
              </a:defRPr>
            </a:lvl7pPr>
            <a:lvl8pPr marL="3702050" indent="-2714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66FF"/>
              </a:buClr>
              <a:buSzPct val="75000"/>
              <a:buFont typeface="Wingdings" pitchFamily="2" charset="2"/>
              <a:buChar char="ü"/>
              <a:defRPr sz="2400" b="1">
                <a:solidFill>
                  <a:schemeClr val="tx1"/>
                </a:solidFill>
                <a:latin typeface="+mn-lt"/>
                <a:ea typeface="楷体_GB2312" pitchFamily="49" charset="-122"/>
              </a:defRPr>
            </a:lvl8pPr>
            <a:lvl9pPr marL="4159250" indent="-2714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66FF"/>
              </a:buClr>
              <a:buSzPct val="75000"/>
              <a:buFont typeface="Wingdings" pitchFamily="2" charset="2"/>
              <a:buChar char="ü"/>
              <a:defRPr sz="2400" b="1">
                <a:solidFill>
                  <a:schemeClr val="tx1"/>
                </a:solidFill>
                <a:latin typeface="+mn-lt"/>
                <a:ea typeface="楷体_GB2312" pitchFamily="49" charset="-122"/>
              </a:defRPr>
            </a:lvl9pPr>
          </a:lstStyle>
          <a:p>
            <a:pPr marL="0" indent="0">
              <a:buNone/>
            </a:pPr>
            <a:r>
              <a:rPr lang="zh-CN" altLang="zh-CN" sz="2400" kern="0" dirty="0" smtClean="0"/>
              <a:t>在</a:t>
            </a:r>
            <a:r>
              <a:rPr lang="en-US" altLang="zh-CN" sz="2400" kern="0" dirty="0" smtClean="0"/>
              <a:t>PC/XT</a:t>
            </a:r>
            <a:r>
              <a:rPr lang="zh-CN" altLang="zh-CN" sz="2400" kern="0" dirty="0" smtClean="0"/>
              <a:t>微型机中，</a:t>
            </a:r>
            <a:r>
              <a:rPr lang="en-US" altLang="zh-CN" sz="2400" kern="0" dirty="0" smtClean="0"/>
              <a:t>DRAM</a:t>
            </a:r>
            <a:r>
              <a:rPr lang="zh-CN" altLang="zh-CN" sz="2400" kern="0" dirty="0" smtClean="0"/>
              <a:t>的刷新是利用</a:t>
            </a:r>
            <a:r>
              <a:rPr lang="en-US" altLang="zh-CN" sz="2400" kern="0" dirty="0" smtClean="0"/>
              <a:t>DMA</a:t>
            </a:r>
            <a:r>
              <a:rPr lang="zh-CN" altLang="zh-CN" sz="2400" kern="0" dirty="0" smtClean="0"/>
              <a:t>实现的。</a:t>
            </a:r>
            <a:endParaRPr lang="zh-CN" altLang="en-US" sz="2400" kern="0" dirty="0"/>
          </a:p>
        </p:txBody>
      </p:sp>
      <p:cxnSp>
        <p:nvCxnSpPr>
          <p:cNvPr id="9" name="直接连接符 8"/>
          <p:cNvCxnSpPr/>
          <p:nvPr/>
        </p:nvCxnSpPr>
        <p:spPr bwMode="auto">
          <a:xfrm>
            <a:off x="2863018" y="2798494"/>
            <a:ext cx="864120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" name="直接连接符 10"/>
          <p:cNvCxnSpPr/>
          <p:nvPr/>
        </p:nvCxnSpPr>
        <p:spPr bwMode="auto">
          <a:xfrm>
            <a:off x="1519530" y="3212970"/>
            <a:ext cx="611248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" name="直接连接符 13"/>
          <p:cNvCxnSpPr/>
          <p:nvPr/>
        </p:nvCxnSpPr>
        <p:spPr bwMode="auto">
          <a:xfrm>
            <a:off x="2546928" y="3212970"/>
            <a:ext cx="611248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" name="直接连接符 14"/>
          <p:cNvCxnSpPr/>
          <p:nvPr/>
        </p:nvCxnSpPr>
        <p:spPr bwMode="auto">
          <a:xfrm>
            <a:off x="4427980" y="3573020"/>
            <a:ext cx="611248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" name="直接连接符 15"/>
          <p:cNvCxnSpPr/>
          <p:nvPr/>
        </p:nvCxnSpPr>
        <p:spPr bwMode="auto">
          <a:xfrm>
            <a:off x="5427328" y="3573020"/>
            <a:ext cx="611248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7" name="直接连接符 16"/>
          <p:cNvCxnSpPr/>
          <p:nvPr/>
        </p:nvCxnSpPr>
        <p:spPr bwMode="auto">
          <a:xfrm>
            <a:off x="7299588" y="3204178"/>
            <a:ext cx="1008140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9" name="直接连接符 18"/>
          <p:cNvCxnSpPr/>
          <p:nvPr/>
        </p:nvCxnSpPr>
        <p:spPr bwMode="auto">
          <a:xfrm>
            <a:off x="914833" y="3568006"/>
            <a:ext cx="1064807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1" name="直接连接符 20"/>
          <p:cNvCxnSpPr/>
          <p:nvPr/>
        </p:nvCxnSpPr>
        <p:spPr bwMode="auto">
          <a:xfrm>
            <a:off x="3249444" y="4365130"/>
            <a:ext cx="216030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386012523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00007D"/>
                </a:solidFill>
              </a:rPr>
              <a:t>5.3.1 </a:t>
            </a:r>
            <a:r>
              <a:rPr lang="zh-CN" altLang="zh-CN" dirty="0">
                <a:solidFill>
                  <a:srgbClr val="00007D"/>
                </a:solidFill>
              </a:rPr>
              <a:t>简单异步</a:t>
            </a:r>
            <a:r>
              <a:rPr lang="en-US" altLang="zh-CN" dirty="0">
                <a:solidFill>
                  <a:srgbClr val="00007D"/>
                </a:solidFill>
                <a:latin typeface="Times New Roman"/>
              </a:rPr>
              <a:t>DRAM</a:t>
            </a:r>
            <a:r>
              <a:rPr lang="zh-CN" altLang="en-US" dirty="0">
                <a:solidFill>
                  <a:srgbClr val="00007D"/>
                </a:solidFill>
                <a:latin typeface="Times New Roman"/>
              </a:rPr>
              <a:t>：</a:t>
            </a:r>
            <a:r>
              <a:rPr lang="en-US" altLang="zh-CN" dirty="0">
                <a:solidFill>
                  <a:srgbClr val="FF0066"/>
                </a:solidFill>
                <a:latin typeface="Times New Roman"/>
              </a:rPr>
              <a:t>Intel 2164A</a:t>
            </a:r>
            <a:r>
              <a:rPr lang="en-US" altLang="zh-CN" dirty="0">
                <a:solidFill>
                  <a:srgbClr val="CC3399"/>
                </a:solidFill>
                <a:latin typeface="宋体"/>
                <a:ea typeface="宋体"/>
              </a:rPr>
              <a:t>(</a:t>
            </a:r>
            <a:r>
              <a:rPr lang="en-US" altLang="zh-CN" dirty="0">
                <a:solidFill>
                  <a:srgbClr val="CC3399"/>
                </a:solidFill>
                <a:latin typeface="Times New Roman" pitchFamily="18" charset="0"/>
              </a:rPr>
              <a:t>64K×1bit</a:t>
            </a:r>
            <a:r>
              <a:rPr lang="en-US" altLang="zh-CN" dirty="0">
                <a:solidFill>
                  <a:srgbClr val="CC3399"/>
                </a:solidFill>
                <a:latin typeface="宋体"/>
                <a:ea typeface="宋体"/>
              </a:rPr>
              <a:t>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053126"/>
            <a:ext cx="8362950" cy="736507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1240078-9CC7-47B2-B51F-C81DC6C36461}" type="slidenum">
              <a:rPr lang="zh-CN" altLang="en-US" smtClean="0"/>
              <a:pPr/>
              <a:t>19</a:t>
            </a:fld>
            <a:endParaRPr lang="en-US" altLang="zh-CN"/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683460" y="529250"/>
            <a:ext cx="8281153" cy="569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ts val="3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8650" indent="-268288" algn="l" rtl="0" eaLnBrk="1" fontAlgn="base" hangingPunct="1">
              <a:spcBef>
                <a:spcPts val="300"/>
              </a:spcBef>
              <a:spcAft>
                <a:spcPct val="0"/>
              </a:spcAft>
              <a:buClr>
                <a:srgbClr val="006600"/>
              </a:buClr>
              <a:buSzPct val="75000"/>
              <a:buFont typeface="Wingdings" pitchFamily="2" charset="2"/>
              <a:buChar char="l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896938" indent="-268288" algn="l" rtl="0" eaLnBrk="1" fontAlgn="base" hangingPunct="1">
              <a:spcBef>
                <a:spcPts val="300"/>
              </a:spcBef>
              <a:spcAft>
                <a:spcPct val="0"/>
              </a:spcAft>
              <a:buClr>
                <a:srgbClr val="FF6600"/>
              </a:buClr>
              <a:buSzPct val="65000"/>
              <a:buFont typeface="Wingdings" pitchFamily="2" charset="2"/>
              <a:buChar char="p"/>
              <a:defRPr sz="2400" b="1">
                <a:solidFill>
                  <a:schemeClr val="tx1"/>
                </a:solidFill>
                <a:latin typeface="+mn-lt"/>
                <a:ea typeface="楷体" panose="02010609060101010101" pitchFamily="49" charset="-122"/>
              </a:defRPr>
            </a:lvl3pPr>
            <a:lvl4pPr marL="1166813" indent="-269875" algn="l" rtl="0" eaLnBrk="1" fontAlgn="base" hangingPunct="1">
              <a:spcBef>
                <a:spcPts val="3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Wingdings" pitchFamily="2" charset="2"/>
              <a:buChar char="u"/>
              <a:defRPr sz="2400" b="1">
                <a:solidFill>
                  <a:schemeClr val="tx1"/>
                </a:solidFill>
                <a:latin typeface="+mn-lt"/>
                <a:ea typeface="楷体" panose="02010609060101010101" pitchFamily="49" charset="-122"/>
              </a:defRPr>
            </a:lvl4pPr>
            <a:lvl5pPr marL="1435100" indent="-268288" algn="l" rtl="0" eaLnBrk="1" fontAlgn="base" hangingPunct="1">
              <a:spcBef>
                <a:spcPts val="300"/>
              </a:spcBef>
              <a:spcAft>
                <a:spcPct val="0"/>
              </a:spcAft>
              <a:buClr>
                <a:srgbClr val="0066FF"/>
              </a:buClr>
              <a:buSzPct val="75000"/>
              <a:buFont typeface="Wingdings" pitchFamily="2" charset="2"/>
              <a:buChar char="ü"/>
              <a:defRPr sz="2400" b="1">
                <a:solidFill>
                  <a:schemeClr val="tx1"/>
                </a:solidFill>
                <a:latin typeface="+mn-lt"/>
                <a:ea typeface="楷体" panose="02010609060101010101" pitchFamily="49" charset="-122"/>
              </a:defRPr>
            </a:lvl5pPr>
            <a:lvl6pPr marL="2787650" indent="-2714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66FF"/>
              </a:buClr>
              <a:buSzPct val="75000"/>
              <a:buFont typeface="Wingdings" pitchFamily="2" charset="2"/>
              <a:buChar char="ü"/>
              <a:defRPr sz="2400" b="1">
                <a:solidFill>
                  <a:schemeClr val="tx1"/>
                </a:solidFill>
                <a:latin typeface="+mn-lt"/>
                <a:ea typeface="楷体_GB2312" pitchFamily="49" charset="-122"/>
              </a:defRPr>
            </a:lvl6pPr>
            <a:lvl7pPr marL="3244850" indent="-2714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66FF"/>
              </a:buClr>
              <a:buSzPct val="75000"/>
              <a:buFont typeface="Wingdings" pitchFamily="2" charset="2"/>
              <a:buChar char="ü"/>
              <a:defRPr sz="2400" b="1">
                <a:solidFill>
                  <a:schemeClr val="tx1"/>
                </a:solidFill>
                <a:latin typeface="+mn-lt"/>
                <a:ea typeface="楷体_GB2312" pitchFamily="49" charset="-122"/>
              </a:defRPr>
            </a:lvl7pPr>
            <a:lvl8pPr marL="3702050" indent="-2714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66FF"/>
              </a:buClr>
              <a:buSzPct val="75000"/>
              <a:buFont typeface="Wingdings" pitchFamily="2" charset="2"/>
              <a:buChar char="ü"/>
              <a:defRPr sz="2400" b="1">
                <a:solidFill>
                  <a:schemeClr val="tx1"/>
                </a:solidFill>
                <a:latin typeface="+mn-lt"/>
                <a:ea typeface="楷体_GB2312" pitchFamily="49" charset="-122"/>
              </a:defRPr>
            </a:lvl8pPr>
            <a:lvl9pPr marL="4159250" indent="-2714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66FF"/>
              </a:buClr>
              <a:buSzPct val="75000"/>
              <a:buFont typeface="Wingdings" pitchFamily="2" charset="2"/>
              <a:buChar char="ü"/>
              <a:defRPr sz="2400" b="1">
                <a:solidFill>
                  <a:schemeClr val="tx1"/>
                </a:solidFill>
                <a:latin typeface="+mn-lt"/>
                <a:ea typeface="楷体_GB2312" pitchFamily="49" charset="-122"/>
              </a:defRPr>
            </a:lvl9pPr>
          </a:lstStyle>
          <a:p>
            <a:pPr marL="0" indent="0">
              <a:buSzTx/>
              <a:buNone/>
            </a:pPr>
            <a:r>
              <a:rPr lang="zh-CN" altLang="en-US" kern="0" dirty="0" smtClean="0">
                <a:solidFill>
                  <a:srgbClr val="008000"/>
                </a:solidFill>
                <a:ea typeface="黑体" panose="02010609060101010101" pitchFamily="49" charset="-122"/>
              </a:rPr>
              <a:t>四、连接使用</a:t>
            </a:r>
            <a:r>
              <a:rPr lang="en-US" altLang="zh-CN" kern="0" dirty="0" smtClean="0">
                <a:solidFill>
                  <a:srgbClr val="008000"/>
                </a:solidFill>
                <a:ea typeface="黑体" panose="02010609060101010101" pitchFamily="49" charset="-122"/>
              </a:rPr>
              <a:t>/</a:t>
            </a:r>
            <a:r>
              <a:rPr lang="zh-CN" altLang="en-US" kern="0" dirty="0" smtClean="0">
                <a:solidFill>
                  <a:srgbClr val="008000"/>
                </a:solidFill>
                <a:ea typeface="黑体" panose="02010609060101010101" pitchFamily="49" charset="-122"/>
              </a:rPr>
              <a:t>接口设计      </a:t>
            </a:r>
            <a:r>
              <a:rPr lang="en-US" altLang="zh-CN" dirty="0" smtClean="0">
                <a:solidFill>
                  <a:srgbClr val="FF66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3. </a:t>
            </a:r>
            <a:r>
              <a:rPr lang="zh-CN" altLang="en-US" dirty="0" smtClean="0">
                <a:solidFill>
                  <a:srgbClr val="FF66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刷新</a:t>
            </a:r>
            <a:endParaRPr lang="en-US" altLang="zh-CN" kern="0" dirty="0">
              <a:solidFill>
                <a:srgbClr val="008000"/>
              </a:solidFill>
              <a:ea typeface="黑体" panose="02010609060101010101" pitchFamily="49" charset="-122"/>
            </a:endParaRPr>
          </a:p>
        </p:txBody>
      </p:sp>
      <p:sp>
        <p:nvSpPr>
          <p:cNvPr id="22" name="Text Box 4"/>
          <p:cNvSpPr txBox="1">
            <a:spLocks noChangeArrowheads="1"/>
          </p:cNvSpPr>
          <p:nvPr/>
        </p:nvSpPr>
        <p:spPr bwMode="auto">
          <a:xfrm>
            <a:off x="714348" y="2323032"/>
            <a:ext cx="2273327" cy="461665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 dirty="0" smtClean="0"/>
              <a:t>DACK </a:t>
            </a:r>
            <a:r>
              <a:rPr lang="zh-CN" altLang="en-US" dirty="0" smtClean="0"/>
              <a:t>＝</a:t>
            </a:r>
            <a:r>
              <a:rPr lang="zh-CN" altLang="en-US" dirty="0" smtClean="0">
                <a:cs typeface="Times New Roman" pitchFamily="18" charset="0"/>
              </a:rPr>
              <a:t>“</a:t>
            </a:r>
            <a:r>
              <a:rPr lang="en-US" altLang="zh-CN" dirty="0" smtClean="0"/>
              <a:t>0</a:t>
            </a:r>
            <a:r>
              <a:rPr lang="zh-CN" altLang="en-US" dirty="0" smtClean="0">
                <a:cs typeface="Times New Roman" pitchFamily="18" charset="0"/>
              </a:rPr>
              <a:t>”</a:t>
            </a:r>
            <a:endParaRPr lang="en-US" altLang="zh-CN" dirty="0"/>
          </a:p>
        </p:txBody>
      </p:sp>
      <p:sp>
        <p:nvSpPr>
          <p:cNvPr id="23" name="Text Box 5"/>
          <p:cNvSpPr txBox="1">
            <a:spLocks noChangeArrowheads="1"/>
          </p:cNvSpPr>
          <p:nvPr/>
        </p:nvSpPr>
        <p:spPr bwMode="auto">
          <a:xfrm>
            <a:off x="3059113" y="2323032"/>
            <a:ext cx="5689600" cy="1015663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 dirty="0" err="1"/>
              <a:t>CASx</a:t>
            </a:r>
            <a:r>
              <a:rPr lang="zh-CN" altLang="en-US" dirty="0"/>
              <a:t>＝“</a:t>
            </a:r>
            <a:r>
              <a:rPr lang="en-US" altLang="zh-CN" dirty="0" smtClean="0"/>
              <a:t>1</a:t>
            </a:r>
            <a:r>
              <a:rPr lang="zh-CN" altLang="en-US" dirty="0" smtClean="0"/>
              <a:t>”</a:t>
            </a:r>
            <a:endParaRPr lang="en-US" altLang="zh-CN" dirty="0"/>
          </a:p>
          <a:p>
            <a:pPr algn="l">
              <a:spcBef>
                <a:spcPct val="50000"/>
              </a:spcBef>
            </a:pPr>
            <a:r>
              <a:rPr lang="en-US" altLang="zh-CN" dirty="0" err="1"/>
              <a:t>RASx</a:t>
            </a:r>
            <a:r>
              <a:rPr lang="en-US" altLang="zh-CN" dirty="0"/>
              <a:t> </a:t>
            </a:r>
            <a:r>
              <a:rPr lang="zh-CN" altLang="en-US" dirty="0"/>
              <a:t>由                                               控制</a:t>
            </a:r>
          </a:p>
        </p:txBody>
      </p:sp>
      <p:graphicFrame>
        <p:nvGraphicFramePr>
          <p:cNvPr id="24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89877300"/>
              </p:ext>
            </p:extLst>
          </p:nvPr>
        </p:nvGraphicFramePr>
        <p:xfrm>
          <a:off x="4356100" y="2827857"/>
          <a:ext cx="3384550" cy="830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5839" name="Visio" r:id="rId3" imgW="2282704" imgH="559991" progId="Visio.Drawing.11">
                  <p:embed/>
                </p:oleObj>
              </mc:Choice>
              <mc:Fallback>
                <p:oleObj name="Visio" r:id="rId3" imgW="2282704" imgH="559991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56100" y="2827857"/>
                        <a:ext cx="3384550" cy="830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8575">
                            <a:solidFill>
                              <a:srgbClr val="0000FF"/>
                            </a:solidFill>
                            <a:miter lim="800000"/>
                            <a:headEnd/>
                            <a:tailEnd type="none" w="med" len="lg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AutoShape 7"/>
          <p:cNvSpPr>
            <a:spLocks/>
          </p:cNvSpPr>
          <p:nvPr/>
        </p:nvSpPr>
        <p:spPr bwMode="auto">
          <a:xfrm>
            <a:off x="2817813" y="2288107"/>
            <a:ext cx="307975" cy="1062038"/>
          </a:xfrm>
          <a:prstGeom prst="leftBrace">
            <a:avLst>
              <a:gd name="adj1" fmla="val 28737"/>
              <a:gd name="adj2" fmla="val 26801"/>
            </a:avLst>
          </a:prstGeom>
          <a:noFill/>
          <a:ln w="28575">
            <a:solidFill>
              <a:schemeClr val="tx1"/>
            </a:solidFill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26" name="Text Box 8"/>
          <p:cNvSpPr txBox="1">
            <a:spLocks noChangeArrowheads="1"/>
          </p:cNvSpPr>
          <p:nvPr/>
        </p:nvSpPr>
        <p:spPr bwMode="auto">
          <a:xfrm>
            <a:off x="745004" y="3835920"/>
            <a:ext cx="5616575" cy="457200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zh-CN" altLang="en-US" dirty="0"/>
              <a:t>读“行地址”，刷新一行。</a:t>
            </a:r>
          </a:p>
        </p:txBody>
      </p:sp>
      <p:sp>
        <p:nvSpPr>
          <p:cNvPr id="27" name="Line 9"/>
          <p:cNvSpPr>
            <a:spLocks noChangeShapeType="1"/>
          </p:cNvSpPr>
          <p:nvPr/>
        </p:nvSpPr>
        <p:spPr bwMode="auto">
          <a:xfrm>
            <a:off x="3181350" y="2396057"/>
            <a:ext cx="6985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28" name="Line 10"/>
          <p:cNvSpPr>
            <a:spLocks noChangeShapeType="1"/>
          </p:cNvSpPr>
          <p:nvPr/>
        </p:nvSpPr>
        <p:spPr bwMode="auto">
          <a:xfrm>
            <a:off x="3162300" y="2929457"/>
            <a:ext cx="7493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13" name="动作按钮: 自定义 12">
            <a:hlinkClick r:id="rId5" action="ppaction://hlinksldjump" highlightClick="1"/>
          </p:cNvPr>
          <p:cNvSpPr/>
          <p:nvPr/>
        </p:nvSpPr>
        <p:spPr bwMode="auto">
          <a:xfrm>
            <a:off x="7236370" y="4797190"/>
            <a:ext cx="1419294" cy="432060"/>
          </a:xfrm>
          <a:prstGeom prst="actionButtonBlank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b="1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Times New Roman" pitchFamily="18" charset="0"/>
                <a:ea typeface="宋体" pitchFamily="2" charset="-122"/>
              </a:rPr>
              <a:t>时序</a:t>
            </a:r>
          </a:p>
        </p:txBody>
      </p:sp>
      <p:sp>
        <p:nvSpPr>
          <p:cNvPr id="14" name="动作按钮: 自定义 13">
            <a:hlinkClick r:id="rId6" action="ppaction://hlinksldjump" highlightClick="1"/>
          </p:cNvPr>
          <p:cNvSpPr/>
          <p:nvPr/>
        </p:nvSpPr>
        <p:spPr bwMode="auto">
          <a:xfrm>
            <a:off x="7236370" y="5298251"/>
            <a:ext cx="1419294" cy="432060"/>
          </a:xfrm>
          <a:prstGeom prst="actionButtonBlank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b="1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Times New Roman" pitchFamily="18" charset="0"/>
                <a:ea typeface="宋体" pitchFamily="2" charset="-122"/>
              </a:rPr>
              <a:t>信号形成</a:t>
            </a:r>
          </a:p>
        </p:txBody>
      </p:sp>
      <p:sp>
        <p:nvSpPr>
          <p:cNvPr id="15" name="动作按钮: 自定义 14">
            <a:hlinkClick r:id="rId7" action="ppaction://hlinksldjump" highlightClick="1"/>
          </p:cNvPr>
          <p:cNvSpPr/>
          <p:nvPr/>
        </p:nvSpPr>
        <p:spPr bwMode="auto">
          <a:xfrm>
            <a:off x="7236370" y="5799312"/>
            <a:ext cx="1419294" cy="432060"/>
          </a:xfrm>
          <a:prstGeom prst="actionButtonBlank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b="1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Times New Roman" pitchFamily="18" charset="0"/>
                <a:ea typeface="宋体" pitchFamily="2" charset="-122"/>
              </a:rPr>
              <a:t>存储模块</a:t>
            </a:r>
          </a:p>
        </p:txBody>
      </p:sp>
    </p:spTree>
    <p:extLst>
      <p:ext uri="{BB962C8B-B14F-4D97-AF65-F5344CB8AC3E}">
        <p14:creationId xmlns:p14="http://schemas.microsoft.com/office/powerpoint/2010/main" val="218548577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908650"/>
            <a:ext cx="8362950" cy="5472759"/>
          </a:xfrm>
        </p:spPr>
        <p:txBody>
          <a:bodyPr/>
          <a:lstStyle/>
          <a:p>
            <a:pPr marL="352425" indent="-352425">
              <a:spcBef>
                <a:spcPct val="20000"/>
              </a:spcBef>
            </a:pPr>
            <a:r>
              <a:rPr lang="en-US" altLang="zh-CN" dirty="0"/>
              <a:t>SRAM</a:t>
            </a:r>
            <a:br>
              <a:rPr lang="en-US" altLang="zh-CN" dirty="0"/>
            </a:br>
            <a:r>
              <a:rPr lang="zh-CN" altLang="en-US" dirty="0"/>
              <a:t>基本存储单元为一个</a:t>
            </a:r>
            <a:r>
              <a:rPr lang="en-US" altLang="zh-CN" dirty="0"/>
              <a:t>RS</a:t>
            </a:r>
            <a:r>
              <a:rPr lang="zh-CN" altLang="en-US" dirty="0"/>
              <a:t>触发器 </a:t>
            </a:r>
            <a:r>
              <a:rPr lang="zh-CN" altLang="en-US" dirty="0">
                <a:latin typeface="+mn-ea"/>
              </a:rPr>
              <a:t>→</a:t>
            </a:r>
            <a:r>
              <a:rPr lang="zh-CN" altLang="en-US" dirty="0"/>
              <a:t> 状态稳定</a:t>
            </a:r>
            <a:br>
              <a:rPr lang="zh-CN" altLang="en-US" dirty="0"/>
            </a:br>
            <a:r>
              <a:rPr lang="zh-CN" altLang="en-US" dirty="0"/>
              <a:t>由</a:t>
            </a:r>
            <a:r>
              <a:rPr lang="en-US" altLang="zh-CN" dirty="0"/>
              <a:t>6</a:t>
            </a:r>
            <a:r>
              <a:rPr lang="zh-CN" altLang="en-US" dirty="0"/>
              <a:t>个</a:t>
            </a:r>
            <a:r>
              <a:rPr lang="en-US" altLang="zh-CN" dirty="0"/>
              <a:t>MOS</a:t>
            </a:r>
            <a:r>
              <a:rPr lang="zh-CN" altLang="en-US" dirty="0"/>
              <a:t>管构成 </a:t>
            </a:r>
            <a:r>
              <a:rPr lang="zh-CN" altLang="en-US" dirty="0">
                <a:latin typeface="+mn-ea"/>
              </a:rPr>
              <a:t>→</a:t>
            </a:r>
            <a:r>
              <a:rPr lang="zh-CN" altLang="en-US" dirty="0"/>
              <a:t> 集成度</a:t>
            </a:r>
            <a:r>
              <a:rPr lang="zh-CN" altLang="en-US" dirty="0">
                <a:latin typeface="+mn-ea"/>
              </a:rPr>
              <a:t>↓</a:t>
            </a:r>
            <a:r>
              <a:rPr lang="zh-CN" altLang="en-US" dirty="0"/>
              <a:t>、成本</a:t>
            </a:r>
            <a:r>
              <a:rPr lang="zh-CN" altLang="en-US" dirty="0">
                <a:latin typeface="+mn-ea"/>
              </a:rPr>
              <a:t>↑</a:t>
            </a:r>
            <a:r>
              <a:rPr lang="zh-CN" altLang="en-US" dirty="0"/>
              <a:t/>
            </a:r>
            <a:br>
              <a:rPr lang="zh-CN" altLang="en-US" dirty="0"/>
            </a:br>
            <a:r>
              <a:rPr lang="zh-CN" altLang="en-US" dirty="0"/>
              <a:t>由于工艺上的问题，容量不大：</a:t>
            </a:r>
            <a:r>
              <a:rPr lang="en-US" altLang="zh-CN" dirty="0"/>
              <a:t>128K×8bit  12ns</a:t>
            </a:r>
          </a:p>
          <a:p>
            <a:pPr marL="352425" indent="-352425">
              <a:spcBef>
                <a:spcPct val="20000"/>
              </a:spcBef>
            </a:pPr>
            <a:r>
              <a:rPr lang="en-US" altLang="zh-CN" dirty="0"/>
              <a:t>DRAM</a:t>
            </a:r>
            <a:br>
              <a:rPr lang="en-US" altLang="zh-CN" dirty="0"/>
            </a:br>
            <a:r>
              <a:rPr lang="zh-CN" altLang="en-US" dirty="0"/>
              <a:t>由一个</a:t>
            </a:r>
            <a:r>
              <a:rPr lang="en-US" altLang="zh-CN" dirty="0"/>
              <a:t>MOS</a:t>
            </a:r>
            <a:r>
              <a:rPr lang="zh-CN" altLang="en-US" dirty="0"/>
              <a:t>管（位于栅极上的分布电容）构成</a:t>
            </a:r>
            <a:br>
              <a:rPr lang="zh-CN" altLang="en-US" dirty="0"/>
            </a:br>
            <a:r>
              <a:rPr lang="zh-CN" altLang="en-US" dirty="0">
                <a:latin typeface="+mn-ea"/>
              </a:rPr>
              <a:t>→</a:t>
            </a:r>
            <a:r>
              <a:rPr lang="zh-CN" altLang="en-US" dirty="0"/>
              <a:t> </a:t>
            </a:r>
            <a:r>
              <a:rPr lang="zh-CN" altLang="en-US" dirty="0" smtClean="0"/>
              <a:t>功耗低，容量</a:t>
            </a:r>
            <a:r>
              <a:rPr lang="zh-CN" altLang="en-US" dirty="0"/>
              <a:t>更大，比如：</a:t>
            </a:r>
            <a:r>
              <a:rPr lang="en-US" altLang="zh-CN" dirty="0"/>
              <a:t>64M×1</a:t>
            </a:r>
            <a:r>
              <a:rPr lang="zh-CN" altLang="en-US" dirty="0"/>
              <a:t>，</a:t>
            </a:r>
            <a:r>
              <a:rPr lang="en-US" altLang="zh-CN" dirty="0"/>
              <a:t>1Gb</a:t>
            </a:r>
          </a:p>
          <a:p>
            <a:pPr marL="989012" lvl="1" indent="-457200">
              <a:spcBef>
                <a:spcPct val="20000"/>
              </a:spcBef>
              <a:buClr>
                <a:srgbClr val="FF6600"/>
              </a:buClr>
              <a:buFont typeface="Wingdings" panose="05000000000000000000" pitchFamily="2" charset="2"/>
              <a:buChar char="p"/>
            </a:pPr>
            <a:r>
              <a:rPr lang="zh-CN" altLang="en-US" dirty="0"/>
              <a:t>优点：集成度高，功耗低，单位容量价格低</a:t>
            </a:r>
          </a:p>
          <a:p>
            <a:pPr marL="989012" lvl="1" indent="-457200">
              <a:spcBef>
                <a:spcPct val="20000"/>
              </a:spcBef>
              <a:buClr>
                <a:srgbClr val="FF6600"/>
              </a:buClr>
              <a:buFont typeface="Wingdings" panose="05000000000000000000" pitchFamily="2" charset="2"/>
              <a:buChar char="p"/>
            </a:pPr>
            <a:r>
              <a:rPr lang="zh-CN" altLang="en-US" dirty="0"/>
              <a:t>缺点：速度慢，需要刷新，连接</a:t>
            </a:r>
            <a:r>
              <a:rPr lang="zh-CN" altLang="en-US" dirty="0" smtClean="0"/>
              <a:t>复杂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1240078-9CC7-47B2-B51F-C81DC6C36461}" type="slidenum">
              <a:rPr lang="zh-CN" altLang="en-US" smtClean="0"/>
              <a:pPr/>
              <a:t>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5974294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970" name="Rectangle 2"/>
          <p:cNvSpPr>
            <a:spLocks noGrp="1" noChangeArrowheads="1"/>
          </p:cNvSpPr>
          <p:nvPr>
            <p:ph idx="1"/>
          </p:nvPr>
        </p:nvSpPr>
        <p:spPr>
          <a:xfrm>
            <a:off x="323850" y="1196690"/>
            <a:ext cx="8640763" cy="5112710"/>
          </a:xfrm>
        </p:spPr>
        <p:txBody>
          <a:bodyPr/>
          <a:lstStyle/>
          <a:p>
            <a:pPr marL="355600" indent="-355600">
              <a:spcBef>
                <a:spcPts val="650"/>
              </a:spcBef>
              <a:buClr>
                <a:srgbClr val="FF6600"/>
              </a:buClr>
              <a:buSzTx/>
              <a:buFont typeface="Wingdings" pitchFamily="2" charset="2"/>
              <a:buAutoNum type="arabicPeriod" startAt="4"/>
            </a:pPr>
            <a:r>
              <a:rPr lang="en-US" altLang="en-US" sz="2800" b="1" dirty="0" err="1">
                <a:solidFill>
                  <a:srgbClr val="FF66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关于使用DRAM的建议</a:t>
            </a:r>
            <a:endParaRPr lang="en-US" altLang="zh-CN" sz="2800" b="1" dirty="0">
              <a:solidFill>
                <a:srgbClr val="FF6600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marL="809625" lvl="1" indent="-449263">
              <a:spcBef>
                <a:spcPts val="650"/>
              </a:spcBef>
              <a:buClr>
                <a:srgbClr val="008000"/>
              </a:buClr>
              <a:buSzTx/>
              <a:buFont typeface="Wingdings" pitchFamily="2" charset="2"/>
              <a:buAutoNum type="circleNumDbPlain"/>
              <a:tabLst>
                <a:tab pos="809625" algn="l"/>
              </a:tabLst>
            </a:pPr>
            <a:r>
              <a:rPr lang="zh-CN" altLang="en-US" sz="2400" b="1" dirty="0">
                <a:latin typeface="Times New Roman" pitchFamily="18" charset="0"/>
              </a:rPr>
              <a:t>在设计构成微机系统</a:t>
            </a:r>
            <a:r>
              <a:rPr lang="en-US" altLang="zh-CN" sz="2400" b="1" dirty="0">
                <a:latin typeface="宋体" pitchFamily="2" charset="-122"/>
              </a:rPr>
              <a:t>(</a:t>
            </a:r>
            <a:r>
              <a:rPr lang="zh-CN" altLang="en-US" sz="2400" b="1" dirty="0">
                <a:latin typeface="Times New Roman" pitchFamily="18" charset="0"/>
              </a:rPr>
              <a:t>如嵌入式系统</a:t>
            </a:r>
            <a:r>
              <a:rPr lang="en-US" altLang="zh-CN" sz="2400" b="1" dirty="0">
                <a:latin typeface="宋体" pitchFamily="2" charset="-122"/>
              </a:rPr>
              <a:t>)</a:t>
            </a:r>
            <a:r>
              <a:rPr lang="zh-CN" altLang="en-US" sz="2400" b="1" dirty="0">
                <a:latin typeface="Times New Roman" pitchFamily="18" charset="0"/>
              </a:rPr>
              <a:t>时，</a:t>
            </a:r>
            <a:r>
              <a:rPr lang="zh-CN" altLang="en-US" sz="2400" b="1" dirty="0">
                <a:solidFill>
                  <a:srgbClr val="CC0000"/>
                </a:solidFill>
                <a:latin typeface="Times New Roman" pitchFamily="18" charset="0"/>
              </a:rPr>
              <a:t>能不用</a:t>
            </a:r>
            <a:r>
              <a:rPr lang="en-US" altLang="zh-CN" sz="2400" b="1" dirty="0">
                <a:solidFill>
                  <a:srgbClr val="CC0000"/>
                </a:solidFill>
                <a:latin typeface="Times New Roman" pitchFamily="18" charset="0"/>
              </a:rPr>
              <a:t>DRAM</a:t>
            </a:r>
            <a:r>
              <a:rPr lang="zh-CN" altLang="en-US" sz="2400" b="1" dirty="0">
                <a:solidFill>
                  <a:srgbClr val="CC0000"/>
                </a:solidFill>
                <a:latin typeface="Times New Roman" pitchFamily="18" charset="0"/>
              </a:rPr>
              <a:t>时尽量不用</a:t>
            </a:r>
            <a:r>
              <a:rPr lang="zh-CN" altLang="en-US" sz="2400" b="1" dirty="0">
                <a:latin typeface="Times New Roman" pitchFamily="18" charset="0"/>
              </a:rPr>
              <a:t>，可用</a:t>
            </a:r>
            <a:r>
              <a:rPr lang="en-US" altLang="zh-CN" sz="2400" b="1" dirty="0">
                <a:solidFill>
                  <a:srgbClr val="0000FF"/>
                </a:solidFill>
                <a:latin typeface="Times New Roman" pitchFamily="18" charset="0"/>
              </a:rPr>
              <a:t>SRAM</a:t>
            </a:r>
            <a:r>
              <a:rPr lang="zh-CN" altLang="en-US" sz="2400" b="1" dirty="0">
                <a:latin typeface="Times New Roman" pitchFamily="18" charset="0"/>
              </a:rPr>
              <a:t>代替</a:t>
            </a:r>
            <a:r>
              <a:rPr lang="en-US" altLang="zh-CN" sz="2400" b="1" dirty="0">
                <a:latin typeface="Times New Roman" pitchFamily="18" charset="0"/>
              </a:rPr>
              <a:t>DRAM</a:t>
            </a:r>
            <a:r>
              <a:rPr lang="zh-CN" altLang="en-US" sz="2400" b="1" dirty="0">
                <a:latin typeface="Times New Roman" pitchFamily="18" charset="0"/>
              </a:rPr>
              <a:t>，尤其是当构成的内存不是很大时，</a:t>
            </a:r>
            <a:r>
              <a:rPr lang="en-US" altLang="zh-CN" sz="2400" b="1" dirty="0">
                <a:latin typeface="Times New Roman" pitchFamily="18" charset="0"/>
              </a:rPr>
              <a:t>SRAM</a:t>
            </a:r>
            <a:r>
              <a:rPr lang="zh-CN" altLang="en-US" sz="2400" b="1" dirty="0">
                <a:latin typeface="Times New Roman" pitchFamily="18" charset="0"/>
              </a:rPr>
              <a:t>的价格是可以接受的。</a:t>
            </a:r>
          </a:p>
          <a:p>
            <a:pPr marL="809625" lvl="1" indent="-449263">
              <a:spcBef>
                <a:spcPts val="650"/>
              </a:spcBef>
              <a:buClr>
                <a:srgbClr val="008000"/>
              </a:buClr>
              <a:buSzTx/>
              <a:buFont typeface="Wingdings" pitchFamily="2" charset="2"/>
              <a:buAutoNum type="circleNumDbPlain"/>
              <a:tabLst>
                <a:tab pos="809625" algn="l"/>
              </a:tabLst>
            </a:pPr>
            <a:r>
              <a:rPr lang="zh-CN" altLang="en-US" sz="2400" b="1" dirty="0">
                <a:latin typeface="Times New Roman" pitchFamily="18" charset="0"/>
              </a:rPr>
              <a:t>采用</a:t>
            </a:r>
            <a:r>
              <a:rPr lang="zh-CN" altLang="en-US" sz="2400" b="1" dirty="0">
                <a:solidFill>
                  <a:srgbClr val="CC0000"/>
                </a:solidFill>
                <a:latin typeface="Times New Roman" pitchFamily="18" charset="0"/>
              </a:rPr>
              <a:t>系统集成</a:t>
            </a:r>
            <a:r>
              <a:rPr lang="zh-CN" altLang="en-US" sz="2400" b="1" dirty="0">
                <a:latin typeface="Times New Roman" pitchFamily="18" charset="0"/>
              </a:rPr>
              <a:t>的方式，用已经做好的产品。例如，购买</a:t>
            </a:r>
            <a:r>
              <a:rPr lang="en-US" altLang="zh-CN" sz="2400" b="1" dirty="0">
                <a:latin typeface="Times New Roman" pitchFamily="18" charset="0"/>
              </a:rPr>
              <a:t>PC</a:t>
            </a:r>
            <a:r>
              <a:rPr lang="zh-CN" altLang="en-US" sz="2400" b="1" dirty="0">
                <a:latin typeface="Times New Roman" pitchFamily="18" charset="0"/>
              </a:rPr>
              <a:t>主板或直接购买</a:t>
            </a:r>
            <a:r>
              <a:rPr lang="en-US" altLang="zh-CN" sz="2400" b="1" dirty="0">
                <a:latin typeface="Times New Roman" pitchFamily="18" charset="0"/>
              </a:rPr>
              <a:t>PC</a:t>
            </a:r>
            <a:r>
              <a:rPr lang="zh-CN" altLang="en-US" sz="2400" b="1" dirty="0">
                <a:latin typeface="Times New Roman" pitchFamily="18" charset="0"/>
              </a:rPr>
              <a:t>。产品供应商已做好了一切，无需考虑</a:t>
            </a:r>
            <a:r>
              <a:rPr lang="en-US" altLang="zh-CN" sz="2400" b="1" dirty="0">
                <a:latin typeface="Times New Roman" pitchFamily="18" charset="0"/>
              </a:rPr>
              <a:t>DRAM</a:t>
            </a:r>
            <a:r>
              <a:rPr lang="zh-CN" altLang="en-US" sz="2400" b="1" dirty="0">
                <a:latin typeface="Times New Roman" pitchFamily="18" charset="0"/>
              </a:rPr>
              <a:t>如何读</a:t>
            </a:r>
            <a:r>
              <a:rPr lang="en-US" altLang="zh-CN" sz="2400" b="1" dirty="0">
                <a:latin typeface="Times New Roman" pitchFamily="18" charset="0"/>
              </a:rPr>
              <a:t>/</a:t>
            </a:r>
            <a:r>
              <a:rPr lang="zh-CN" altLang="en-US" sz="2400" b="1" dirty="0">
                <a:latin typeface="Times New Roman" pitchFamily="18" charset="0"/>
              </a:rPr>
              <a:t>写、如何刷新。</a:t>
            </a:r>
          </a:p>
          <a:p>
            <a:pPr marL="809625" lvl="1" indent="-449263">
              <a:spcBef>
                <a:spcPts val="650"/>
              </a:spcBef>
              <a:buClr>
                <a:srgbClr val="008000"/>
              </a:buClr>
              <a:buSzTx/>
              <a:buFont typeface="Wingdings" pitchFamily="2" charset="2"/>
              <a:buAutoNum type="circleNumDbPlain"/>
              <a:tabLst>
                <a:tab pos="809625" algn="l"/>
              </a:tabLst>
            </a:pPr>
            <a:r>
              <a:rPr lang="zh-CN" altLang="en-US" sz="2400" b="1" dirty="0">
                <a:solidFill>
                  <a:srgbClr val="CC0000"/>
                </a:solidFill>
                <a:latin typeface="Times New Roman" pitchFamily="18" charset="0"/>
              </a:rPr>
              <a:t>采用</a:t>
            </a:r>
            <a:r>
              <a:rPr lang="zh-CN" altLang="en-US" sz="2400" b="1" dirty="0">
                <a:solidFill>
                  <a:srgbClr val="008000"/>
                </a:solidFill>
                <a:latin typeface="Times New Roman" pitchFamily="18" charset="0"/>
              </a:rPr>
              <a:t>可提供</a:t>
            </a:r>
            <a:r>
              <a:rPr lang="en-US" altLang="zh-CN" sz="2400" b="1" dirty="0">
                <a:solidFill>
                  <a:srgbClr val="008000"/>
                </a:solidFill>
                <a:latin typeface="Times New Roman" pitchFamily="18" charset="0"/>
              </a:rPr>
              <a:t>RAS</a:t>
            </a:r>
            <a:r>
              <a:rPr lang="zh-CN" altLang="en-US" sz="2400" b="1" dirty="0">
                <a:solidFill>
                  <a:srgbClr val="008000"/>
                </a:solidFill>
                <a:latin typeface="Times New Roman" pitchFamily="18" charset="0"/>
              </a:rPr>
              <a:t>、</a:t>
            </a:r>
            <a:r>
              <a:rPr lang="en-US" altLang="zh-CN" sz="2400" b="1" dirty="0">
                <a:solidFill>
                  <a:srgbClr val="008000"/>
                </a:solidFill>
                <a:latin typeface="Times New Roman" pitchFamily="18" charset="0"/>
              </a:rPr>
              <a:t>CAS</a:t>
            </a:r>
            <a:r>
              <a:rPr lang="zh-CN" altLang="en-US" sz="2400" b="1" dirty="0">
                <a:solidFill>
                  <a:srgbClr val="008000"/>
                </a:solidFill>
                <a:latin typeface="Times New Roman" pitchFamily="18" charset="0"/>
              </a:rPr>
              <a:t>和刷新控制的</a:t>
            </a:r>
            <a:r>
              <a:rPr lang="zh-CN" altLang="en-US" sz="2400" b="1" dirty="0">
                <a:solidFill>
                  <a:srgbClr val="CC0000"/>
                </a:solidFill>
                <a:latin typeface="Times New Roman" pitchFamily="18" charset="0"/>
              </a:rPr>
              <a:t>处理器</a:t>
            </a:r>
            <a:r>
              <a:rPr lang="zh-CN" altLang="en-US" sz="2400" b="1" dirty="0">
                <a:latin typeface="Times New Roman" pitchFamily="18" charset="0"/>
              </a:rPr>
              <a:t>。有一些处理器、单片机为用户提供了动态存储器使用的各种信号和控制功能，在进行系统设计时选用这样的处理器是十分方便的。</a:t>
            </a:r>
          </a:p>
          <a:p>
            <a:pPr marL="809625" lvl="1" indent="-449263">
              <a:spcBef>
                <a:spcPts val="650"/>
              </a:spcBef>
              <a:buClr>
                <a:srgbClr val="008000"/>
              </a:buClr>
              <a:buSzTx/>
              <a:buFont typeface="Wingdings" pitchFamily="2" charset="2"/>
              <a:buAutoNum type="circleNumDbPlain"/>
              <a:tabLst>
                <a:tab pos="809625" algn="l"/>
              </a:tabLst>
            </a:pPr>
            <a:r>
              <a:rPr lang="zh-CN" altLang="en-US" sz="2400" b="1" dirty="0">
                <a:latin typeface="Times New Roman" pitchFamily="18" charset="0"/>
              </a:rPr>
              <a:t>采用</a:t>
            </a:r>
            <a:r>
              <a:rPr lang="en-US" altLang="zh-CN" sz="2400" b="1" dirty="0">
                <a:solidFill>
                  <a:srgbClr val="CC0000"/>
                </a:solidFill>
                <a:latin typeface="Times New Roman" pitchFamily="18" charset="0"/>
              </a:rPr>
              <a:t>DRAM</a:t>
            </a:r>
            <a:r>
              <a:rPr lang="zh-CN" altLang="en-US" sz="2400" b="1" dirty="0">
                <a:solidFill>
                  <a:srgbClr val="CC0000"/>
                </a:solidFill>
                <a:latin typeface="Times New Roman" pitchFamily="18" charset="0"/>
              </a:rPr>
              <a:t>控制器</a:t>
            </a:r>
            <a:r>
              <a:rPr lang="zh-CN" altLang="en-US" sz="2400" b="1" dirty="0">
                <a:latin typeface="Times New Roman" pitchFamily="18" charset="0"/>
              </a:rPr>
              <a:t>。</a:t>
            </a:r>
          </a:p>
        </p:txBody>
      </p:sp>
      <p:sp>
        <p:nvSpPr>
          <p:cNvPr id="7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44BDF70-C2FA-4DCC-9897-E792994FAA40}" type="slidenum">
              <a:rPr lang="zh-CN" altLang="en-US"/>
              <a:pPr/>
              <a:t>20</a:t>
            </a:fld>
            <a:endParaRPr lang="en-US" altLang="zh-CN"/>
          </a:p>
        </p:txBody>
      </p:sp>
      <p:sp>
        <p:nvSpPr>
          <p:cNvPr id="979972" name="Line 4"/>
          <p:cNvSpPr>
            <a:spLocks noChangeShapeType="1"/>
          </p:cNvSpPr>
          <p:nvPr/>
        </p:nvSpPr>
        <p:spPr bwMode="auto">
          <a:xfrm>
            <a:off x="2774461" y="4149100"/>
            <a:ext cx="576263" cy="0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979973" name="Line 5"/>
          <p:cNvSpPr>
            <a:spLocks noChangeShapeType="1"/>
          </p:cNvSpPr>
          <p:nvPr/>
        </p:nvSpPr>
        <p:spPr bwMode="auto">
          <a:xfrm>
            <a:off x="3693624" y="4153862"/>
            <a:ext cx="576262" cy="0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590550" y="44450"/>
            <a:ext cx="8229600" cy="523875"/>
          </a:xfrm>
        </p:spPr>
        <p:txBody>
          <a:bodyPr/>
          <a:lstStyle/>
          <a:p>
            <a:r>
              <a:rPr lang="en-US" altLang="zh-CN" dirty="0">
                <a:solidFill>
                  <a:srgbClr val="00007D"/>
                </a:solidFill>
              </a:rPr>
              <a:t>5.3.1 </a:t>
            </a:r>
            <a:r>
              <a:rPr lang="zh-CN" altLang="zh-CN" dirty="0">
                <a:solidFill>
                  <a:srgbClr val="00007D"/>
                </a:solidFill>
              </a:rPr>
              <a:t>简单异步</a:t>
            </a:r>
            <a:r>
              <a:rPr lang="en-US" altLang="zh-CN" dirty="0">
                <a:solidFill>
                  <a:srgbClr val="00007D"/>
                </a:solidFill>
                <a:latin typeface="Times New Roman"/>
              </a:rPr>
              <a:t>DRAM</a:t>
            </a:r>
            <a:r>
              <a:rPr lang="zh-CN" altLang="en-US" dirty="0">
                <a:solidFill>
                  <a:srgbClr val="00007D"/>
                </a:solidFill>
                <a:latin typeface="Times New Roman"/>
              </a:rPr>
              <a:t>：</a:t>
            </a:r>
            <a:r>
              <a:rPr lang="en-US" altLang="zh-CN" dirty="0">
                <a:solidFill>
                  <a:srgbClr val="FF0066"/>
                </a:solidFill>
                <a:latin typeface="Times New Roman"/>
              </a:rPr>
              <a:t>Intel 2164A</a:t>
            </a:r>
            <a:r>
              <a:rPr lang="en-US" altLang="zh-CN" dirty="0">
                <a:solidFill>
                  <a:srgbClr val="CC3399"/>
                </a:solidFill>
                <a:latin typeface="宋体"/>
                <a:ea typeface="宋体"/>
              </a:rPr>
              <a:t>(</a:t>
            </a:r>
            <a:r>
              <a:rPr lang="en-US" altLang="zh-CN" dirty="0">
                <a:solidFill>
                  <a:srgbClr val="CC3399"/>
                </a:solidFill>
                <a:latin typeface="Times New Roman" pitchFamily="18" charset="0"/>
              </a:rPr>
              <a:t>64K×1bit</a:t>
            </a:r>
            <a:r>
              <a:rPr lang="en-US" altLang="zh-CN" dirty="0">
                <a:solidFill>
                  <a:srgbClr val="CC3399"/>
                </a:solidFill>
                <a:latin typeface="宋体"/>
                <a:ea typeface="宋体"/>
              </a:rPr>
              <a:t>)</a:t>
            </a:r>
            <a:endParaRPr lang="zh-CN" altLang="en-US" dirty="0"/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 bwMode="auto">
          <a:xfrm>
            <a:off x="683460" y="529250"/>
            <a:ext cx="8281153" cy="569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ts val="3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8650" indent="-268288" algn="l" rtl="0" eaLnBrk="1" fontAlgn="base" hangingPunct="1">
              <a:spcBef>
                <a:spcPts val="300"/>
              </a:spcBef>
              <a:spcAft>
                <a:spcPct val="0"/>
              </a:spcAft>
              <a:buClr>
                <a:srgbClr val="006600"/>
              </a:buClr>
              <a:buSzPct val="75000"/>
              <a:buFont typeface="Wingdings" pitchFamily="2" charset="2"/>
              <a:buChar char="l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896938" indent="-268288" algn="l" rtl="0" eaLnBrk="1" fontAlgn="base" hangingPunct="1">
              <a:spcBef>
                <a:spcPts val="300"/>
              </a:spcBef>
              <a:spcAft>
                <a:spcPct val="0"/>
              </a:spcAft>
              <a:buClr>
                <a:srgbClr val="FF6600"/>
              </a:buClr>
              <a:buSzPct val="65000"/>
              <a:buFont typeface="Wingdings" pitchFamily="2" charset="2"/>
              <a:buChar char="p"/>
              <a:defRPr sz="2400" b="1">
                <a:solidFill>
                  <a:schemeClr val="tx1"/>
                </a:solidFill>
                <a:latin typeface="+mn-lt"/>
                <a:ea typeface="楷体" panose="02010609060101010101" pitchFamily="49" charset="-122"/>
              </a:defRPr>
            </a:lvl3pPr>
            <a:lvl4pPr marL="1166813" indent="-269875" algn="l" rtl="0" eaLnBrk="1" fontAlgn="base" hangingPunct="1">
              <a:spcBef>
                <a:spcPts val="3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Wingdings" pitchFamily="2" charset="2"/>
              <a:buChar char="u"/>
              <a:defRPr sz="2400" b="1">
                <a:solidFill>
                  <a:schemeClr val="tx1"/>
                </a:solidFill>
                <a:latin typeface="+mn-lt"/>
                <a:ea typeface="楷体" panose="02010609060101010101" pitchFamily="49" charset="-122"/>
              </a:defRPr>
            </a:lvl4pPr>
            <a:lvl5pPr marL="1435100" indent="-268288" algn="l" rtl="0" eaLnBrk="1" fontAlgn="base" hangingPunct="1">
              <a:spcBef>
                <a:spcPts val="300"/>
              </a:spcBef>
              <a:spcAft>
                <a:spcPct val="0"/>
              </a:spcAft>
              <a:buClr>
                <a:srgbClr val="0066FF"/>
              </a:buClr>
              <a:buSzPct val="75000"/>
              <a:buFont typeface="Wingdings" pitchFamily="2" charset="2"/>
              <a:buChar char="ü"/>
              <a:defRPr sz="2400" b="1">
                <a:solidFill>
                  <a:schemeClr val="tx1"/>
                </a:solidFill>
                <a:latin typeface="+mn-lt"/>
                <a:ea typeface="楷体" panose="02010609060101010101" pitchFamily="49" charset="-122"/>
              </a:defRPr>
            </a:lvl5pPr>
            <a:lvl6pPr marL="2787650" indent="-2714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66FF"/>
              </a:buClr>
              <a:buSzPct val="75000"/>
              <a:buFont typeface="Wingdings" pitchFamily="2" charset="2"/>
              <a:buChar char="ü"/>
              <a:defRPr sz="2400" b="1">
                <a:solidFill>
                  <a:schemeClr val="tx1"/>
                </a:solidFill>
                <a:latin typeface="+mn-lt"/>
                <a:ea typeface="楷体_GB2312" pitchFamily="49" charset="-122"/>
              </a:defRPr>
            </a:lvl6pPr>
            <a:lvl7pPr marL="3244850" indent="-2714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66FF"/>
              </a:buClr>
              <a:buSzPct val="75000"/>
              <a:buFont typeface="Wingdings" pitchFamily="2" charset="2"/>
              <a:buChar char="ü"/>
              <a:defRPr sz="2400" b="1">
                <a:solidFill>
                  <a:schemeClr val="tx1"/>
                </a:solidFill>
                <a:latin typeface="+mn-lt"/>
                <a:ea typeface="楷体_GB2312" pitchFamily="49" charset="-122"/>
              </a:defRPr>
            </a:lvl7pPr>
            <a:lvl8pPr marL="3702050" indent="-2714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66FF"/>
              </a:buClr>
              <a:buSzPct val="75000"/>
              <a:buFont typeface="Wingdings" pitchFamily="2" charset="2"/>
              <a:buChar char="ü"/>
              <a:defRPr sz="2400" b="1">
                <a:solidFill>
                  <a:schemeClr val="tx1"/>
                </a:solidFill>
                <a:latin typeface="+mn-lt"/>
                <a:ea typeface="楷体_GB2312" pitchFamily="49" charset="-122"/>
              </a:defRPr>
            </a:lvl8pPr>
            <a:lvl9pPr marL="4159250" indent="-2714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66FF"/>
              </a:buClr>
              <a:buSzPct val="75000"/>
              <a:buFont typeface="Wingdings" pitchFamily="2" charset="2"/>
              <a:buChar char="ü"/>
              <a:defRPr sz="2400" b="1">
                <a:solidFill>
                  <a:schemeClr val="tx1"/>
                </a:solidFill>
                <a:latin typeface="+mn-lt"/>
                <a:ea typeface="楷体_GB2312" pitchFamily="49" charset="-122"/>
              </a:defRPr>
            </a:lvl9pPr>
          </a:lstStyle>
          <a:p>
            <a:pPr marL="0" indent="0">
              <a:buSzTx/>
              <a:buNone/>
            </a:pPr>
            <a:r>
              <a:rPr lang="zh-CN" altLang="en-US" kern="0" dirty="0" smtClean="0">
                <a:solidFill>
                  <a:srgbClr val="008000"/>
                </a:solidFill>
                <a:ea typeface="黑体" panose="02010609060101010101" pitchFamily="49" charset="-122"/>
              </a:rPr>
              <a:t>四、连接使用</a:t>
            </a:r>
            <a:r>
              <a:rPr lang="en-US" altLang="zh-CN" kern="0" dirty="0" smtClean="0">
                <a:solidFill>
                  <a:srgbClr val="008000"/>
                </a:solidFill>
                <a:ea typeface="黑体" panose="02010609060101010101" pitchFamily="49" charset="-122"/>
              </a:rPr>
              <a:t>/</a:t>
            </a:r>
            <a:r>
              <a:rPr lang="zh-CN" altLang="en-US" kern="0" dirty="0" smtClean="0">
                <a:solidFill>
                  <a:srgbClr val="008000"/>
                </a:solidFill>
                <a:ea typeface="黑体" panose="02010609060101010101" pitchFamily="49" charset="-122"/>
              </a:rPr>
              <a:t>接口设计</a:t>
            </a:r>
            <a:endParaRPr lang="en-US" altLang="zh-CN" kern="0" dirty="0">
              <a:solidFill>
                <a:srgbClr val="008000"/>
              </a:solidFill>
              <a:ea typeface="黑体" panose="02010609060101010101" pitchFamily="49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99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9799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99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1" dur="500"/>
                                        <p:tgtEl>
                                          <p:spTgt spid="9799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997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5" dur="500"/>
                                        <p:tgtEl>
                                          <p:spTgt spid="97997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9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9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997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4" dur="500"/>
                                        <p:tgtEl>
                                          <p:spTgt spid="97997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9972" grpId="0" animBg="1"/>
      <p:bldP spid="97997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834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1763713" y="1700213"/>
            <a:ext cx="7235825" cy="2592387"/>
          </a:xfrm>
          <a:noFill/>
          <a:ln/>
        </p:spPr>
        <p:txBody>
          <a:bodyPr anchor="ctr"/>
          <a:lstStyle/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4000" b="0" dirty="0">
                <a:solidFill>
                  <a:srgbClr val="FFFF00"/>
                </a:solidFill>
                <a:ea typeface="黑体" pitchFamily="2" charset="-122"/>
              </a:rPr>
              <a:t>微机原理</a:t>
            </a:r>
            <a:r>
              <a:rPr lang="zh-CN" altLang="en-US" sz="4000" b="0" dirty="0">
                <a:solidFill>
                  <a:schemeClr val="bg1"/>
                </a:solidFill>
                <a:ea typeface="黑体" pitchFamily="2" charset="-122"/>
              </a:rPr>
              <a:t>及</a:t>
            </a:r>
            <a:r>
              <a:rPr lang="zh-CN" altLang="en-US" sz="4000" b="0" dirty="0">
                <a:solidFill>
                  <a:srgbClr val="FFFF00"/>
                </a:solidFill>
                <a:ea typeface="黑体" pitchFamily="2" charset="-122"/>
              </a:rPr>
              <a:t>接口技术</a:t>
            </a:r>
          </a:p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4000" b="0" dirty="0">
                <a:solidFill>
                  <a:srgbClr val="FFFFFF"/>
                </a:solidFill>
                <a:ea typeface="黑体" pitchFamily="2" charset="-122"/>
              </a:rPr>
              <a:t>第</a:t>
            </a:r>
            <a:r>
              <a:rPr lang="en-US" altLang="zh-CN" sz="7200" b="0" dirty="0">
                <a:solidFill>
                  <a:srgbClr val="FFFFFF"/>
                </a:solidFill>
                <a:ea typeface="黑体" pitchFamily="2" charset="-122"/>
              </a:rPr>
              <a:t>5</a:t>
            </a:r>
            <a:r>
              <a:rPr lang="zh-CN" altLang="en-US" sz="4000" b="0" dirty="0">
                <a:solidFill>
                  <a:srgbClr val="FFFFFF"/>
                </a:solidFill>
                <a:ea typeface="黑体" pitchFamily="2" charset="-122"/>
              </a:rPr>
              <a:t>章  存储技术</a:t>
            </a:r>
          </a:p>
        </p:txBody>
      </p:sp>
      <p:sp>
        <p:nvSpPr>
          <p:cNvPr id="1016835" name="Rectangle 3"/>
          <p:cNvSpPr>
            <a:spLocks noChangeArrowheads="1"/>
          </p:cNvSpPr>
          <p:nvPr/>
        </p:nvSpPr>
        <p:spPr bwMode="auto">
          <a:xfrm>
            <a:off x="1258889" y="4365130"/>
            <a:ext cx="7489692" cy="720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r">
              <a:spcBef>
                <a:spcPct val="20000"/>
              </a:spcBef>
              <a:buClr>
                <a:srgbClr val="00007D"/>
              </a:buClr>
              <a:buSzPct val="75000"/>
            </a:pPr>
            <a:r>
              <a:rPr lang="en-US" altLang="zh-CN" sz="3600" dirty="0">
                <a:solidFill>
                  <a:srgbClr val="000000"/>
                </a:solidFill>
                <a:latin typeface="Times New Roman"/>
                <a:ea typeface="楷体" panose="02010609060101010101" pitchFamily="49" charset="-122"/>
              </a:rPr>
              <a:t>5.3  </a:t>
            </a:r>
            <a:r>
              <a:rPr lang="en-US" altLang="zh-CN" sz="3600" dirty="0" smtClean="0">
                <a:solidFill>
                  <a:srgbClr val="000000"/>
                </a:solidFill>
                <a:latin typeface="Times New Roman"/>
                <a:ea typeface="楷体" panose="02010609060101010101" pitchFamily="49" charset="-122"/>
              </a:rPr>
              <a:t>DRAM</a:t>
            </a:r>
            <a:r>
              <a:rPr lang="zh-CN" altLang="en-US" sz="3600" dirty="0" smtClean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及接口设计</a:t>
            </a:r>
            <a:endParaRPr lang="en-US" altLang="zh-CN" sz="3600" dirty="0">
              <a:solidFill>
                <a:srgbClr val="00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1258646" y="5013220"/>
            <a:ext cx="7489692" cy="12961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r">
              <a:spcBef>
                <a:spcPts val="0"/>
              </a:spcBef>
              <a:buClr>
                <a:srgbClr val="00007D"/>
              </a:buClr>
              <a:buSzPct val="75000"/>
            </a:pPr>
            <a:r>
              <a:rPr lang="en-US" altLang="zh-CN" sz="3600" dirty="0" smtClean="0">
                <a:solidFill>
                  <a:srgbClr val="0000FF"/>
                </a:solidFill>
                <a:latin typeface="Times New Roman"/>
                <a:ea typeface="楷体" panose="02010609060101010101" pitchFamily="49" charset="-122"/>
              </a:rPr>
              <a:t>5.3.2 </a:t>
            </a:r>
            <a:r>
              <a:rPr lang="zh-CN" altLang="en-US" sz="3600" dirty="0" smtClean="0">
                <a:solidFill>
                  <a:srgbClr val="0000FF"/>
                </a:solidFill>
                <a:latin typeface="Times New Roman"/>
                <a:ea typeface="楷体" panose="02010609060101010101" pitchFamily="49" charset="-122"/>
              </a:rPr>
              <a:t>同步</a:t>
            </a:r>
            <a:r>
              <a:rPr lang="zh-CN" altLang="en-US" sz="3600" dirty="0">
                <a:solidFill>
                  <a:srgbClr val="0000FF"/>
                </a:solidFill>
                <a:latin typeface="Times New Roman"/>
                <a:ea typeface="楷体" panose="02010609060101010101" pitchFamily="49" charset="-122"/>
              </a:rPr>
              <a:t>动态</a:t>
            </a:r>
            <a:r>
              <a:rPr lang="zh-CN" altLang="en-US" sz="3600" dirty="0" smtClean="0">
                <a:solidFill>
                  <a:srgbClr val="0000FF"/>
                </a:solidFill>
                <a:latin typeface="Times New Roman"/>
                <a:ea typeface="楷体" panose="02010609060101010101" pitchFamily="49" charset="-122"/>
              </a:rPr>
              <a:t>存储器</a:t>
            </a:r>
            <a:r>
              <a:rPr lang="en-US" altLang="zh-CN" sz="3600" dirty="0" smtClean="0">
                <a:solidFill>
                  <a:srgbClr val="0000FF"/>
                </a:solidFill>
                <a:latin typeface="Times New Roman"/>
                <a:ea typeface="楷体" panose="02010609060101010101" pitchFamily="49" charset="-122"/>
              </a:rPr>
              <a:t/>
            </a:r>
            <a:br>
              <a:rPr lang="en-US" altLang="zh-CN" sz="3600" dirty="0" smtClean="0">
                <a:solidFill>
                  <a:srgbClr val="0000FF"/>
                </a:solidFill>
                <a:latin typeface="Times New Roman"/>
                <a:ea typeface="楷体" panose="02010609060101010101" pitchFamily="49" charset="-122"/>
              </a:rPr>
            </a:br>
            <a:r>
              <a:rPr lang="en-US" altLang="zh-CN" sz="3600" dirty="0" smtClean="0">
                <a:solidFill>
                  <a:srgbClr val="0000FF"/>
                </a:solidFill>
                <a:latin typeface="Times New Roman"/>
                <a:ea typeface="楷体" panose="02010609060101010101" pitchFamily="49" charset="-122"/>
              </a:rPr>
              <a:t>SDRAM</a:t>
            </a:r>
            <a:endParaRPr lang="en-US" altLang="zh-CN" sz="3600" dirty="0">
              <a:solidFill>
                <a:srgbClr val="0000FF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1883540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68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168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168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68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168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168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68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0168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168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168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5.3.2  SDRAM	   </a:t>
            </a:r>
            <a:r>
              <a:rPr lang="zh-CN" altLang="en-US" dirty="0" smtClean="0">
                <a:solidFill>
                  <a:srgbClr val="008000"/>
                </a:solidFill>
              </a:rPr>
              <a:t>一、</a:t>
            </a:r>
            <a:r>
              <a:rPr lang="en-US" altLang="zh-CN" dirty="0" smtClean="0">
                <a:solidFill>
                  <a:srgbClr val="008000"/>
                </a:solidFill>
              </a:rPr>
              <a:t>SDRAM/</a:t>
            </a:r>
            <a:r>
              <a:rPr lang="zh-CN" altLang="en-US" dirty="0" smtClean="0">
                <a:solidFill>
                  <a:srgbClr val="008000"/>
                </a:solidFill>
              </a:rPr>
              <a:t>内存条概述</a:t>
            </a:r>
            <a:endParaRPr lang="zh-CN" altLang="en-US" dirty="0">
              <a:solidFill>
                <a:srgbClr val="00800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764630"/>
            <a:ext cx="8362950" cy="5400750"/>
          </a:xfrm>
        </p:spPr>
        <p:txBody>
          <a:bodyPr/>
          <a:lstStyle/>
          <a:p>
            <a:r>
              <a:rPr lang="en-US" altLang="zh-CN" dirty="0">
                <a:solidFill>
                  <a:srgbClr val="FF0000"/>
                </a:solidFill>
              </a:rPr>
              <a:t>SDRAM</a:t>
            </a:r>
            <a:r>
              <a:rPr lang="zh-CN" altLang="en-US" dirty="0"/>
              <a:t>： </a:t>
            </a:r>
            <a:r>
              <a:rPr lang="zh-CN" altLang="en-US" dirty="0">
                <a:solidFill>
                  <a:srgbClr val="0000FF"/>
                </a:solidFill>
              </a:rPr>
              <a:t>同步</a:t>
            </a:r>
            <a:r>
              <a:rPr lang="en-US" altLang="zh-CN" dirty="0">
                <a:solidFill>
                  <a:srgbClr val="0000FF"/>
                </a:solidFill>
              </a:rPr>
              <a:t>DRAM</a:t>
            </a:r>
            <a:r>
              <a:rPr lang="zh-CN" altLang="en-US" dirty="0"/>
              <a:t>，</a:t>
            </a:r>
            <a:r>
              <a:rPr lang="en-US" altLang="zh-CN" dirty="0">
                <a:solidFill>
                  <a:srgbClr val="FF0000"/>
                </a:solidFill>
              </a:rPr>
              <a:t>S</a:t>
            </a:r>
            <a:r>
              <a:rPr lang="en-US" altLang="zh-CN" dirty="0"/>
              <a:t>ynchronous </a:t>
            </a:r>
            <a:r>
              <a:rPr lang="en-US" altLang="zh-CN" dirty="0">
                <a:solidFill>
                  <a:srgbClr val="FF0000"/>
                </a:solidFill>
              </a:rPr>
              <a:t>DRAM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zh-CN" altLang="en-US" dirty="0"/>
              <a:t>信号与主板时钟</a:t>
            </a:r>
            <a:r>
              <a:rPr lang="zh-CN" altLang="en-US" dirty="0" smtClean="0"/>
              <a:t>同步。</a:t>
            </a:r>
            <a:endParaRPr lang="en-US" altLang="zh-CN" dirty="0" smtClean="0"/>
          </a:p>
          <a:p>
            <a:pPr lvl="1"/>
            <a:r>
              <a:rPr lang="zh-CN" altLang="en-US" sz="2400" dirty="0">
                <a:solidFill>
                  <a:srgbClr val="CC0099"/>
                </a:solidFill>
              </a:rPr>
              <a:t>突发模式</a:t>
            </a:r>
            <a:r>
              <a:rPr lang="zh-CN" altLang="en-US" sz="2400" dirty="0"/>
              <a:t>周期：</a:t>
            </a:r>
            <a:r>
              <a:rPr lang="en-US" altLang="zh-CN" sz="2400" dirty="0" smtClean="0"/>
              <a:t>5-1-1-1</a:t>
            </a:r>
            <a:r>
              <a:rPr lang="zh-CN" altLang="en-US" sz="2400" dirty="0" smtClean="0"/>
              <a:t>。（</a:t>
            </a:r>
            <a:r>
              <a:rPr lang="en-US" altLang="zh-CN" sz="2400" dirty="0"/>
              <a:t>133MHz</a:t>
            </a:r>
            <a:r>
              <a:rPr lang="zh-CN" altLang="en-US" sz="2400" dirty="0"/>
              <a:t>，</a:t>
            </a:r>
            <a:r>
              <a:rPr lang="en-US" altLang="zh-CN" sz="2400" dirty="0"/>
              <a:t>7.5ns</a:t>
            </a:r>
            <a:r>
              <a:rPr lang="zh-CN" altLang="en-US" sz="2400" dirty="0"/>
              <a:t>时钟周期）</a:t>
            </a:r>
          </a:p>
          <a:p>
            <a:pPr lvl="1"/>
            <a:r>
              <a:rPr lang="zh-CN" altLang="en-US" sz="2400" dirty="0"/>
              <a:t>需要主板</a:t>
            </a:r>
            <a:r>
              <a:rPr lang="zh-CN" altLang="en-US" sz="2400" dirty="0">
                <a:solidFill>
                  <a:srgbClr val="CC0099"/>
                </a:solidFill>
              </a:rPr>
              <a:t>芯片组</a:t>
            </a:r>
            <a:r>
              <a:rPr lang="zh-CN" altLang="en-US" sz="2400" dirty="0" smtClean="0"/>
              <a:t>支持。</a:t>
            </a:r>
            <a:endParaRPr lang="zh-CN" altLang="en-US" sz="2400" dirty="0"/>
          </a:p>
          <a:p>
            <a:pPr lvl="1"/>
            <a:r>
              <a:rPr lang="en-US" altLang="zh-CN" sz="2400" dirty="0"/>
              <a:t>PC66</a:t>
            </a:r>
            <a:r>
              <a:rPr lang="zh-CN" altLang="en-US" sz="2400" dirty="0"/>
              <a:t>、</a:t>
            </a:r>
            <a:r>
              <a:rPr lang="en-US" altLang="zh-CN" sz="2400" dirty="0"/>
              <a:t>PC100</a:t>
            </a:r>
            <a:r>
              <a:rPr lang="zh-CN" altLang="en-US" sz="2400" dirty="0"/>
              <a:t>、</a:t>
            </a:r>
            <a:r>
              <a:rPr lang="en-US" altLang="zh-CN" sz="2400" dirty="0"/>
              <a:t>PC133</a:t>
            </a:r>
            <a:r>
              <a:rPr lang="zh-CN" altLang="en-US" sz="2400" dirty="0" smtClean="0"/>
              <a:t>规范。</a:t>
            </a:r>
            <a:endParaRPr lang="zh-CN" altLang="en-US" sz="2400" dirty="0"/>
          </a:p>
          <a:p>
            <a:pPr lvl="1"/>
            <a:r>
              <a:rPr lang="en-US" altLang="zh-CN" sz="2400" dirty="0"/>
              <a:t>1998</a:t>
            </a:r>
            <a:r>
              <a:rPr lang="zh-CN" altLang="en-US" sz="2400" dirty="0"/>
              <a:t>年～</a:t>
            </a:r>
            <a:r>
              <a:rPr lang="en-US" altLang="zh-CN" sz="2400" dirty="0"/>
              <a:t>2001</a:t>
            </a:r>
            <a:r>
              <a:rPr lang="zh-CN" altLang="en-US" sz="2400" dirty="0" smtClean="0"/>
              <a:t>年。</a:t>
            </a:r>
            <a:endParaRPr lang="en-US" altLang="zh-CN" sz="2400" dirty="0" smtClean="0"/>
          </a:p>
          <a:p>
            <a:r>
              <a:rPr lang="zh-CN" altLang="zh-CN" dirty="0" smtClean="0"/>
              <a:t>最早</a:t>
            </a:r>
            <a:r>
              <a:rPr lang="zh-CN" altLang="zh-CN" dirty="0"/>
              <a:t>出现的</a:t>
            </a:r>
            <a:r>
              <a:rPr lang="en-US" altLang="zh-CN" dirty="0"/>
              <a:t>SDRAM</a:t>
            </a:r>
            <a:r>
              <a:rPr lang="zh-CN" altLang="zh-CN" dirty="0"/>
              <a:t>也称为</a:t>
            </a:r>
            <a:r>
              <a:rPr lang="en-US" altLang="zh-CN" dirty="0">
                <a:solidFill>
                  <a:srgbClr val="FF0000"/>
                </a:solidFill>
              </a:rPr>
              <a:t>SDR SDRAM</a:t>
            </a:r>
            <a:r>
              <a:rPr lang="zh-CN" altLang="zh-CN" dirty="0"/>
              <a:t>，即单倍速率同步动态随机存储器（</a:t>
            </a:r>
            <a:r>
              <a:rPr lang="en-US" altLang="zh-CN" dirty="0">
                <a:solidFill>
                  <a:srgbClr val="FF0000"/>
                </a:solidFill>
              </a:rPr>
              <a:t>S</a:t>
            </a:r>
            <a:r>
              <a:rPr lang="en-US" altLang="zh-CN" dirty="0"/>
              <a:t>ingle </a:t>
            </a:r>
            <a:r>
              <a:rPr lang="en-US" altLang="zh-CN" dirty="0">
                <a:solidFill>
                  <a:srgbClr val="FF0000"/>
                </a:solidFill>
              </a:rPr>
              <a:t>D</a:t>
            </a:r>
            <a:r>
              <a:rPr lang="en-US" altLang="zh-CN" dirty="0"/>
              <a:t>ate </a:t>
            </a:r>
            <a:r>
              <a:rPr lang="en-US" altLang="zh-CN" dirty="0">
                <a:solidFill>
                  <a:srgbClr val="FF0000"/>
                </a:solidFill>
              </a:rPr>
              <a:t>R</a:t>
            </a:r>
            <a:r>
              <a:rPr lang="en-US" altLang="zh-CN" dirty="0"/>
              <a:t>ate </a:t>
            </a:r>
            <a:r>
              <a:rPr lang="en-US" altLang="zh-CN" dirty="0">
                <a:solidFill>
                  <a:srgbClr val="FF0000"/>
                </a:solidFill>
              </a:rPr>
              <a:t>S</a:t>
            </a:r>
            <a:r>
              <a:rPr lang="en-US" altLang="zh-CN" dirty="0"/>
              <a:t>ynchronous </a:t>
            </a:r>
            <a:r>
              <a:rPr lang="en-US" altLang="zh-CN" dirty="0">
                <a:solidFill>
                  <a:srgbClr val="FF0000"/>
                </a:solidFill>
              </a:rPr>
              <a:t>D</a:t>
            </a:r>
            <a:r>
              <a:rPr lang="en-US" altLang="zh-CN" dirty="0"/>
              <a:t>ynamic </a:t>
            </a:r>
            <a:r>
              <a:rPr lang="en-US" altLang="zh-CN" dirty="0">
                <a:solidFill>
                  <a:srgbClr val="FF0000"/>
                </a:solidFill>
              </a:rPr>
              <a:t>RAM</a:t>
            </a:r>
            <a:r>
              <a:rPr lang="zh-CN" altLang="zh-CN" dirty="0" smtClean="0"/>
              <a:t>），</a:t>
            </a:r>
            <a:endParaRPr lang="en-US" altLang="zh-CN" dirty="0" smtClean="0"/>
          </a:p>
          <a:p>
            <a:pPr lvl="1"/>
            <a:r>
              <a:rPr lang="zh-CN" altLang="zh-CN" sz="2400" dirty="0" smtClean="0"/>
              <a:t>使用</a:t>
            </a:r>
            <a:r>
              <a:rPr lang="zh-CN" altLang="zh-CN" sz="2400" dirty="0">
                <a:solidFill>
                  <a:srgbClr val="0000FF"/>
                </a:solidFill>
              </a:rPr>
              <a:t>单端</a:t>
            </a:r>
            <a:r>
              <a:rPr lang="zh-CN" altLang="zh-CN" sz="2400" dirty="0" smtClean="0">
                <a:solidFill>
                  <a:srgbClr val="0000FF"/>
                </a:solidFill>
              </a:rPr>
              <a:t>时钟</a:t>
            </a:r>
            <a:r>
              <a:rPr lang="zh-CN" altLang="zh-CN" sz="2400" dirty="0" smtClean="0"/>
              <a:t>信号</a:t>
            </a:r>
            <a:r>
              <a:rPr lang="zh-CN" altLang="en-US" sz="2400" dirty="0"/>
              <a:t>。</a:t>
            </a:r>
            <a:endParaRPr lang="en-US" altLang="zh-CN" sz="2400" dirty="0" smtClean="0"/>
          </a:p>
          <a:p>
            <a:pPr lvl="1"/>
            <a:r>
              <a:rPr lang="zh-CN" altLang="zh-CN" sz="2400" dirty="0" smtClean="0"/>
              <a:t>只</a:t>
            </a:r>
            <a:r>
              <a:rPr lang="zh-CN" altLang="zh-CN" sz="2400" dirty="0"/>
              <a:t>在时钟的</a:t>
            </a:r>
            <a:r>
              <a:rPr lang="zh-CN" altLang="zh-CN" sz="2400" dirty="0">
                <a:solidFill>
                  <a:srgbClr val="0000FF"/>
                </a:solidFill>
              </a:rPr>
              <a:t>上升沿</a:t>
            </a:r>
            <a:r>
              <a:rPr lang="zh-CN" altLang="zh-CN" sz="2400" dirty="0"/>
              <a:t>传输命令、地址和</a:t>
            </a:r>
            <a:r>
              <a:rPr lang="zh-CN" altLang="zh-CN" sz="2400" dirty="0" smtClean="0"/>
              <a:t>数据</a:t>
            </a:r>
            <a:r>
              <a:rPr lang="zh-CN" altLang="en-US" sz="2400" dirty="0" smtClean="0"/>
              <a:t>。</a:t>
            </a:r>
            <a:endParaRPr lang="en-US" altLang="zh-CN" sz="2400" dirty="0" smtClean="0"/>
          </a:p>
          <a:p>
            <a:pPr lvl="1"/>
            <a:r>
              <a:rPr lang="zh-CN" altLang="zh-CN" sz="2400" dirty="0" smtClean="0"/>
              <a:t>工作</a:t>
            </a:r>
            <a:r>
              <a:rPr lang="zh-CN" altLang="zh-CN" sz="2400" dirty="0"/>
              <a:t>速度与系统时钟同步。</a:t>
            </a:r>
            <a:endParaRPr lang="zh-CN" altLang="en-US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1240078-9CC7-47B2-B51F-C81DC6C36461}" type="slidenum">
              <a:rPr lang="zh-CN" altLang="en-US" smtClean="0"/>
              <a:pPr/>
              <a:t>22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4632451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5.3.2  SDRAM	   </a:t>
            </a:r>
            <a:r>
              <a:rPr lang="zh-CN" altLang="en-US" dirty="0" smtClean="0">
                <a:solidFill>
                  <a:srgbClr val="008000"/>
                </a:solidFill>
              </a:rPr>
              <a:t>一、</a:t>
            </a:r>
            <a:r>
              <a:rPr lang="en-US" altLang="zh-CN" dirty="0" smtClean="0">
                <a:solidFill>
                  <a:srgbClr val="008000"/>
                </a:solidFill>
              </a:rPr>
              <a:t>SDRAM/</a:t>
            </a:r>
            <a:r>
              <a:rPr lang="zh-CN" altLang="en-US" dirty="0" smtClean="0">
                <a:solidFill>
                  <a:srgbClr val="008000"/>
                </a:solidFill>
              </a:rPr>
              <a:t>内存条概述</a:t>
            </a:r>
            <a:endParaRPr lang="zh-CN" altLang="en-US" dirty="0">
              <a:solidFill>
                <a:srgbClr val="00800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40710"/>
            <a:ext cx="8362950" cy="4896680"/>
          </a:xfrm>
        </p:spPr>
        <p:txBody>
          <a:bodyPr/>
          <a:lstStyle/>
          <a:p>
            <a:r>
              <a:rPr lang="en-US" altLang="zh-CN" sz="2400" dirty="0" smtClean="0">
                <a:solidFill>
                  <a:srgbClr val="FF0000"/>
                </a:solidFill>
              </a:rPr>
              <a:t>DDR</a:t>
            </a:r>
            <a:r>
              <a:rPr lang="zh-CN" altLang="en-US" sz="2400" dirty="0" smtClean="0"/>
              <a:t>：</a:t>
            </a:r>
            <a:r>
              <a:rPr lang="zh-CN" altLang="en-US" sz="2400" dirty="0"/>
              <a:t>双倍数据速率（</a:t>
            </a:r>
            <a:r>
              <a:rPr lang="en-US" altLang="zh-CN" sz="2400" dirty="0">
                <a:solidFill>
                  <a:srgbClr val="FF0000"/>
                </a:solidFill>
              </a:rPr>
              <a:t>D</a:t>
            </a:r>
            <a:r>
              <a:rPr lang="en-US" altLang="zh-CN" sz="2400" dirty="0"/>
              <a:t>ouble </a:t>
            </a:r>
            <a:r>
              <a:rPr lang="en-US" altLang="zh-CN" sz="2400" dirty="0">
                <a:solidFill>
                  <a:srgbClr val="FF0000"/>
                </a:solidFill>
              </a:rPr>
              <a:t>D</a:t>
            </a:r>
            <a:r>
              <a:rPr lang="en-US" altLang="zh-CN" sz="2400" dirty="0"/>
              <a:t>ata </a:t>
            </a:r>
            <a:r>
              <a:rPr lang="en-US" altLang="zh-CN" sz="2400" dirty="0" smtClean="0">
                <a:solidFill>
                  <a:srgbClr val="FF0000"/>
                </a:solidFill>
              </a:rPr>
              <a:t>R</a:t>
            </a:r>
            <a:r>
              <a:rPr lang="en-US" altLang="zh-CN" sz="2400" dirty="0" smtClean="0"/>
              <a:t>ate</a:t>
            </a:r>
            <a:r>
              <a:rPr lang="zh-CN" altLang="en-US" sz="2400" dirty="0" smtClean="0"/>
              <a:t>）</a:t>
            </a:r>
            <a:r>
              <a:rPr lang="en-US" altLang="zh-CN" sz="2400" dirty="0"/>
              <a:t/>
            </a:r>
            <a:br>
              <a:rPr lang="en-US" altLang="zh-CN" sz="2400" dirty="0"/>
            </a:br>
            <a:r>
              <a:rPr lang="zh-CN" altLang="en-US" sz="2400" dirty="0"/>
              <a:t>时钟的</a:t>
            </a:r>
            <a:r>
              <a:rPr lang="zh-CN" altLang="en-US" sz="2400" dirty="0">
                <a:solidFill>
                  <a:srgbClr val="0000FF"/>
                </a:solidFill>
              </a:rPr>
              <a:t>上升沿</a:t>
            </a:r>
            <a:r>
              <a:rPr lang="zh-CN" altLang="en-US" sz="2400" dirty="0"/>
              <a:t>、</a:t>
            </a:r>
            <a:r>
              <a:rPr lang="zh-CN" altLang="en-US" sz="2400" dirty="0">
                <a:solidFill>
                  <a:srgbClr val="0000FF"/>
                </a:solidFill>
              </a:rPr>
              <a:t>下降沿</a:t>
            </a:r>
            <a:r>
              <a:rPr lang="zh-CN" altLang="en-US" sz="2400" dirty="0"/>
              <a:t>各传送一次数据</a:t>
            </a:r>
            <a:r>
              <a:rPr lang="zh-CN" altLang="en-US" sz="2400" dirty="0" smtClean="0"/>
              <a:t>。</a:t>
            </a:r>
            <a:endParaRPr lang="en-US" altLang="zh-CN" sz="2400" dirty="0" smtClean="0"/>
          </a:p>
          <a:p>
            <a:pPr lvl="1"/>
            <a:r>
              <a:rPr lang="zh-CN" altLang="en-US" sz="2400" dirty="0"/>
              <a:t>速度：</a:t>
            </a:r>
            <a:r>
              <a:rPr lang="en-US" altLang="zh-CN" sz="2400" dirty="0"/>
              <a:t>SDRAM×2</a:t>
            </a:r>
            <a:r>
              <a:rPr lang="zh-CN" altLang="en-US" sz="2400" dirty="0"/>
              <a:t>。</a:t>
            </a:r>
          </a:p>
          <a:p>
            <a:pPr lvl="1"/>
            <a:r>
              <a:rPr lang="zh-CN" altLang="en-US" sz="2400" dirty="0"/>
              <a:t>需要主板芯片组支持。</a:t>
            </a:r>
          </a:p>
          <a:p>
            <a:pPr lvl="1"/>
            <a:r>
              <a:rPr lang="en-US" altLang="zh-CN" sz="2400" dirty="0"/>
              <a:t>2001</a:t>
            </a:r>
            <a:r>
              <a:rPr lang="zh-CN" altLang="en-US" sz="2400" dirty="0"/>
              <a:t>年以后。</a:t>
            </a:r>
            <a:endParaRPr lang="en-US" altLang="zh-CN" sz="2400" dirty="0" smtClean="0"/>
          </a:p>
          <a:p>
            <a:r>
              <a:rPr lang="zh-CN" altLang="en-US" sz="2400" dirty="0" smtClean="0"/>
              <a:t>和</a:t>
            </a:r>
            <a:r>
              <a:rPr lang="en-US" altLang="zh-CN" sz="2400" dirty="0"/>
              <a:t>SDR SDRAM</a:t>
            </a:r>
            <a:r>
              <a:rPr lang="zh-CN" altLang="en-US" sz="2400" dirty="0"/>
              <a:t>一样，它们也采用</a:t>
            </a:r>
            <a:r>
              <a:rPr lang="zh-CN" altLang="en-US" sz="2400" dirty="0">
                <a:solidFill>
                  <a:srgbClr val="0000FF"/>
                </a:solidFill>
              </a:rPr>
              <a:t>多存储体</a:t>
            </a:r>
            <a:r>
              <a:rPr lang="zh-CN" altLang="en-US" sz="2400" dirty="0"/>
              <a:t>（</a:t>
            </a:r>
            <a:r>
              <a:rPr lang="en-US" altLang="zh-CN" sz="2400" dirty="0"/>
              <a:t>Bank</a:t>
            </a:r>
            <a:r>
              <a:rPr lang="zh-CN" altLang="en-US" sz="2400" dirty="0"/>
              <a:t>）</a:t>
            </a:r>
            <a:r>
              <a:rPr lang="zh-CN" altLang="en-US" sz="2400" dirty="0">
                <a:solidFill>
                  <a:srgbClr val="0000FF"/>
                </a:solidFill>
              </a:rPr>
              <a:t>流水线化操作</a:t>
            </a:r>
            <a:r>
              <a:rPr lang="zh-CN" altLang="en-US" sz="2400" dirty="0"/>
              <a:t>的同步</a:t>
            </a:r>
            <a:r>
              <a:rPr lang="zh-CN" altLang="en-US" sz="2400" dirty="0" smtClean="0"/>
              <a:t>架构。</a:t>
            </a:r>
            <a:endParaRPr lang="en-US" altLang="zh-CN" sz="2400" dirty="0" smtClean="0"/>
          </a:p>
          <a:p>
            <a:r>
              <a:rPr lang="zh-CN" altLang="en-US" sz="2400" dirty="0" smtClean="0"/>
              <a:t>其</a:t>
            </a:r>
            <a:r>
              <a:rPr lang="zh-CN" altLang="en-US" sz="2400" dirty="0"/>
              <a:t>内部存储单元的</a:t>
            </a:r>
            <a:r>
              <a:rPr lang="zh-CN" altLang="en-US" sz="2400" dirty="0">
                <a:solidFill>
                  <a:srgbClr val="0000FF"/>
                </a:solidFill>
              </a:rPr>
              <a:t>核心频率</a:t>
            </a:r>
            <a:r>
              <a:rPr lang="zh-CN" altLang="en-US" sz="2400" dirty="0"/>
              <a:t>通常与</a:t>
            </a:r>
            <a:r>
              <a:rPr lang="en-US" altLang="zh-CN" sz="2400" dirty="0"/>
              <a:t>SDR SDRAM</a:t>
            </a:r>
            <a:r>
              <a:rPr lang="zh-CN" altLang="en-US" sz="2400" dirty="0"/>
              <a:t>一样，在</a:t>
            </a:r>
            <a:r>
              <a:rPr lang="en-US" altLang="zh-CN" sz="2400" dirty="0"/>
              <a:t>100MHz</a:t>
            </a:r>
            <a:r>
              <a:rPr lang="zh-CN" altLang="en-US" sz="2400" dirty="0"/>
              <a:t>～</a:t>
            </a:r>
            <a:r>
              <a:rPr lang="en-US" altLang="zh-CN" sz="2400" dirty="0"/>
              <a:t>200MHz</a:t>
            </a:r>
            <a:r>
              <a:rPr lang="zh-CN" altLang="en-US" sz="2400" dirty="0"/>
              <a:t>之间</a:t>
            </a:r>
            <a:r>
              <a:rPr lang="zh-CN" altLang="en-US" sz="2400" dirty="0" smtClean="0"/>
              <a:t>。</a:t>
            </a:r>
            <a:endParaRPr lang="en-US" altLang="zh-CN" sz="2400" dirty="0" smtClean="0"/>
          </a:p>
          <a:p>
            <a:r>
              <a:rPr lang="zh-CN" altLang="en-US" sz="2400" dirty="0"/>
              <a:t>相对于</a:t>
            </a:r>
            <a:r>
              <a:rPr lang="en-US" altLang="zh-CN" sz="2400" dirty="0"/>
              <a:t>SDR SDRAM</a:t>
            </a:r>
            <a:r>
              <a:rPr lang="zh-CN" altLang="en-US" sz="2400" dirty="0"/>
              <a:t>，</a:t>
            </a:r>
            <a:r>
              <a:rPr lang="en-US" altLang="zh-CN" sz="2400" dirty="0"/>
              <a:t>DDR</a:t>
            </a:r>
            <a:r>
              <a:rPr lang="zh-CN" altLang="en-US" sz="2400" dirty="0"/>
              <a:t>、</a:t>
            </a:r>
            <a:r>
              <a:rPr lang="en-US" altLang="zh-CN" sz="2400" dirty="0"/>
              <a:t>DDR2</a:t>
            </a:r>
            <a:r>
              <a:rPr lang="zh-CN" altLang="en-US" sz="2400" dirty="0"/>
              <a:t>、</a:t>
            </a:r>
            <a:r>
              <a:rPr lang="en-US" altLang="zh-CN" sz="2400" dirty="0"/>
              <a:t>DDR3 SDRAM</a:t>
            </a:r>
            <a:r>
              <a:rPr lang="zh-CN" altLang="en-US" sz="2400" dirty="0"/>
              <a:t>使用了</a:t>
            </a:r>
            <a:r>
              <a:rPr lang="zh-CN" altLang="en-US" sz="2400" dirty="0">
                <a:solidFill>
                  <a:srgbClr val="CC0099"/>
                </a:solidFill>
              </a:rPr>
              <a:t>多位预取</a:t>
            </a:r>
            <a:r>
              <a:rPr lang="zh-CN" altLang="en-US" sz="2400" dirty="0"/>
              <a:t>的技术</a:t>
            </a:r>
            <a:r>
              <a:rPr lang="zh-CN" altLang="en-US" sz="2400" dirty="0" smtClean="0"/>
              <a:t>。</a:t>
            </a:r>
            <a:endParaRPr lang="en-US" altLang="zh-CN" sz="2400" dirty="0" smtClean="0"/>
          </a:p>
          <a:p>
            <a:r>
              <a:rPr lang="zh-CN" altLang="en-US" sz="2400" dirty="0" smtClean="0"/>
              <a:t>从</a:t>
            </a:r>
            <a:r>
              <a:rPr lang="en-US" altLang="zh-CN" sz="2400" dirty="0"/>
              <a:t>DDR2</a:t>
            </a:r>
            <a:r>
              <a:rPr lang="zh-CN" altLang="en-US" sz="2400" dirty="0"/>
              <a:t>开始，</a:t>
            </a:r>
            <a:r>
              <a:rPr lang="zh-CN" altLang="en-US" sz="2400" dirty="0">
                <a:solidFill>
                  <a:srgbClr val="0000FF"/>
                </a:solidFill>
              </a:rPr>
              <a:t>接口</a:t>
            </a:r>
            <a:r>
              <a:rPr lang="zh-CN" altLang="en-US" sz="2400" dirty="0"/>
              <a:t>的</a:t>
            </a:r>
            <a:r>
              <a:rPr lang="zh-CN" altLang="en-US" sz="2400" dirty="0">
                <a:solidFill>
                  <a:srgbClr val="0000FF"/>
                </a:solidFill>
              </a:rPr>
              <a:t>频率</a:t>
            </a:r>
            <a:r>
              <a:rPr lang="zh-CN" altLang="en-US" sz="2400" dirty="0"/>
              <a:t>开始</a:t>
            </a:r>
            <a:r>
              <a:rPr lang="zh-CN" altLang="en-US" sz="2400" dirty="0">
                <a:solidFill>
                  <a:srgbClr val="FF0000"/>
                </a:solidFill>
              </a:rPr>
              <a:t>高于</a:t>
            </a:r>
            <a:r>
              <a:rPr lang="zh-CN" altLang="en-US" sz="2400" dirty="0"/>
              <a:t>存储单元的</a:t>
            </a:r>
            <a:r>
              <a:rPr lang="zh-CN" altLang="en-US" sz="2400" dirty="0">
                <a:solidFill>
                  <a:srgbClr val="0000FF"/>
                </a:solidFill>
              </a:rPr>
              <a:t>核心频率</a:t>
            </a:r>
            <a:r>
              <a:rPr lang="zh-CN" altLang="en-US" sz="2400" dirty="0" smtClean="0"/>
              <a:t>。</a:t>
            </a:r>
            <a:endParaRPr lang="en-US" altLang="zh-CN" sz="240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1240078-9CC7-47B2-B51F-C81DC6C36461}" type="slidenum">
              <a:rPr lang="zh-CN" altLang="en-US" smtClean="0"/>
              <a:pPr/>
              <a:t>23</a:t>
            </a:fld>
            <a:endParaRPr lang="en-US" altLang="zh-CN"/>
          </a:p>
        </p:txBody>
      </p:sp>
      <p:sp>
        <p:nvSpPr>
          <p:cNvPr id="5" name="内容占位符 2"/>
          <p:cNvSpPr txBox="1">
            <a:spLocks/>
          </p:cNvSpPr>
          <p:nvPr/>
        </p:nvSpPr>
        <p:spPr bwMode="auto">
          <a:xfrm>
            <a:off x="457200" y="791508"/>
            <a:ext cx="8579420" cy="5492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ts val="3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8650" indent="-268288" algn="l" rtl="0" eaLnBrk="1" fontAlgn="base" hangingPunct="1">
              <a:spcBef>
                <a:spcPts val="300"/>
              </a:spcBef>
              <a:spcAft>
                <a:spcPct val="0"/>
              </a:spcAft>
              <a:buClr>
                <a:srgbClr val="006600"/>
              </a:buClr>
              <a:buSzPct val="75000"/>
              <a:buFont typeface="Wingdings" pitchFamily="2" charset="2"/>
              <a:buChar char="l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896938" indent="-268288" algn="l" rtl="0" eaLnBrk="1" fontAlgn="base" hangingPunct="1">
              <a:spcBef>
                <a:spcPts val="300"/>
              </a:spcBef>
              <a:spcAft>
                <a:spcPct val="0"/>
              </a:spcAft>
              <a:buClr>
                <a:srgbClr val="FF6600"/>
              </a:buClr>
              <a:buSzPct val="65000"/>
              <a:buFont typeface="Wingdings" pitchFamily="2" charset="2"/>
              <a:buChar char="p"/>
              <a:defRPr sz="2400" b="1">
                <a:solidFill>
                  <a:schemeClr val="tx1"/>
                </a:solidFill>
                <a:latin typeface="+mn-lt"/>
                <a:ea typeface="楷体" panose="02010609060101010101" pitchFamily="49" charset="-122"/>
              </a:defRPr>
            </a:lvl3pPr>
            <a:lvl4pPr marL="1166813" indent="-269875" algn="l" rtl="0" eaLnBrk="1" fontAlgn="base" hangingPunct="1">
              <a:spcBef>
                <a:spcPts val="3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Wingdings" pitchFamily="2" charset="2"/>
              <a:buChar char="u"/>
              <a:defRPr sz="2400" b="1">
                <a:solidFill>
                  <a:schemeClr val="tx1"/>
                </a:solidFill>
                <a:latin typeface="+mn-lt"/>
                <a:ea typeface="楷体" panose="02010609060101010101" pitchFamily="49" charset="-122"/>
              </a:defRPr>
            </a:lvl4pPr>
            <a:lvl5pPr marL="1435100" indent="-268288" algn="l" rtl="0" eaLnBrk="1" fontAlgn="base" hangingPunct="1">
              <a:spcBef>
                <a:spcPts val="300"/>
              </a:spcBef>
              <a:spcAft>
                <a:spcPct val="0"/>
              </a:spcAft>
              <a:buClr>
                <a:srgbClr val="0066FF"/>
              </a:buClr>
              <a:buSzPct val="75000"/>
              <a:buFont typeface="Wingdings" pitchFamily="2" charset="2"/>
              <a:buChar char="ü"/>
              <a:defRPr sz="2400" b="1">
                <a:solidFill>
                  <a:schemeClr val="tx1"/>
                </a:solidFill>
                <a:latin typeface="+mn-lt"/>
                <a:ea typeface="楷体" panose="02010609060101010101" pitchFamily="49" charset="-122"/>
              </a:defRPr>
            </a:lvl5pPr>
            <a:lvl6pPr marL="2787650" indent="-2714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66FF"/>
              </a:buClr>
              <a:buSzPct val="75000"/>
              <a:buFont typeface="Wingdings" pitchFamily="2" charset="2"/>
              <a:buChar char="ü"/>
              <a:defRPr sz="2400" b="1">
                <a:solidFill>
                  <a:schemeClr val="tx1"/>
                </a:solidFill>
                <a:latin typeface="+mn-lt"/>
                <a:ea typeface="楷体_GB2312" pitchFamily="49" charset="-122"/>
              </a:defRPr>
            </a:lvl6pPr>
            <a:lvl7pPr marL="3244850" indent="-2714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66FF"/>
              </a:buClr>
              <a:buSzPct val="75000"/>
              <a:buFont typeface="Wingdings" pitchFamily="2" charset="2"/>
              <a:buChar char="ü"/>
              <a:defRPr sz="2400" b="1">
                <a:solidFill>
                  <a:schemeClr val="tx1"/>
                </a:solidFill>
                <a:latin typeface="+mn-lt"/>
                <a:ea typeface="楷体_GB2312" pitchFamily="49" charset="-122"/>
              </a:defRPr>
            </a:lvl7pPr>
            <a:lvl8pPr marL="3702050" indent="-2714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66FF"/>
              </a:buClr>
              <a:buSzPct val="75000"/>
              <a:buFont typeface="Wingdings" pitchFamily="2" charset="2"/>
              <a:buChar char="ü"/>
              <a:defRPr sz="2400" b="1">
                <a:solidFill>
                  <a:schemeClr val="tx1"/>
                </a:solidFill>
                <a:latin typeface="+mn-lt"/>
                <a:ea typeface="楷体_GB2312" pitchFamily="49" charset="-122"/>
              </a:defRPr>
            </a:lvl8pPr>
            <a:lvl9pPr marL="4159250" indent="-2714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66FF"/>
              </a:buClr>
              <a:buSzPct val="75000"/>
              <a:buFont typeface="Wingdings" pitchFamily="2" charset="2"/>
              <a:buChar char="ü"/>
              <a:defRPr sz="2400" b="1">
                <a:solidFill>
                  <a:schemeClr val="tx1"/>
                </a:solidFill>
                <a:latin typeface="+mn-lt"/>
                <a:ea typeface="楷体_GB2312" pitchFamily="49" charset="-122"/>
              </a:defRPr>
            </a:lvl9pPr>
          </a:lstStyle>
          <a:p>
            <a:pPr marL="0" indent="0">
              <a:buNone/>
            </a:pPr>
            <a:r>
              <a:rPr lang="zh-CN" altLang="en-US" sz="2400" kern="0" dirty="0" smtClean="0"/>
              <a:t>随着技术的发展，出现了</a:t>
            </a:r>
            <a:r>
              <a:rPr lang="en-US" altLang="zh-CN" sz="2400" kern="0" dirty="0" smtClean="0"/>
              <a:t>DDR</a:t>
            </a:r>
            <a:r>
              <a:rPr lang="zh-CN" altLang="en-US" sz="2400" kern="0" dirty="0" smtClean="0"/>
              <a:t>、</a:t>
            </a:r>
            <a:r>
              <a:rPr lang="en-US" altLang="zh-CN" sz="2400" kern="0" dirty="0" smtClean="0"/>
              <a:t>DDR2</a:t>
            </a:r>
            <a:r>
              <a:rPr lang="zh-CN" altLang="en-US" sz="2400" kern="0" dirty="0" smtClean="0"/>
              <a:t>、</a:t>
            </a:r>
            <a:r>
              <a:rPr lang="en-US" altLang="zh-CN" sz="2400" kern="0" dirty="0" smtClean="0"/>
              <a:t>DDR3 SDRAM</a:t>
            </a:r>
            <a:r>
              <a:rPr lang="zh-CN" altLang="en-US" sz="2400" kern="0" dirty="0" smtClean="0"/>
              <a:t>。</a:t>
            </a:r>
            <a:endParaRPr lang="en-US" altLang="zh-CN" sz="2400" kern="0" dirty="0" smtClean="0"/>
          </a:p>
        </p:txBody>
      </p:sp>
    </p:spTree>
    <p:extLst>
      <p:ext uri="{BB962C8B-B14F-4D97-AF65-F5344CB8AC3E}">
        <p14:creationId xmlns:p14="http://schemas.microsoft.com/office/powerpoint/2010/main" val="426645953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5.3.2  SDRAM	   </a:t>
            </a:r>
            <a:r>
              <a:rPr lang="zh-CN" altLang="en-US" dirty="0" smtClean="0">
                <a:solidFill>
                  <a:srgbClr val="008000"/>
                </a:solidFill>
              </a:rPr>
              <a:t>一、</a:t>
            </a:r>
            <a:r>
              <a:rPr lang="en-US" altLang="zh-CN" dirty="0" smtClean="0">
                <a:solidFill>
                  <a:srgbClr val="008000"/>
                </a:solidFill>
              </a:rPr>
              <a:t>SDRAM/</a:t>
            </a:r>
            <a:r>
              <a:rPr lang="zh-CN" altLang="en-US" dirty="0" smtClean="0">
                <a:solidFill>
                  <a:srgbClr val="008000"/>
                </a:solidFill>
              </a:rPr>
              <a:t>内存条概述</a:t>
            </a:r>
            <a:endParaRPr lang="zh-CN" altLang="en-US" dirty="0">
              <a:solidFill>
                <a:srgbClr val="00800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40710"/>
            <a:ext cx="8362950" cy="3960550"/>
          </a:xfrm>
        </p:spPr>
        <p:txBody>
          <a:bodyPr/>
          <a:lstStyle/>
          <a:p>
            <a:pPr>
              <a:lnSpc>
                <a:spcPct val="125000"/>
              </a:lnSpc>
              <a:spcBef>
                <a:spcPts val="600"/>
              </a:spcBef>
            </a:pPr>
            <a:r>
              <a:rPr lang="en-US" altLang="zh-CN" sz="2400" dirty="0"/>
              <a:t>DDR SDRAM</a:t>
            </a:r>
            <a:r>
              <a:rPr lang="zh-CN" altLang="zh-CN" sz="2400" dirty="0"/>
              <a:t>是</a:t>
            </a:r>
            <a:r>
              <a:rPr lang="zh-CN" altLang="zh-CN" sz="2400" dirty="0">
                <a:solidFill>
                  <a:srgbClr val="0000FF"/>
                </a:solidFill>
              </a:rPr>
              <a:t>基于</a:t>
            </a:r>
            <a:r>
              <a:rPr lang="en-US" altLang="zh-CN" sz="2400" dirty="0">
                <a:solidFill>
                  <a:srgbClr val="0000FF"/>
                </a:solidFill>
              </a:rPr>
              <a:t>SDRAM</a:t>
            </a:r>
            <a:r>
              <a:rPr lang="zh-CN" altLang="zh-CN" sz="2400" dirty="0">
                <a:solidFill>
                  <a:srgbClr val="0000FF"/>
                </a:solidFill>
              </a:rPr>
              <a:t>设计制造技术</a:t>
            </a:r>
            <a:r>
              <a:rPr lang="zh-CN" altLang="zh-CN" sz="2400" dirty="0"/>
              <a:t>的，</a:t>
            </a:r>
            <a:r>
              <a:rPr lang="zh-CN" altLang="zh-CN" sz="2400" dirty="0" smtClean="0"/>
              <a:t>因此</a:t>
            </a:r>
            <a:endParaRPr lang="en-US" altLang="zh-CN" sz="2400" dirty="0" smtClean="0"/>
          </a:p>
          <a:p>
            <a:pPr lvl="1">
              <a:lnSpc>
                <a:spcPct val="125000"/>
              </a:lnSpc>
              <a:spcBef>
                <a:spcPts val="600"/>
              </a:spcBef>
            </a:pPr>
            <a:r>
              <a:rPr lang="zh-CN" altLang="zh-CN" sz="2400" dirty="0" smtClean="0"/>
              <a:t>厂房</a:t>
            </a:r>
            <a:r>
              <a:rPr lang="zh-CN" altLang="zh-CN" sz="2400" dirty="0"/>
              <a:t>、流水线设备等更新成本可降到最低</a:t>
            </a:r>
            <a:r>
              <a:rPr lang="zh-CN" altLang="zh-CN" sz="2400" dirty="0" smtClean="0"/>
              <a:t>，</a:t>
            </a:r>
            <a:endParaRPr lang="en-US" altLang="zh-CN" sz="2400" dirty="0" smtClean="0"/>
          </a:p>
          <a:p>
            <a:pPr lvl="1">
              <a:lnSpc>
                <a:spcPct val="125000"/>
              </a:lnSpc>
              <a:spcBef>
                <a:spcPts val="600"/>
              </a:spcBef>
            </a:pPr>
            <a:r>
              <a:rPr lang="zh-CN" altLang="zh-CN" sz="2400" dirty="0" smtClean="0"/>
              <a:t>价格</a:t>
            </a:r>
            <a:r>
              <a:rPr lang="zh-CN" altLang="zh-CN" sz="2400" dirty="0"/>
              <a:t>比普通</a:t>
            </a:r>
            <a:r>
              <a:rPr lang="en-US" altLang="zh-CN" sz="2400" dirty="0"/>
              <a:t>SDRAM</a:t>
            </a:r>
            <a:r>
              <a:rPr lang="zh-CN" altLang="zh-CN" sz="2400" dirty="0"/>
              <a:t>贵不了太</a:t>
            </a:r>
            <a:r>
              <a:rPr lang="zh-CN" altLang="zh-CN" sz="2400" dirty="0" smtClean="0"/>
              <a:t>多</a:t>
            </a:r>
            <a:r>
              <a:rPr lang="en-US" altLang="zh-CN" sz="2400" dirty="0">
                <a:latin typeface="+mn-ea"/>
              </a:rPr>
              <a:t>(</a:t>
            </a:r>
            <a:r>
              <a:rPr lang="zh-CN" altLang="zh-CN" sz="2400" dirty="0" smtClean="0"/>
              <a:t>约</a:t>
            </a:r>
            <a:r>
              <a:rPr lang="en-US" altLang="zh-CN" sz="2400" dirty="0" smtClean="0"/>
              <a:t>10%</a:t>
            </a:r>
            <a:r>
              <a:rPr lang="en-US" altLang="zh-CN" sz="2400" dirty="0" smtClean="0">
                <a:latin typeface="+mn-ea"/>
              </a:rPr>
              <a:t>)</a:t>
            </a:r>
            <a:r>
              <a:rPr lang="zh-CN" altLang="zh-CN" sz="2400" dirty="0" smtClean="0"/>
              <a:t>，</a:t>
            </a:r>
            <a:endParaRPr lang="en-US" altLang="zh-CN" sz="2400" dirty="0" smtClean="0"/>
          </a:p>
          <a:p>
            <a:pPr lvl="1">
              <a:lnSpc>
                <a:spcPct val="125000"/>
              </a:lnSpc>
              <a:spcBef>
                <a:spcPts val="600"/>
              </a:spcBef>
            </a:pPr>
            <a:r>
              <a:rPr lang="zh-CN" altLang="zh-CN" sz="2400" dirty="0" smtClean="0"/>
              <a:t>也</a:t>
            </a:r>
            <a:r>
              <a:rPr lang="zh-CN" altLang="zh-CN" sz="2400" dirty="0"/>
              <a:t>促使</a:t>
            </a:r>
            <a:r>
              <a:rPr lang="en-US" altLang="zh-CN" sz="2400" dirty="0"/>
              <a:t>DDR SDRAM</a:t>
            </a:r>
            <a:r>
              <a:rPr lang="zh-CN" altLang="zh-CN" sz="2400" dirty="0"/>
              <a:t>得到更广泛应用。</a:t>
            </a:r>
            <a:endParaRPr lang="en-US" altLang="zh-CN" sz="240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1240078-9CC7-47B2-B51F-C81DC6C36461}" type="slidenum">
              <a:rPr lang="zh-CN" altLang="en-US" smtClean="0"/>
              <a:pPr/>
              <a:t>24</a:t>
            </a:fld>
            <a:endParaRPr lang="en-US" altLang="zh-CN"/>
          </a:p>
        </p:txBody>
      </p:sp>
      <p:sp>
        <p:nvSpPr>
          <p:cNvPr id="5" name="内容占位符 2"/>
          <p:cNvSpPr txBox="1">
            <a:spLocks/>
          </p:cNvSpPr>
          <p:nvPr/>
        </p:nvSpPr>
        <p:spPr bwMode="auto">
          <a:xfrm>
            <a:off x="457200" y="791508"/>
            <a:ext cx="8579420" cy="5492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ts val="3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8650" indent="-268288" algn="l" rtl="0" eaLnBrk="1" fontAlgn="base" hangingPunct="1">
              <a:spcBef>
                <a:spcPts val="300"/>
              </a:spcBef>
              <a:spcAft>
                <a:spcPct val="0"/>
              </a:spcAft>
              <a:buClr>
                <a:srgbClr val="006600"/>
              </a:buClr>
              <a:buSzPct val="75000"/>
              <a:buFont typeface="Wingdings" pitchFamily="2" charset="2"/>
              <a:buChar char="l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896938" indent="-268288" algn="l" rtl="0" eaLnBrk="1" fontAlgn="base" hangingPunct="1">
              <a:spcBef>
                <a:spcPts val="300"/>
              </a:spcBef>
              <a:spcAft>
                <a:spcPct val="0"/>
              </a:spcAft>
              <a:buClr>
                <a:srgbClr val="FF6600"/>
              </a:buClr>
              <a:buSzPct val="65000"/>
              <a:buFont typeface="Wingdings" pitchFamily="2" charset="2"/>
              <a:buChar char="p"/>
              <a:defRPr sz="2400" b="1">
                <a:solidFill>
                  <a:schemeClr val="tx1"/>
                </a:solidFill>
                <a:latin typeface="+mn-lt"/>
                <a:ea typeface="楷体" panose="02010609060101010101" pitchFamily="49" charset="-122"/>
              </a:defRPr>
            </a:lvl3pPr>
            <a:lvl4pPr marL="1166813" indent="-269875" algn="l" rtl="0" eaLnBrk="1" fontAlgn="base" hangingPunct="1">
              <a:spcBef>
                <a:spcPts val="3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Wingdings" pitchFamily="2" charset="2"/>
              <a:buChar char="u"/>
              <a:defRPr sz="2400" b="1">
                <a:solidFill>
                  <a:schemeClr val="tx1"/>
                </a:solidFill>
                <a:latin typeface="+mn-lt"/>
                <a:ea typeface="楷体" panose="02010609060101010101" pitchFamily="49" charset="-122"/>
              </a:defRPr>
            </a:lvl4pPr>
            <a:lvl5pPr marL="1435100" indent="-268288" algn="l" rtl="0" eaLnBrk="1" fontAlgn="base" hangingPunct="1">
              <a:spcBef>
                <a:spcPts val="300"/>
              </a:spcBef>
              <a:spcAft>
                <a:spcPct val="0"/>
              </a:spcAft>
              <a:buClr>
                <a:srgbClr val="0066FF"/>
              </a:buClr>
              <a:buSzPct val="75000"/>
              <a:buFont typeface="Wingdings" pitchFamily="2" charset="2"/>
              <a:buChar char="ü"/>
              <a:defRPr sz="2400" b="1">
                <a:solidFill>
                  <a:schemeClr val="tx1"/>
                </a:solidFill>
                <a:latin typeface="+mn-lt"/>
                <a:ea typeface="楷体" panose="02010609060101010101" pitchFamily="49" charset="-122"/>
              </a:defRPr>
            </a:lvl5pPr>
            <a:lvl6pPr marL="2787650" indent="-2714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66FF"/>
              </a:buClr>
              <a:buSzPct val="75000"/>
              <a:buFont typeface="Wingdings" pitchFamily="2" charset="2"/>
              <a:buChar char="ü"/>
              <a:defRPr sz="2400" b="1">
                <a:solidFill>
                  <a:schemeClr val="tx1"/>
                </a:solidFill>
                <a:latin typeface="+mn-lt"/>
                <a:ea typeface="楷体_GB2312" pitchFamily="49" charset="-122"/>
              </a:defRPr>
            </a:lvl6pPr>
            <a:lvl7pPr marL="3244850" indent="-2714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66FF"/>
              </a:buClr>
              <a:buSzPct val="75000"/>
              <a:buFont typeface="Wingdings" pitchFamily="2" charset="2"/>
              <a:buChar char="ü"/>
              <a:defRPr sz="2400" b="1">
                <a:solidFill>
                  <a:schemeClr val="tx1"/>
                </a:solidFill>
                <a:latin typeface="+mn-lt"/>
                <a:ea typeface="楷体_GB2312" pitchFamily="49" charset="-122"/>
              </a:defRPr>
            </a:lvl7pPr>
            <a:lvl8pPr marL="3702050" indent="-2714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66FF"/>
              </a:buClr>
              <a:buSzPct val="75000"/>
              <a:buFont typeface="Wingdings" pitchFamily="2" charset="2"/>
              <a:buChar char="ü"/>
              <a:defRPr sz="2400" b="1">
                <a:solidFill>
                  <a:schemeClr val="tx1"/>
                </a:solidFill>
                <a:latin typeface="+mn-lt"/>
                <a:ea typeface="楷体_GB2312" pitchFamily="49" charset="-122"/>
              </a:defRPr>
            </a:lvl8pPr>
            <a:lvl9pPr marL="4159250" indent="-2714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66FF"/>
              </a:buClr>
              <a:buSzPct val="75000"/>
              <a:buFont typeface="Wingdings" pitchFamily="2" charset="2"/>
              <a:buChar char="ü"/>
              <a:defRPr sz="2400" b="1">
                <a:solidFill>
                  <a:schemeClr val="tx1"/>
                </a:solidFill>
                <a:latin typeface="+mn-lt"/>
                <a:ea typeface="楷体_GB2312" pitchFamily="49" charset="-122"/>
              </a:defRPr>
            </a:lvl9pPr>
          </a:lstStyle>
          <a:p>
            <a:pPr marL="0" indent="0">
              <a:buNone/>
            </a:pPr>
            <a:r>
              <a:rPr lang="zh-CN" altLang="en-US" sz="2400" kern="0" dirty="0" smtClean="0"/>
              <a:t>随着技术的发展，出现了</a:t>
            </a:r>
            <a:r>
              <a:rPr lang="en-US" altLang="zh-CN" sz="2400" kern="0" dirty="0" smtClean="0"/>
              <a:t>DDR</a:t>
            </a:r>
            <a:r>
              <a:rPr lang="zh-CN" altLang="en-US" sz="2400" kern="0" dirty="0" smtClean="0"/>
              <a:t>、</a:t>
            </a:r>
            <a:r>
              <a:rPr lang="en-US" altLang="zh-CN" sz="2400" kern="0" dirty="0" smtClean="0"/>
              <a:t>DDR2</a:t>
            </a:r>
            <a:r>
              <a:rPr lang="zh-CN" altLang="en-US" sz="2400" kern="0" dirty="0" smtClean="0"/>
              <a:t>、</a:t>
            </a:r>
            <a:r>
              <a:rPr lang="en-US" altLang="zh-CN" sz="2400" kern="0" dirty="0" smtClean="0"/>
              <a:t>DDR3 SDRAM</a:t>
            </a:r>
            <a:r>
              <a:rPr lang="zh-CN" altLang="en-US" sz="2400" kern="0" dirty="0" smtClean="0"/>
              <a:t>。</a:t>
            </a:r>
            <a:endParaRPr lang="en-US" altLang="zh-CN" sz="2400" kern="0" dirty="0" smtClean="0"/>
          </a:p>
        </p:txBody>
      </p:sp>
    </p:spTree>
    <p:extLst>
      <p:ext uri="{BB962C8B-B14F-4D97-AF65-F5344CB8AC3E}">
        <p14:creationId xmlns:p14="http://schemas.microsoft.com/office/powerpoint/2010/main" val="196398021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2AA641C-DE47-48FD-A5EE-1A6F7CAE6AE7}" type="slidenum">
              <a:rPr lang="zh-CN" altLang="en-US"/>
              <a:pPr/>
              <a:t>25</a:t>
            </a:fld>
            <a:endParaRPr lang="en-US" altLang="zh-CN"/>
          </a:p>
        </p:txBody>
      </p:sp>
      <p:pic>
        <p:nvPicPr>
          <p:cNvPr id="98509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388" y="980660"/>
            <a:ext cx="8713787" cy="4884737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5.3.2  SDRAM	   </a:t>
            </a:r>
            <a:r>
              <a:rPr lang="zh-CN" altLang="en-US" dirty="0">
                <a:solidFill>
                  <a:srgbClr val="008000"/>
                </a:solidFill>
              </a:rPr>
              <a:t>一、</a:t>
            </a:r>
            <a:r>
              <a:rPr lang="en-US" altLang="zh-CN" dirty="0">
                <a:solidFill>
                  <a:srgbClr val="008000"/>
                </a:solidFill>
              </a:rPr>
              <a:t>SDRAM/</a:t>
            </a:r>
            <a:r>
              <a:rPr lang="zh-CN" altLang="en-US" dirty="0">
                <a:solidFill>
                  <a:srgbClr val="008000"/>
                </a:solidFill>
              </a:rPr>
              <a:t>内存条概述</a:t>
            </a:r>
            <a:endParaRPr lang="zh-CN" altLang="en-US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80FE840-CCAB-4533-A51C-F5B10C653ADC}" type="slidenum">
              <a:rPr lang="zh-CN" altLang="en-US"/>
              <a:pPr/>
              <a:t>26</a:t>
            </a:fld>
            <a:endParaRPr lang="en-US" altLang="zh-CN"/>
          </a:p>
        </p:txBody>
      </p:sp>
      <p:pic>
        <p:nvPicPr>
          <p:cNvPr id="98611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850" y="1196690"/>
            <a:ext cx="8497888" cy="4471987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5.3.2  SDRAM	   </a:t>
            </a:r>
            <a:r>
              <a:rPr lang="zh-CN" altLang="en-US" dirty="0">
                <a:solidFill>
                  <a:srgbClr val="008000"/>
                </a:solidFill>
              </a:rPr>
              <a:t>一、</a:t>
            </a:r>
            <a:r>
              <a:rPr lang="en-US" altLang="zh-CN" dirty="0">
                <a:solidFill>
                  <a:srgbClr val="008000"/>
                </a:solidFill>
              </a:rPr>
              <a:t>SDRAM/</a:t>
            </a:r>
            <a:r>
              <a:rPr lang="zh-CN" altLang="en-US" dirty="0">
                <a:solidFill>
                  <a:srgbClr val="008000"/>
                </a:solidFill>
              </a:rPr>
              <a:t>内存条概述</a:t>
            </a:r>
            <a:endParaRPr lang="zh-CN" altLang="en-US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140" name="Rectangle 4"/>
          <p:cNvSpPr>
            <a:spLocks noGrp="1" noChangeArrowheads="1"/>
          </p:cNvSpPr>
          <p:nvPr>
            <p:ph idx="1"/>
          </p:nvPr>
        </p:nvSpPr>
        <p:spPr>
          <a:xfrm>
            <a:off x="323850" y="620610"/>
            <a:ext cx="8640763" cy="2015735"/>
          </a:xfrm>
        </p:spPr>
        <p:txBody>
          <a:bodyPr/>
          <a:lstStyle/>
          <a:p>
            <a:pPr marL="355600" indent="-355600"/>
            <a:r>
              <a:rPr lang="en-US" altLang="zh-CN" sz="2800" b="1" dirty="0" smtClean="0">
                <a:latin typeface="Times New Roman" pitchFamily="18" charset="0"/>
              </a:rPr>
              <a:t>SDRAM</a:t>
            </a:r>
            <a:r>
              <a:rPr lang="zh-CN" altLang="en-US" sz="2800" b="1" dirty="0">
                <a:latin typeface="Times New Roman" pitchFamily="18" charset="0"/>
              </a:rPr>
              <a:t>（</a:t>
            </a:r>
            <a:r>
              <a:rPr lang="en-US" altLang="zh-CN" sz="2800" b="1" dirty="0">
                <a:solidFill>
                  <a:srgbClr val="FF0000"/>
                </a:solidFill>
                <a:latin typeface="Times New Roman" pitchFamily="18" charset="0"/>
              </a:rPr>
              <a:t>SDR</a:t>
            </a:r>
            <a:r>
              <a:rPr lang="en-US" altLang="zh-CN" sz="2800" b="1" dirty="0">
                <a:latin typeface="Times New Roman" pitchFamily="18" charset="0"/>
              </a:rPr>
              <a:t> SDRAM</a:t>
            </a:r>
            <a:r>
              <a:rPr lang="zh-CN" altLang="en-US" sz="2800" b="1" dirty="0">
                <a:latin typeface="Times New Roman" pitchFamily="18" charset="0"/>
              </a:rPr>
              <a:t>）：</a:t>
            </a:r>
            <a:r>
              <a:rPr lang="en-US" altLang="zh-CN" sz="2800" b="1" dirty="0">
                <a:solidFill>
                  <a:srgbClr val="FF0000"/>
                </a:solidFill>
                <a:latin typeface="Times New Roman" pitchFamily="18" charset="0"/>
              </a:rPr>
              <a:t>S</a:t>
            </a:r>
            <a:r>
              <a:rPr lang="en-US" altLang="zh-CN" sz="2800" b="1" dirty="0">
                <a:solidFill>
                  <a:srgbClr val="0000FF"/>
                </a:solidFill>
                <a:latin typeface="Times New Roman" pitchFamily="18" charset="0"/>
              </a:rPr>
              <a:t>ingle </a:t>
            </a:r>
            <a:r>
              <a:rPr lang="en-US" altLang="zh-CN" sz="2800" b="1" dirty="0">
                <a:solidFill>
                  <a:srgbClr val="FF0000"/>
                </a:solidFill>
                <a:latin typeface="Times New Roman" pitchFamily="18" charset="0"/>
              </a:rPr>
              <a:t>D</a:t>
            </a:r>
            <a:r>
              <a:rPr lang="en-US" altLang="zh-CN" sz="2800" b="1" dirty="0">
                <a:solidFill>
                  <a:srgbClr val="0000FF"/>
                </a:solidFill>
                <a:latin typeface="Times New Roman" pitchFamily="18" charset="0"/>
              </a:rPr>
              <a:t>ata </a:t>
            </a:r>
            <a:r>
              <a:rPr lang="en-US" altLang="zh-CN" sz="2800" b="1" dirty="0">
                <a:solidFill>
                  <a:srgbClr val="FF0000"/>
                </a:solidFill>
                <a:latin typeface="Times New Roman" pitchFamily="18" charset="0"/>
              </a:rPr>
              <a:t>R</a:t>
            </a:r>
            <a:r>
              <a:rPr lang="en-US" altLang="zh-CN" sz="2800" b="1" dirty="0">
                <a:solidFill>
                  <a:srgbClr val="0000FF"/>
                </a:solidFill>
                <a:latin typeface="Times New Roman" pitchFamily="18" charset="0"/>
              </a:rPr>
              <a:t>ate</a:t>
            </a:r>
          </a:p>
          <a:p>
            <a:pPr marL="355600" indent="-355600"/>
            <a:r>
              <a:rPr lang="en-US" altLang="zh-CN" sz="2800" b="1" dirty="0">
                <a:solidFill>
                  <a:srgbClr val="FF0000"/>
                </a:solidFill>
                <a:latin typeface="Times New Roman" pitchFamily="18" charset="0"/>
              </a:rPr>
              <a:t>DDR</a:t>
            </a:r>
            <a:r>
              <a:rPr lang="en-US" altLang="zh-CN" sz="2800" b="1" dirty="0">
                <a:latin typeface="Times New Roman" pitchFamily="18" charset="0"/>
              </a:rPr>
              <a:t> SDRAM</a:t>
            </a:r>
            <a:r>
              <a:rPr lang="zh-CN" altLang="en-US" sz="2800" b="1" dirty="0">
                <a:latin typeface="Times New Roman" pitchFamily="18" charset="0"/>
              </a:rPr>
              <a:t>：</a:t>
            </a:r>
            <a:r>
              <a:rPr lang="en-US" altLang="zh-CN" sz="2800" b="1" dirty="0">
                <a:solidFill>
                  <a:srgbClr val="FF0000"/>
                </a:solidFill>
                <a:latin typeface="Times New Roman" pitchFamily="18" charset="0"/>
              </a:rPr>
              <a:t>D</a:t>
            </a:r>
            <a:r>
              <a:rPr lang="en-US" altLang="zh-CN" sz="2800" b="1" dirty="0">
                <a:solidFill>
                  <a:srgbClr val="0000FF"/>
                </a:solidFill>
                <a:latin typeface="Times New Roman" pitchFamily="18" charset="0"/>
              </a:rPr>
              <a:t>ouble </a:t>
            </a:r>
            <a:r>
              <a:rPr lang="en-US" altLang="zh-CN" sz="2800" b="1" dirty="0">
                <a:solidFill>
                  <a:srgbClr val="FF0000"/>
                </a:solidFill>
                <a:latin typeface="Times New Roman" pitchFamily="18" charset="0"/>
              </a:rPr>
              <a:t>D</a:t>
            </a:r>
            <a:r>
              <a:rPr lang="en-US" altLang="zh-CN" sz="2800" b="1" dirty="0">
                <a:solidFill>
                  <a:srgbClr val="0000FF"/>
                </a:solidFill>
                <a:latin typeface="Times New Roman" pitchFamily="18" charset="0"/>
              </a:rPr>
              <a:t>ata </a:t>
            </a:r>
            <a:r>
              <a:rPr lang="en-US" altLang="zh-CN" sz="2800" b="1" dirty="0">
                <a:solidFill>
                  <a:srgbClr val="FF0000"/>
                </a:solidFill>
                <a:latin typeface="Times New Roman" pitchFamily="18" charset="0"/>
              </a:rPr>
              <a:t>R</a:t>
            </a:r>
            <a:r>
              <a:rPr lang="en-US" altLang="zh-CN" sz="2800" b="1" dirty="0">
                <a:solidFill>
                  <a:srgbClr val="0000FF"/>
                </a:solidFill>
                <a:latin typeface="Times New Roman" pitchFamily="18" charset="0"/>
              </a:rPr>
              <a:t>ate</a:t>
            </a:r>
          </a:p>
          <a:p>
            <a:pPr marL="355600" indent="-355600"/>
            <a:r>
              <a:rPr lang="en-US" altLang="zh-CN" sz="2800" b="1" dirty="0">
                <a:solidFill>
                  <a:srgbClr val="FF0000"/>
                </a:solidFill>
                <a:latin typeface="Times New Roman" pitchFamily="18" charset="0"/>
              </a:rPr>
              <a:t>DDR2</a:t>
            </a:r>
            <a:r>
              <a:rPr lang="en-US" altLang="zh-CN" sz="2800" b="1" dirty="0">
                <a:latin typeface="Times New Roman" pitchFamily="18" charset="0"/>
              </a:rPr>
              <a:t> SDRAM</a:t>
            </a:r>
          </a:p>
          <a:p>
            <a:pPr marL="355600" indent="-355600"/>
            <a:r>
              <a:rPr lang="en-US" altLang="zh-CN" sz="2800" b="1" dirty="0">
                <a:solidFill>
                  <a:srgbClr val="FF0000"/>
                </a:solidFill>
                <a:latin typeface="Times New Roman" pitchFamily="18" charset="0"/>
              </a:rPr>
              <a:t>DDR3</a:t>
            </a:r>
            <a:r>
              <a:rPr lang="en-US" altLang="zh-CN" sz="2800" b="1" dirty="0">
                <a:latin typeface="Times New Roman" pitchFamily="18" charset="0"/>
              </a:rPr>
              <a:t> SDRAM</a:t>
            </a:r>
          </a:p>
        </p:txBody>
      </p:sp>
      <p:sp>
        <p:nvSpPr>
          <p:cNvPr id="6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8EB381-7123-4D6F-ADEC-01D57D884210}" type="slidenum">
              <a:rPr lang="zh-CN" altLang="en-US"/>
              <a:pPr/>
              <a:t>27</a:t>
            </a:fld>
            <a:endParaRPr lang="en-US" altLang="zh-CN"/>
          </a:p>
        </p:txBody>
      </p:sp>
      <p:pic>
        <p:nvPicPr>
          <p:cNvPr id="98713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440" y="2517628"/>
            <a:ext cx="7777080" cy="3932385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5.3.2  SDRAM	   </a:t>
            </a:r>
            <a:r>
              <a:rPr lang="zh-CN" altLang="en-US" dirty="0">
                <a:solidFill>
                  <a:srgbClr val="008000"/>
                </a:solidFill>
              </a:rPr>
              <a:t>一、</a:t>
            </a:r>
            <a:r>
              <a:rPr lang="en-US" altLang="zh-CN" dirty="0">
                <a:solidFill>
                  <a:srgbClr val="008000"/>
                </a:solidFill>
              </a:rPr>
              <a:t>SDRAM/</a:t>
            </a:r>
            <a:r>
              <a:rPr lang="zh-CN" altLang="en-US" dirty="0">
                <a:solidFill>
                  <a:srgbClr val="008000"/>
                </a:solidFill>
              </a:rPr>
              <a:t>内存条概述</a:t>
            </a:r>
            <a:endParaRPr lang="zh-CN" altLang="en-US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8EB381-7123-4D6F-ADEC-01D57D884210}" type="slidenum">
              <a:rPr lang="zh-CN" altLang="en-US"/>
              <a:pPr/>
              <a:t>28</a:t>
            </a:fld>
            <a:endParaRPr lang="en-US" altLang="zh-CN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5.3.2  SDRAM	   </a:t>
            </a:r>
            <a:r>
              <a:rPr lang="zh-CN" altLang="en-US" dirty="0">
                <a:solidFill>
                  <a:srgbClr val="008000"/>
                </a:solidFill>
              </a:rPr>
              <a:t>一、</a:t>
            </a:r>
            <a:r>
              <a:rPr lang="en-US" altLang="zh-CN" dirty="0">
                <a:solidFill>
                  <a:srgbClr val="008000"/>
                </a:solidFill>
              </a:rPr>
              <a:t>SDRAM/</a:t>
            </a:r>
            <a:r>
              <a:rPr lang="zh-CN" altLang="en-US" dirty="0">
                <a:solidFill>
                  <a:srgbClr val="008000"/>
                </a:solidFill>
              </a:rPr>
              <a:t>内存条概述</a:t>
            </a:r>
            <a:endParaRPr lang="zh-CN" altLang="en-US" dirty="0"/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499990" y="574127"/>
            <a:ext cx="4426523" cy="6023313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</p:pic>
      <p:sp>
        <p:nvSpPr>
          <p:cNvPr id="987140" name="Rectangle 4"/>
          <p:cNvSpPr>
            <a:spLocks noGrp="1" noChangeArrowheads="1"/>
          </p:cNvSpPr>
          <p:nvPr>
            <p:ph idx="1"/>
          </p:nvPr>
        </p:nvSpPr>
        <p:spPr>
          <a:xfrm>
            <a:off x="323851" y="620610"/>
            <a:ext cx="5040260" cy="2015735"/>
          </a:xfrm>
        </p:spPr>
        <p:txBody>
          <a:bodyPr/>
          <a:lstStyle/>
          <a:p>
            <a:pPr marL="355600" indent="-355600"/>
            <a:r>
              <a:rPr lang="en-US" altLang="zh-CN" sz="2800" b="1" dirty="0" smtClean="0">
                <a:latin typeface="Times New Roman" pitchFamily="18" charset="0"/>
              </a:rPr>
              <a:t>SDRAM</a:t>
            </a:r>
            <a:r>
              <a:rPr lang="en-US" altLang="zh-CN" dirty="0">
                <a:latin typeface="+mn-ea"/>
              </a:rPr>
              <a:t>(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itchFamily="18" charset="0"/>
              </a:rPr>
              <a:t>SDR</a:t>
            </a:r>
            <a:r>
              <a:rPr lang="en-US" altLang="zh-CN" sz="2800" b="1" dirty="0" smtClean="0">
                <a:latin typeface="Times New Roman" pitchFamily="18" charset="0"/>
              </a:rPr>
              <a:t> SDRAM</a:t>
            </a:r>
            <a:r>
              <a:rPr lang="en-US" altLang="zh-CN" sz="2800" b="1" dirty="0" smtClean="0">
                <a:latin typeface="+mn-ea"/>
              </a:rPr>
              <a:t>)</a:t>
            </a:r>
            <a:endParaRPr lang="en-US" altLang="zh-CN" sz="2800" b="1" dirty="0">
              <a:solidFill>
                <a:srgbClr val="0000FF"/>
              </a:solidFill>
              <a:latin typeface="+mn-ea"/>
            </a:endParaRPr>
          </a:p>
          <a:p>
            <a:pPr marL="355600" indent="-355600"/>
            <a:r>
              <a:rPr lang="en-US" altLang="zh-CN" sz="2800" b="1" dirty="0">
                <a:solidFill>
                  <a:srgbClr val="FF0000"/>
                </a:solidFill>
                <a:latin typeface="Times New Roman" pitchFamily="18" charset="0"/>
              </a:rPr>
              <a:t>DDR</a:t>
            </a:r>
            <a:r>
              <a:rPr lang="en-US" altLang="zh-CN" sz="2800" b="1" dirty="0">
                <a:latin typeface="Times New Roman" pitchFamily="18" charset="0"/>
              </a:rPr>
              <a:t> </a:t>
            </a:r>
            <a:r>
              <a:rPr lang="en-US" altLang="zh-CN" sz="2800" b="1" dirty="0" smtClean="0">
                <a:latin typeface="Times New Roman" pitchFamily="18" charset="0"/>
              </a:rPr>
              <a:t>SDRAM</a:t>
            </a:r>
            <a:endParaRPr lang="en-US" altLang="zh-CN" sz="2800" b="1" dirty="0">
              <a:solidFill>
                <a:srgbClr val="0000FF"/>
              </a:solidFill>
              <a:latin typeface="Times New Roman" pitchFamily="18" charset="0"/>
            </a:endParaRPr>
          </a:p>
          <a:p>
            <a:pPr marL="355600" indent="-355600"/>
            <a:r>
              <a:rPr lang="en-US" altLang="zh-CN" sz="2800" b="1" dirty="0">
                <a:solidFill>
                  <a:srgbClr val="FF0000"/>
                </a:solidFill>
                <a:latin typeface="Times New Roman" pitchFamily="18" charset="0"/>
              </a:rPr>
              <a:t>DDR2</a:t>
            </a:r>
            <a:r>
              <a:rPr lang="en-US" altLang="zh-CN" sz="2800" b="1" dirty="0">
                <a:latin typeface="Times New Roman" pitchFamily="18" charset="0"/>
              </a:rPr>
              <a:t> SDRAM</a:t>
            </a:r>
          </a:p>
          <a:p>
            <a:pPr marL="355600" indent="-355600"/>
            <a:r>
              <a:rPr lang="en-US" altLang="zh-CN" sz="2800" b="1" dirty="0">
                <a:solidFill>
                  <a:srgbClr val="FF0000"/>
                </a:solidFill>
                <a:latin typeface="Times New Roman" pitchFamily="18" charset="0"/>
              </a:rPr>
              <a:t>DDR3</a:t>
            </a:r>
            <a:r>
              <a:rPr lang="en-US" altLang="zh-CN" sz="2800" b="1" dirty="0">
                <a:latin typeface="Times New Roman" pitchFamily="18" charset="0"/>
              </a:rPr>
              <a:t> SDRAM</a:t>
            </a:r>
          </a:p>
        </p:txBody>
      </p:sp>
    </p:spTree>
    <p:extLst>
      <p:ext uri="{BB962C8B-B14F-4D97-AF65-F5344CB8AC3E}">
        <p14:creationId xmlns:p14="http://schemas.microsoft.com/office/powerpoint/2010/main" val="240851107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5.3.2  SDRAM	   </a:t>
            </a:r>
            <a:r>
              <a:rPr lang="zh-CN" altLang="en-US" dirty="0">
                <a:solidFill>
                  <a:srgbClr val="008000"/>
                </a:solidFill>
              </a:rPr>
              <a:t>一、</a:t>
            </a:r>
            <a:r>
              <a:rPr lang="en-US" altLang="zh-CN" dirty="0">
                <a:solidFill>
                  <a:srgbClr val="008000"/>
                </a:solidFill>
              </a:rPr>
              <a:t>SDRAM/</a:t>
            </a:r>
            <a:r>
              <a:rPr lang="zh-CN" altLang="en-US" dirty="0">
                <a:solidFill>
                  <a:srgbClr val="008000"/>
                </a:solidFill>
              </a:rPr>
              <a:t>内存条概述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196690"/>
            <a:ext cx="8362950" cy="5256730"/>
          </a:xfrm>
        </p:spPr>
        <p:txBody>
          <a:bodyPr/>
          <a:lstStyle/>
          <a:p>
            <a:pPr marL="536575" lvl="1" indent="-536575">
              <a:buClr>
                <a:srgbClr val="008000"/>
              </a:buClr>
              <a:buSzTx/>
              <a:buFont typeface="Wingdings" pitchFamily="2" charset="2"/>
              <a:buAutoNum type="circleNumDbPlain"/>
            </a:pPr>
            <a:r>
              <a:rPr lang="zh-CN" altLang="en-US" dirty="0">
                <a:solidFill>
                  <a:srgbClr val="0000FF"/>
                </a:solidFill>
                <a:latin typeface="Times New Roman" pitchFamily="18" charset="0"/>
              </a:rPr>
              <a:t>异步与同步</a:t>
            </a:r>
            <a:r>
              <a:rPr lang="zh-CN" altLang="en-US" dirty="0" smtClean="0">
                <a:solidFill>
                  <a:srgbClr val="0000FF"/>
                </a:solidFill>
                <a:latin typeface="Times New Roman" pitchFamily="18" charset="0"/>
              </a:rPr>
              <a:t>。</a:t>
            </a:r>
            <a:endParaRPr lang="en-US" altLang="zh-CN" dirty="0" smtClean="0">
              <a:solidFill>
                <a:srgbClr val="0000FF"/>
              </a:solidFill>
              <a:latin typeface="Times New Roman" pitchFamily="18" charset="0"/>
            </a:endParaRPr>
          </a:p>
          <a:p>
            <a:pPr lvl="2" indent="-360363">
              <a:buSzPct val="75000"/>
              <a:buFont typeface="Wingdings" panose="05000000000000000000" pitchFamily="2" charset="2"/>
              <a:buChar char="u"/>
            </a:pPr>
            <a:r>
              <a:rPr lang="zh-CN" altLang="en-US" sz="2800" dirty="0" smtClean="0">
                <a:latin typeface="Times New Roman" pitchFamily="18" charset="0"/>
              </a:rPr>
              <a:t>标准</a:t>
            </a:r>
            <a:r>
              <a:rPr lang="en-US" altLang="zh-CN" sz="2800" dirty="0">
                <a:latin typeface="Times New Roman" pitchFamily="18" charset="0"/>
              </a:rPr>
              <a:t>DRAM</a:t>
            </a:r>
            <a:r>
              <a:rPr lang="zh-CN" altLang="en-US" sz="2800" dirty="0">
                <a:latin typeface="Times New Roman" pitchFamily="18" charset="0"/>
              </a:rPr>
              <a:t>是异步</a:t>
            </a:r>
            <a:r>
              <a:rPr lang="en-US" altLang="zh-CN" sz="2800" dirty="0">
                <a:latin typeface="Times New Roman" pitchFamily="18" charset="0"/>
              </a:rPr>
              <a:t>DRAM</a:t>
            </a:r>
            <a:r>
              <a:rPr lang="zh-CN" altLang="en-US" sz="2800" dirty="0">
                <a:latin typeface="Times New Roman" pitchFamily="18" charset="0"/>
              </a:rPr>
              <a:t>，对它读</a:t>
            </a:r>
            <a:r>
              <a:rPr lang="en-US" altLang="zh-CN" sz="2800" dirty="0">
                <a:latin typeface="Times New Roman" pitchFamily="18" charset="0"/>
              </a:rPr>
              <a:t>/</a:t>
            </a:r>
            <a:r>
              <a:rPr lang="zh-CN" altLang="en-US" sz="2800" dirty="0">
                <a:latin typeface="Times New Roman" pitchFamily="18" charset="0"/>
              </a:rPr>
              <a:t>写的时钟与</a:t>
            </a:r>
            <a:r>
              <a:rPr lang="en-US" altLang="zh-CN" sz="2800" dirty="0">
                <a:latin typeface="Times New Roman" pitchFamily="18" charset="0"/>
              </a:rPr>
              <a:t>CPU</a:t>
            </a:r>
            <a:r>
              <a:rPr lang="zh-CN" altLang="en-US" sz="2800" dirty="0">
                <a:latin typeface="Times New Roman" pitchFamily="18" charset="0"/>
              </a:rPr>
              <a:t>的时钟是不一样的</a:t>
            </a:r>
            <a:r>
              <a:rPr lang="zh-CN" altLang="en-US" sz="2800" dirty="0" smtClean="0">
                <a:latin typeface="Times New Roman" pitchFamily="18" charset="0"/>
              </a:rPr>
              <a:t>。</a:t>
            </a:r>
            <a:endParaRPr lang="en-US" altLang="zh-CN" sz="2800" dirty="0" smtClean="0">
              <a:latin typeface="Times New Roman" pitchFamily="18" charset="0"/>
            </a:endParaRPr>
          </a:p>
          <a:p>
            <a:pPr lvl="2" indent="-360363">
              <a:buSzPct val="75000"/>
              <a:buFont typeface="Wingdings" panose="05000000000000000000" pitchFamily="2" charset="2"/>
              <a:buChar char="u"/>
            </a:pPr>
            <a:r>
              <a:rPr lang="zh-CN" altLang="en-US" sz="2800" dirty="0" smtClean="0">
                <a:latin typeface="Times New Roman" pitchFamily="18" charset="0"/>
              </a:rPr>
              <a:t>在</a:t>
            </a:r>
            <a:r>
              <a:rPr lang="en-US" altLang="zh-CN" sz="2800" dirty="0">
                <a:latin typeface="Times New Roman" pitchFamily="18" charset="0"/>
              </a:rPr>
              <a:t>SDRAM</a:t>
            </a:r>
            <a:r>
              <a:rPr lang="zh-CN" altLang="en-US" sz="2800" dirty="0">
                <a:latin typeface="Times New Roman" pitchFamily="18" charset="0"/>
              </a:rPr>
              <a:t>工作时，其读</a:t>
            </a:r>
            <a:r>
              <a:rPr lang="en-US" altLang="zh-CN" sz="2800" dirty="0">
                <a:latin typeface="Times New Roman" pitchFamily="18" charset="0"/>
              </a:rPr>
              <a:t>/</a:t>
            </a:r>
            <a:r>
              <a:rPr lang="zh-CN" altLang="en-US" sz="2800" dirty="0">
                <a:latin typeface="Times New Roman" pitchFamily="18" charset="0"/>
              </a:rPr>
              <a:t>写过程是与</a:t>
            </a:r>
            <a:r>
              <a:rPr lang="en-US" altLang="zh-CN" sz="2800" dirty="0">
                <a:latin typeface="Times New Roman" pitchFamily="18" charset="0"/>
              </a:rPr>
              <a:t>CPU</a:t>
            </a:r>
            <a:r>
              <a:rPr lang="zh-CN" altLang="en-US" sz="2800" dirty="0">
                <a:latin typeface="Times New Roman" pitchFamily="18" charset="0"/>
              </a:rPr>
              <a:t>时钟（</a:t>
            </a:r>
            <a:r>
              <a:rPr lang="en-US" altLang="zh-CN" sz="2800" dirty="0">
                <a:latin typeface="Times New Roman" pitchFamily="18" charset="0"/>
              </a:rPr>
              <a:t>PC</a:t>
            </a:r>
            <a:r>
              <a:rPr lang="zh-CN" altLang="en-US" sz="2800" dirty="0">
                <a:latin typeface="Times New Roman" pitchFamily="18" charset="0"/>
              </a:rPr>
              <a:t>机中是由北桥提供的）严格同步的。</a:t>
            </a:r>
          </a:p>
          <a:p>
            <a:pPr marL="536575" lvl="1" indent="-536575">
              <a:buClr>
                <a:srgbClr val="008000"/>
              </a:buClr>
              <a:buSzTx/>
              <a:buFont typeface="Wingdings" pitchFamily="2" charset="2"/>
              <a:buAutoNum type="circleNumDbPlain"/>
            </a:pPr>
            <a:r>
              <a:rPr lang="zh-CN" altLang="en-US" dirty="0">
                <a:solidFill>
                  <a:srgbClr val="0000FF"/>
                </a:solidFill>
                <a:latin typeface="Times New Roman" pitchFamily="18" charset="0"/>
              </a:rPr>
              <a:t>内部组织结构</a:t>
            </a:r>
            <a:r>
              <a:rPr lang="zh-CN" altLang="en-US" dirty="0" smtClean="0">
                <a:solidFill>
                  <a:srgbClr val="0000FF"/>
                </a:solidFill>
                <a:latin typeface="Times New Roman" pitchFamily="18" charset="0"/>
              </a:rPr>
              <a:t>。</a:t>
            </a:r>
            <a:endParaRPr lang="en-US" altLang="zh-CN" dirty="0" smtClean="0">
              <a:solidFill>
                <a:srgbClr val="0000FF"/>
              </a:solidFill>
              <a:latin typeface="Times New Roman" pitchFamily="18" charset="0"/>
            </a:endParaRPr>
          </a:p>
          <a:p>
            <a:pPr lvl="2" indent="-360363">
              <a:buSzPct val="75000"/>
              <a:buFont typeface="Wingdings" panose="05000000000000000000" pitchFamily="2" charset="2"/>
              <a:buChar char="u"/>
            </a:pPr>
            <a:r>
              <a:rPr lang="en-US" altLang="zh-CN" sz="2800" dirty="0" smtClean="0">
                <a:latin typeface="Times New Roman" pitchFamily="18" charset="0"/>
              </a:rPr>
              <a:t>SDRAM</a:t>
            </a:r>
            <a:r>
              <a:rPr lang="zh-CN" altLang="en-US" sz="2800" dirty="0">
                <a:latin typeface="Times New Roman" pitchFamily="18" charset="0"/>
              </a:rPr>
              <a:t>内部一般将存储单元分成两个以上的</a:t>
            </a:r>
            <a:r>
              <a:rPr lang="zh-CN" altLang="en-US" sz="2800" dirty="0">
                <a:solidFill>
                  <a:srgbClr val="FF0000"/>
                </a:solidFill>
                <a:latin typeface="Times New Roman" pitchFamily="18" charset="0"/>
              </a:rPr>
              <a:t>体</a:t>
            </a:r>
            <a:r>
              <a:rPr lang="zh-CN" altLang="en-US" sz="2800" dirty="0">
                <a:latin typeface="Times New Roman" pitchFamily="18" charset="0"/>
              </a:rPr>
              <a:t>（</a:t>
            </a:r>
            <a:r>
              <a:rPr lang="en-US" altLang="zh-CN" sz="2800" dirty="0">
                <a:solidFill>
                  <a:srgbClr val="FF0000"/>
                </a:solidFill>
                <a:latin typeface="Times New Roman" pitchFamily="18" charset="0"/>
              </a:rPr>
              <a:t>bank</a:t>
            </a:r>
            <a:r>
              <a:rPr lang="zh-CN" altLang="en-US" sz="2800" dirty="0">
                <a:latin typeface="Times New Roman" pitchFamily="18" charset="0"/>
              </a:rPr>
              <a:t>）</a:t>
            </a:r>
            <a:r>
              <a:rPr lang="zh-CN" altLang="en-US" sz="2800" dirty="0" smtClean="0">
                <a:latin typeface="Times New Roman" pitchFamily="18" charset="0"/>
              </a:rPr>
              <a:t>。</a:t>
            </a:r>
            <a:endParaRPr lang="en-US" altLang="zh-CN" sz="2800" dirty="0" smtClean="0">
              <a:latin typeface="Times New Roman" pitchFamily="18" charset="0"/>
            </a:endParaRPr>
          </a:p>
          <a:p>
            <a:pPr lvl="2" indent="-360363">
              <a:buSzPct val="75000"/>
              <a:buFont typeface="Wingdings" panose="05000000000000000000" pitchFamily="2" charset="2"/>
              <a:buChar char="u"/>
            </a:pPr>
            <a:r>
              <a:rPr lang="zh-CN" altLang="en-US" sz="2800" dirty="0" smtClean="0">
                <a:solidFill>
                  <a:srgbClr val="008000"/>
                </a:solidFill>
                <a:latin typeface="Times New Roman" pitchFamily="18" charset="0"/>
              </a:rPr>
              <a:t>标准</a:t>
            </a:r>
            <a:r>
              <a:rPr lang="zh-CN" altLang="en-US" sz="2800" dirty="0">
                <a:solidFill>
                  <a:srgbClr val="008000"/>
                </a:solidFill>
                <a:latin typeface="Times New Roman" pitchFamily="18" charset="0"/>
              </a:rPr>
              <a:t>的</a:t>
            </a:r>
            <a:r>
              <a:rPr lang="en-US" altLang="zh-CN" sz="2800" dirty="0">
                <a:solidFill>
                  <a:srgbClr val="008000"/>
                </a:solidFill>
                <a:latin typeface="Times New Roman" pitchFamily="18" charset="0"/>
              </a:rPr>
              <a:t>DRAM</a:t>
            </a:r>
            <a:r>
              <a:rPr lang="zh-CN" altLang="en-US" sz="2800" dirty="0">
                <a:latin typeface="Times New Roman" pitchFamily="18" charset="0"/>
              </a:rPr>
              <a:t>可以看成</a:t>
            </a:r>
            <a:r>
              <a:rPr lang="zh-CN" altLang="en-US" sz="2800" dirty="0">
                <a:solidFill>
                  <a:srgbClr val="008000"/>
                </a:solidFill>
                <a:latin typeface="Times New Roman" pitchFamily="18" charset="0"/>
              </a:rPr>
              <a:t>内部只有一个体的</a:t>
            </a:r>
            <a:r>
              <a:rPr lang="en-US" altLang="zh-CN" sz="2800" dirty="0">
                <a:solidFill>
                  <a:srgbClr val="008000"/>
                </a:solidFill>
                <a:latin typeface="Times New Roman" pitchFamily="18" charset="0"/>
              </a:rPr>
              <a:t>SDRAM</a:t>
            </a:r>
            <a:r>
              <a:rPr lang="zh-CN" altLang="en-US" sz="2800" dirty="0" smtClean="0">
                <a:latin typeface="Times New Roman" pitchFamily="18" charset="0"/>
              </a:rPr>
              <a:t>。</a:t>
            </a:r>
            <a:endParaRPr lang="en-US" altLang="zh-CN" sz="2800" dirty="0" smtClean="0">
              <a:latin typeface="Times New Roman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1240078-9CC7-47B2-B51F-C81DC6C36461}" type="slidenum">
              <a:rPr lang="zh-CN" altLang="en-US" smtClean="0"/>
              <a:pPr/>
              <a:t>29</a:t>
            </a:fld>
            <a:endParaRPr lang="en-US" altLang="zh-CN"/>
          </a:p>
        </p:txBody>
      </p:sp>
      <p:sp>
        <p:nvSpPr>
          <p:cNvPr id="5" name="内容占位符 2"/>
          <p:cNvSpPr txBox="1">
            <a:spLocks/>
          </p:cNvSpPr>
          <p:nvPr/>
        </p:nvSpPr>
        <p:spPr bwMode="auto">
          <a:xfrm>
            <a:off x="457200" y="647523"/>
            <a:ext cx="8362950" cy="6211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ts val="3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8650" indent="-268288" algn="l" rtl="0" eaLnBrk="1" fontAlgn="base" hangingPunct="1">
              <a:spcBef>
                <a:spcPts val="300"/>
              </a:spcBef>
              <a:spcAft>
                <a:spcPct val="0"/>
              </a:spcAft>
              <a:buClr>
                <a:srgbClr val="006600"/>
              </a:buClr>
              <a:buSzPct val="75000"/>
              <a:buFont typeface="Wingdings" pitchFamily="2" charset="2"/>
              <a:buChar char="l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896938" indent="-268288" algn="l" rtl="0" eaLnBrk="1" fontAlgn="base" hangingPunct="1">
              <a:spcBef>
                <a:spcPts val="300"/>
              </a:spcBef>
              <a:spcAft>
                <a:spcPct val="0"/>
              </a:spcAft>
              <a:buClr>
                <a:srgbClr val="FF6600"/>
              </a:buClr>
              <a:buSzPct val="65000"/>
              <a:buFont typeface="Wingdings" pitchFamily="2" charset="2"/>
              <a:buChar char="p"/>
              <a:defRPr sz="2400" b="1">
                <a:solidFill>
                  <a:schemeClr val="tx1"/>
                </a:solidFill>
                <a:latin typeface="+mn-lt"/>
                <a:ea typeface="楷体" panose="02010609060101010101" pitchFamily="49" charset="-122"/>
              </a:defRPr>
            </a:lvl3pPr>
            <a:lvl4pPr marL="1166813" indent="-269875" algn="l" rtl="0" eaLnBrk="1" fontAlgn="base" hangingPunct="1">
              <a:spcBef>
                <a:spcPts val="3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Wingdings" pitchFamily="2" charset="2"/>
              <a:buChar char="u"/>
              <a:defRPr sz="2400" b="1">
                <a:solidFill>
                  <a:schemeClr val="tx1"/>
                </a:solidFill>
                <a:latin typeface="+mn-lt"/>
                <a:ea typeface="楷体" panose="02010609060101010101" pitchFamily="49" charset="-122"/>
              </a:defRPr>
            </a:lvl4pPr>
            <a:lvl5pPr marL="1435100" indent="-268288" algn="l" rtl="0" eaLnBrk="1" fontAlgn="base" hangingPunct="1">
              <a:spcBef>
                <a:spcPts val="300"/>
              </a:spcBef>
              <a:spcAft>
                <a:spcPct val="0"/>
              </a:spcAft>
              <a:buClr>
                <a:srgbClr val="0066FF"/>
              </a:buClr>
              <a:buSzPct val="75000"/>
              <a:buFont typeface="Wingdings" pitchFamily="2" charset="2"/>
              <a:buChar char="ü"/>
              <a:defRPr sz="2400" b="1">
                <a:solidFill>
                  <a:schemeClr val="tx1"/>
                </a:solidFill>
                <a:latin typeface="+mn-lt"/>
                <a:ea typeface="楷体" panose="02010609060101010101" pitchFamily="49" charset="-122"/>
              </a:defRPr>
            </a:lvl5pPr>
            <a:lvl6pPr marL="2787650" indent="-2714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66FF"/>
              </a:buClr>
              <a:buSzPct val="75000"/>
              <a:buFont typeface="Wingdings" pitchFamily="2" charset="2"/>
              <a:buChar char="ü"/>
              <a:defRPr sz="2400" b="1">
                <a:solidFill>
                  <a:schemeClr val="tx1"/>
                </a:solidFill>
                <a:latin typeface="+mn-lt"/>
                <a:ea typeface="楷体_GB2312" pitchFamily="49" charset="-122"/>
              </a:defRPr>
            </a:lvl6pPr>
            <a:lvl7pPr marL="3244850" indent="-2714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66FF"/>
              </a:buClr>
              <a:buSzPct val="75000"/>
              <a:buFont typeface="Wingdings" pitchFamily="2" charset="2"/>
              <a:buChar char="ü"/>
              <a:defRPr sz="2400" b="1">
                <a:solidFill>
                  <a:schemeClr val="tx1"/>
                </a:solidFill>
                <a:latin typeface="+mn-lt"/>
                <a:ea typeface="楷体_GB2312" pitchFamily="49" charset="-122"/>
              </a:defRPr>
            </a:lvl7pPr>
            <a:lvl8pPr marL="3702050" indent="-2714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66FF"/>
              </a:buClr>
              <a:buSzPct val="75000"/>
              <a:buFont typeface="Wingdings" pitchFamily="2" charset="2"/>
              <a:buChar char="ü"/>
              <a:defRPr sz="2400" b="1">
                <a:solidFill>
                  <a:schemeClr val="tx1"/>
                </a:solidFill>
                <a:latin typeface="+mn-lt"/>
                <a:ea typeface="楷体_GB2312" pitchFamily="49" charset="-122"/>
              </a:defRPr>
            </a:lvl8pPr>
            <a:lvl9pPr marL="4159250" indent="-2714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66FF"/>
              </a:buClr>
              <a:buSzPct val="75000"/>
              <a:buFont typeface="Wingdings" pitchFamily="2" charset="2"/>
              <a:buChar char="ü"/>
              <a:defRPr sz="2400" b="1">
                <a:solidFill>
                  <a:schemeClr val="tx1"/>
                </a:solidFill>
                <a:latin typeface="+mn-lt"/>
                <a:ea typeface="楷体_GB2312" pitchFamily="49" charset="-122"/>
              </a:defRPr>
            </a:lvl9pPr>
          </a:lstStyle>
          <a:p>
            <a:pPr marL="0" indent="0">
              <a:buNone/>
            </a:pPr>
            <a:r>
              <a:rPr lang="en-US" altLang="zh-CN" kern="0" dirty="0" smtClean="0">
                <a:latin typeface="Times New Roman" pitchFamily="18" charset="0"/>
              </a:rPr>
              <a:t>SDRAM</a:t>
            </a:r>
            <a:r>
              <a:rPr lang="zh-CN" altLang="en-US" kern="0" dirty="0" smtClean="0">
                <a:latin typeface="Times New Roman" pitchFamily="18" charset="0"/>
              </a:rPr>
              <a:t>与标准</a:t>
            </a:r>
            <a:r>
              <a:rPr lang="en-US" altLang="zh-CN" kern="0" dirty="0" smtClean="0">
                <a:latin typeface="Times New Roman" pitchFamily="18" charset="0"/>
              </a:rPr>
              <a:t>DRAM</a:t>
            </a:r>
            <a:r>
              <a:rPr lang="zh-CN" altLang="en-US" kern="0" dirty="0" smtClean="0">
                <a:latin typeface="Times New Roman" pitchFamily="18" charset="0"/>
              </a:rPr>
              <a:t>的主要不同：</a:t>
            </a:r>
            <a:endParaRPr lang="zh-CN" altLang="en-US" kern="0" dirty="0"/>
          </a:p>
        </p:txBody>
      </p:sp>
    </p:spTree>
    <p:extLst>
      <p:ext uri="{BB962C8B-B14F-4D97-AF65-F5344CB8AC3E}">
        <p14:creationId xmlns:p14="http://schemas.microsoft.com/office/powerpoint/2010/main" val="105682793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5.3  </a:t>
            </a:r>
            <a:r>
              <a:rPr lang="zh-CN" altLang="en-US" dirty="0" smtClean="0"/>
              <a:t>动态随机读</a:t>
            </a:r>
            <a:r>
              <a:rPr lang="en-US" altLang="zh-CN" dirty="0"/>
              <a:t>/</a:t>
            </a:r>
            <a:r>
              <a:rPr lang="zh-CN" altLang="en-US" dirty="0"/>
              <a:t>写存储器</a:t>
            </a:r>
            <a:r>
              <a:rPr lang="en-US" altLang="zh-CN" dirty="0">
                <a:latin typeface="+mj-ea"/>
              </a:rPr>
              <a:t>(</a:t>
            </a:r>
            <a:r>
              <a:rPr lang="en-US" altLang="zh-CN" dirty="0"/>
              <a:t>DRAM</a:t>
            </a:r>
            <a:r>
              <a:rPr lang="en-US" altLang="zh-CN" dirty="0">
                <a:latin typeface="+mj-ea"/>
              </a:rPr>
              <a:t>)</a:t>
            </a:r>
            <a:r>
              <a:rPr lang="zh-CN" altLang="en-US" dirty="0" smtClean="0"/>
              <a:t>及接口设计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115520" y="1124680"/>
            <a:ext cx="7704630" cy="5256729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zh-CN" dirty="0"/>
              <a:t>简单</a:t>
            </a:r>
            <a:r>
              <a:rPr lang="zh-CN" altLang="zh-CN" dirty="0" smtClean="0"/>
              <a:t>异步</a:t>
            </a:r>
            <a:r>
              <a:rPr lang="en-US" altLang="zh-CN" dirty="0" smtClean="0"/>
              <a:t> DRAM</a:t>
            </a:r>
          </a:p>
          <a:p>
            <a:pPr>
              <a:lnSpc>
                <a:spcPct val="150000"/>
              </a:lnSpc>
            </a:pPr>
            <a:r>
              <a:rPr lang="zh-CN" altLang="zh-CN" dirty="0"/>
              <a:t>同步动态</a:t>
            </a:r>
            <a:r>
              <a:rPr lang="zh-CN" altLang="zh-CN" dirty="0" smtClean="0"/>
              <a:t>存储器</a:t>
            </a:r>
            <a:r>
              <a:rPr lang="en-US" altLang="zh-CN" dirty="0" smtClean="0"/>
              <a:t> SDRAM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DDR </a:t>
            </a:r>
            <a:r>
              <a:rPr lang="en-US" altLang="zh-CN" dirty="0" smtClean="0"/>
              <a:t>SDRAM</a:t>
            </a:r>
          </a:p>
          <a:p>
            <a:pPr>
              <a:lnSpc>
                <a:spcPct val="150000"/>
              </a:lnSpc>
            </a:pPr>
            <a:r>
              <a:rPr lang="zh-CN" altLang="zh-CN" dirty="0"/>
              <a:t>内存条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1240078-9CC7-47B2-B51F-C81DC6C36461}" type="slidenum">
              <a:rPr lang="zh-CN" altLang="en-US" smtClean="0"/>
              <a:pPr/>
              <a:t>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4810988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5.3.2  SDRAM	   </a:t>
            </a:r>
            <a:r>
              <a:rPr lang="zh-CN" altLang="en-US" dirty="0">
                <a:solidFill>
                  <a:srgbClr val="008000"/>
                </a:solidFill>
              </a:rPr>
              <a:t>一、</a:t>
            </a:r>
            <a:r>
              <a:rPr lang="en-US" altLang="zh-CN" dirty="0">
                <a:solidFill>
                  <a:srgbClr val="008000"/>
                </a:solidFill>
              </a:rPr>
              <a:t>SDRAM/</a:t>
            </a:r>
            <a:r>
              <a:rPr lang="zh-CN" altLang="en-US" dirty="0">
                <a:solidFill>
                  <a:srgbClr val="008000"/>
                </a:solidFill>
              </a:rPr>
              <a:t>内存条概述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196690"/>
            <a:ext cx="8362950" cy="5256730"/>
          </a:xfrm>
        </p:spPr>
        <p:txBody>
          <a:bodyPr/>
          <a:lstStyle/>
          <a:p>
            <a:pPr marL="447675" lvl="1" indent="-444500">
              <a:buClr>
                <a:srgbClr val="008000"/>
              </a:buClr>
              <a:buSzTx/>
              <a:buFont typeface="Wingdings" pitchFamily="2" charset="2"/>
              <a:buAutoNum type="circleNumDbPlain" startAt="3"/>
            </a:pPr>
            <a:r>
              <a:rPr lang="zh-CN" altLang="en-US" dirty="0">
                <a:solidFill>
                  <a:srgbClr val="0000FF"/>
                </a:solidFill>
                <a:latin typeface="Times New Roman" pitchFamily="18" charset="0"/>
              </a:rPr>
              <a:t>读</a:t>
            </a:r>
            <a:r>
              <a:rPr lang="en-US" altLang="zh-CN" dirty="0">
                <a:solidFill>
                  <a:srgbClr val="0000FF"/>
                </a:solidFill>
                <a:latin typeface="Times New Roman" pitchFamily="18" charset="0"/>
              </a:rPr>
              <a:t>/</a:t>
            </a:r>
            <a:r>
              <a:rPr lang="zh-CN" altLang="en-US" dirty="0">
                <a:solidFill>
                  <a:srgbClr val="0000FF"/>
                </a:solidFill>
                <a:latin typeface="Times New Roman" pitchFamily="18" charset="0"/>
              </a:rPr>
              <a:t>写方式不同</a:t>
            </a:r>
            <a:r>
              <a:rPr lang="zh-CN" altLang="en-US" dirty="0" smtClean="0">
                <a:solidFill>
                  <a:srgbClr val="0000FF"/>
                </a:solidFill>
                <a:latin typeface="Times New Roman" pitchFamily="18" charset="0"/>
              </a:rPr>
              <a:t>。</a:t>
            </a:r>
            <a:endParaRPr lang="en-US" altLang="zh-CN" dirty="0" smtClean="0">
              <a:solidFill>
                <a:srgbClr val="0000FF"/>
              </a:solidFill>
              <a:latin typeface="Times New Roman" pitchFamily="18" charset="0"/>
            </a:endParaRPr>
          </a:p>
          <a:p>
            <a:pPr marL="809625" lvl="2" indent="-361950">
              <a:buSzPct val="75000"/>
              <a:buFont typeface="Wingdings" panose="05000000000000000000" pitchFamily="2" charset="2"/>
              <a:buChar char="u"/>
            </a:pPr>
            <a:r>
              <a:rPr lang="en-US" altLang="zh-CN" sz="2800" dirty="0" smtClean="0">
                <a:latin typeface="Times New Roman" pitchFamily="18" charset="0"/>
              </a:rPr>
              <a:t>SDRAM</a:t>
            </a:r>
            <a:r>
              <a:rPr lang="zh-CN" altLang="en-US" sz="2800" dirty="0">
                <a:latin typeface="Times New Roman" pitchFamily="18" charset="0"/>
              </a:rPr>
              <a:t>有</a:t>
            </a:r>
            <a:r>
              <a:rPr lang="zh-CN" altLang="en-US" sz="2800" dirty="0">
                <a:solidFill>
                  <a:srgbClr val="008000"/>
                </a:solidFill>
                <a:latin typeface="Times New Roman" pitchFamily="18" charset="0"/>
              </a:rPr>
              <a:t>突发读</a:t>
            </a:r>
            <a:r>
              <a:rPr lang="en-US" altLang="zh-CN" sz="2800" dirty="0">
                <a:solidFill>
                  <a:srgbClr val="008000"/>
                </a:solidFill>
                <a:latin typeface="Times New Roman" pitchFamily="18" charset="0"/>
              </a:rPr>
              <a:t>/</a:t>
            </a:r>
            <a:r>
              <a:rPr lang="zh-CN" altLang="en-US" sz="2800" dirty="0">
                <a:solidFill>
                  <a:srgbClr val="008000"/>
                </a:solidFill>
                <a:latin typeface="Times New Roman" pitchFamily="18" charset="0"/>
              </a:rPr>
              <a:t>写</a:t>
            </a:r>
            <a:r>
              <a:rPr lang="zh-CN" altLang="en-US" sz="2800" dirty="0">
                <a:latin typeface="Times New Roman" pitchFamily="18" charset="0"/>
              </a:rPr>
              <a:t>功能</a:t>
            </a:r>
            <a:r>
              <a:rPr lang="zh-CN" altLang="en-US" sz="2800" dirty="0" smtClean="0">
                <a:latin typeface="Times New Roman" pitchFamily="18" charset="0"/>
              </a:rPr>
              <a:t>。</a:t>
            </a:r>
            <a:endParaRPr lang="en-US" altLang="zh-CN" sz="2800" dirty="0" smtClean="0">
              <a:latin typeface="Times New Roman" pitchFamily="18" charset="0"/>
            </a:endParaRPr>
          </a:p>
          <a:p>
            <a:pPr marL="809625" lvl="2" indent="-361950">
              <a:buSzPct val="75000"/>
              <a:buFont typeface="Wingdings" panose="05000000000000000000" pitchFamily="2" charset="2"/>
              <a:buChar char="u"/>
            </a:pPr>
            <a:r>
              <a:rPr lang="zh-CN" altLang="en-US" sz="2800" dirty="0" smtClean="0">
                <a:solidFill>
                  <a:srgbClr val="FF0000"/>
                </a:solidFill>
                <a:latin typeface="Times New Roman" pitchFamily="18" charset="0"/>
              </a:rPr>
              <a:t>突发</a:t>
            </a:r>
            <a:r>
              <a:rPr lang="en-US" altLang="zh-CN" sz="2800" dirty="0">
                <a:latin typeface="宋体" pitchFamily="2" charset="-122"/>
              </a:rPr>
              <a:t>(</a:t>
            </a:r>
            <a:r>
              <a:rPr lang="en-US" altLang="zh-CN" sz="2800" dirty="0">
                <a:latin typeface="Times New Roman" pitchFamily="18" charset="0"/>
              </a:rPr>
              <a:t>Burst</a:t>
            </a:r>
            <a:r>
              <a:rPr lang="en-US" altLang="zh-CN" sz="2800" dirty="0">
                <a:latin typeface="宋体" pitchFamily="2" charset="-122"/>
              </a:rPr>
              <a:t>)</a:t>
            </a:r>
            <a:r>
              <a:rPr lang="zh-CN" altLang="en-US" sz="2800" dirty="0">
                <a:latin typeface="Times New Roman" pitchFamily="18" charset="0"/>
              </a:rPr>
              <a:t>是指在同一行中相邻的存储单元连续进行数据传输的</a:t>
            </a:r>
            <a:r>
              <a:rPr lang="zh-CN" altLang="en-US" sz="2800" dirty="0" smtClean="0">
                <a:latin typeface="Times New Roman" pitchFamily="18" charset="0"/>
              </a:rPr>
              <a:t>方式。</a:t>
            </a:r>
            <a:endParaRPr lang="en-US" altLang="zh-CN" sz="2800" dirty="0" smtClean="0">
              <a:latin typeface="Times New Roman" pitchFamily="18" charset="0"/>
            </a:endParaRPr>
          </a:p>
          <a:p>
            <a:pPr marL="809625" lvl="2" indent="-361950">
              <a:buSzPct val="75000"/>
              <a:buFont typeface="Wingdings" panose="05000000000000000000" pitchFamily="2" charset="2"/>
              <a:buChar char="u"/>
            </a:pPr>
            <a:r>
              <a:rPr lang="zh-CN" altLang="en-US" sz="2800" dirty="0" smtClean="0">
                <a:latin typeface="Times New Roman" pitchFamily="18" charset="0"/>
              </a:rPr>
              <a:t>连续</a:t>
            </a:r>
            <a:r>
              <a:rPr lang="zh-CN" altLang="en-US" sz="2800" dirty="0">
                <a:latin typeface="Times New Roman" pitchFamily="18" charset="0"/>
              </a:rPr>
              <a:t>传输所涉及到的存储单元</a:t>
            </a:r>
            <a:r>
              <a:rPr lang="en-US" altLang="zh-CN" sz="2800" dirty="0">
                <a:latin typeface="宋体" pitchFamily="2" charset="-122"/>
              </a:rPr>
              <a:t>(</a:t>
            </a:r>
            <a:r>
              <a:rPr lang="zh-CN" altLang="en-US" sz="2800" dirty="0">
                <a:latin typeface="Times New Roman" pitchFamily="18" charset="0"/>
              </a:rPr>
              <a:t>列</a:t>
            </a:r>
            <a:r>
              <a:rPr lang="en-US" altLang="zh-CN" sz="2800" dirty="0">
                <a:latin typeface="宋体" pitchFamily="2" charset="-122"/>
              </a:rPr>
              <a:t>)</a:t>
            </a:r>
            <a:r>
              <a:rPr lang="zh-CN" altLang="en-US" sz="2800" dirty="0">
                <a:latin typeface="Times New Roman" pitchFamily="18" charset="0"/>
              </a:rPr>
              <a:t>的数量就是</a:t>
            </a:r>
            <a:r>
              <a:rPr lang="zh-CN" altLang="en-US" sz="2800" dirty="0">
                <a:solidFill>
                  <a:srgbClr val="FF0000"/>
                </a:solidFill>
                <a:latin typeface="Times New Roman" pitchFamily="18" charset="0"/>
              </a:rPr>
              <a:t>突发长度</a:t>
            </a:r>
            <a:r>
              <a:rPr lang="en-US" altLang="zh-CN" sz="2800" dirty="0">
                <a:latin typeface="宋体" pitchFamily="2" charset="-122"/>
              </a:rPr>
              <a:t>(</a:t>
            </a:r>
            <a:r>
              <a:rPr lang="en-US" altLang="zh-CN" sz="2800" dirty="0">
                <a:latin typeface="Times New Roman" pitchFamily="18" charset="0"/>
              </a:rPr>
              <a:t>Burst Lengths</a:t>
            </a:r>
            <a:r>
              <a:rPr lang="zh-CN" altLang="en-US" sz="2800" dirty="0">
                <a:latin typeface="Times New Roman" pitchFamily="18" charset="0"/>
              </a:rPr>
              <a:t>，</a:t>
            </a:r>
            <a:r>
              <a:rPr lang="en-US" altLang="zh-CN" sz="2800" dirty="0">
                <a:latin typeface="Times New Roman" pitchFamily="18" charset="0"/>
              </a:rPr>
              <a:t>BL</a:t>
            </a:r>
            <a:r>
              <a:rPr lang="en-US" altLang="zh-CN" sz="2800" dirty="0">
                <a:latin typeface="宋体" pitchFamily="2" charset="-122"/>
              </a:rPr>
              <a:t>)</a:t>
            </a:r>
            <a:r>
              <a:rPr lang="zh-CN" altLang="en-US" sz="2800" dirty="0">
                <a:latin typeface="Times New Roman" pitchFamily="18" charset="0"/>
              </a:rPr>
              <a:t>。</a:t>
            </a:r>
          </a:p>
          <a:p>
            <a:pPr marL="447675" lvl="1" indent="-444500">
              <a:buClr>
                <a:srgbClr val="008000"/>
              </a:buClr>
              <a:buSzTx/>
              <a:buFont typeface="Wingdings" pitchFamily="2" charset="2"/>
              <a:buAutoNum type="circleNumDbPlain" startAt="3"/>
            </a:pPr>
            <a:r>
              <a:rPr lang="zh-CN" altLang="en-US" dirty="0">
                <a:solidFill>
                  <a:srgbClr val="0000FF"/>
                </a:solidFill>
                <a:latin typeface="Times New Roman" pitchFamily="18" charset="0"/>
              </a:rPr>
              <a:t>智能化。</a:t>
            </a:r>
          </a:p>
          <a:p>
            <a:pPr marL="904875" lvl="2" indent="-457200">
              <a:buSzPct val="75000"/>
              <a:buFont typeface="Wingdings" panose="05000000000000000000" pitchFamily="2" charset="2"/>
              <a:buChar char="u"/>
            </a:pPr>
            <a:r>
              <a:rPr lang="zh-CN" altLang="en-US" sz="2800" dirty="0">
                <a:latin typeface="Times New Roman" pitchFamily="18" charset="0"/>
              </a:rPr>
              <a:t>在</a:t>
            </a:r>
            <a:r>
              <a:rPr lang="en-US" altLang="zh-CN" sz="2800" dirty="0">
                <a:latin typeface="Times New Roman" pitchFamily="18" charset="0"/>
              </a:rPr>
              <a:t>SDRAM</a:t>
            </a:r>
            <a:r>
              <a:rPr lang="zh-CN" altLang="en-US" sz="2800" dirty="0">
                <a:latin typeface="Times New Roman" pitchFamily="18" charset="0"/>
              </a:rPr>
              <a:t>芯片内部设置有</a:t>
            </a:r>
            <a:r>
              <a:rPr lang="zh-CN" altLang="en-US" sz="2800" dirty="0">
                <a:solidFill>
                  <a:srgbClr val="FF0000"/>
                </a:solidFill>
                <a:latin typeface="Times New Roman" pitchFamily="18" charset="0"/>
              </a:rPr>
              <a:t>模式寄存器</a:t>
            </a:r>
            <a:r>
              <a:rPr lang="zh-CN" altLang="en-US" sz="2800" dirty="0">
                <a:latin typeface="Times New Roman" pitchFamily="18" charset="0"/>
              </a:rPr>
              <a:t>，利用命令可对</a:t>
            </a:r>
            <a:r>
              <a:rPr lang="en-US" altLang="zh-CN" sz="2800" dirty="0">
                <a:latin typeface="Times New Roman" pitchFamily="18" charset="0"/>
              </a:rPr>
              <a:t>SDRAM</a:t>
            </a:r>
            <a:r>
              <a:rPr lang="zh-CN" altLang="en-US" sz="2800" dirty="0">
                <a:latin typeface="Times New Roman" pitchFamily="18" charset="0"/>
              </a:rPr>
              <a:t>的工作模式进行设置。</a:t>
            </a:r>
          </a:p>
          <a:p>
            <a:pPr marL="904875" lvl="2" indent="-457200">
              <a:buSzPct val="75000"/>
              <a:buFont typeface="Wingdings" panose="05000000000000000000" pitchFamily="2" charset="2"/>
              <a:buChar char="u"/>
            </a:pPr>
            <a:r>
              <a:rPr lang="zh-CN" altLang="en-US" sz="2800" dirty="0">
                <a:latin typeface="Times New Roman" pitchFamily="18" charset="0"/>
              </a:rPr>
              <a:t>一般的标准</a:t>
            </a:r>
            <a:r>
              <a:rPr lang="en-US" altLang="zh-CN" sz="2800" dirty="0">
                <a:latin typeface="Times New Roman" pitchFamily="18" charset="0"/>
              </a:rPr>
              <a:t>DRAM</a:t>
            </a:r>
            <a:r>
              <a:rPr lang="zh-CN" altLang="en-US" sz="2800" dirty="0">
                <a:latin typeface="Times New Roman" pitchFamily="18" charset="0"/>
              </a:rPr>
              <a:t>只有一种工作模式，无需对其进行设置</a:t>
            </a:r>
            <a:r>
              <a:rPr lang="zh-CN" altLang="en-US" sz="2800" dirty="0" smtClean="0">
                <a:latin typeface="Times New Roman" pitchFamily="18" charset="0"/>
              </a:rPr>
              <a:t>。</a:t>
            </a:r>
            <a:endParaRPr lang="en-US" altLang="zh-CN" sz="2800" dirty="0">
              <a:latin typeface="Times New Roman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1240078-9CC7-47B2-B51F-C81DC6C36461}" type="slidenum">
              <a:rPr lang="zh-CN" altLang="en-US" smtClean="0"/>
              <a:pPr/>
              <a:t>30</a:t>
            </a:fld>
            <a:endParaRPr lang="en-US" altLang="zh-CN"/>
          </a:p>
        </p:txBody>
      </p:sp>
      <p:sp>
        <p:nvSpPr>
          <p:cNvPr id="5" name="内容占位符 2"/>
          <p:cNvSpPr txBox="1">
            <a:spLocks/>
          </p:cNvSpPr>
          <p:nvPr/>
        </p:nvSpPr>
        <p:spPr bwMode="auto">
          <a:xfrm>
            <a:off x="457200" y="647523"/>
            <a:ext cx="8362950" cy="6211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ts val="3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8650" indent="-268288" algn="l" rtl="0" eaLnBrk="1" fontAlgn="base" hangingPunct="1">
              <a:spcBef>
                <a:spcPts val="300"/>
              </a:spcBef>
              <a:spcAft>
                <a:spcPct val="0"/>
              </a:spcAft>
              <a:buClr>
                <a:srgbClr val="006600"/>
              </a:buClr>
              <a:buSzPct val="75000"/>
              <a:buFont typeface="Wingdings" pitchFamily="2" charset="2"/>
              <a:buChar char="l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896938" indent="-268288" algn="l" rtl="0" eaLnBrk="1" fontAlgn="base" hangingPunct="1">
              <a:spcBef>
                <a:spcPts val="300"/>
              </a:spcBef>
              <a:spcAft>
                <a:spcPct val="0"/>
              </a:spcAft>
              <a:buClr>
                <a:srgbClr val="FF6600"/>
              </a:buClr>
              <a:buSzPct val="65000"/>
              <a:buFont typeface="Wingdings" pitchFamily="2" charset="2"/>
              <a:buChar char="p"/>
              <a:defRPr sz="2400" b="1">
                <a:solidFill>
                  <a:schemeClr val="tx1"/>
                </a:solidFill>
                <a:latin typeface="+mn-lt"/>
                <a:ea typeface="楷体" panose="02010609060101010101" pitchFamily="49" charset="-122"/>
              </a:defRPr>
            </a:lvl3pPr>
            <a:lvl4pPr marL="1166813" indent="-269875" algn="l" rtl="0" eaLnBrk="1" fontAlgn="base" hangingPunct="1">
              <a:spcBef>
                <a:spcPts val="3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Wingdings" pitchFamily="2" charset="2"/>
              <a:buChar char="u"/>
              <a:defRPr sz="2400" b="1">
                <a:solidFill>
                  <a:schemeClr val="tx1"/>
                </a:solidFill>
                <a:latin typeface="+mn-lt"/>
                <a:ea typeface="楷体" panose="02010609060101010101" pitchFamily="49" charset="-122"/>
              </a:defRPr>
            </a:lvl4pPr>
            <a:lvl5pPr marL="1435100" indent="-268288" algn="l" rtl="0" eaLnBrk="1" fontAlgn="base" hangingPunct="1">
              <a:spcBef>
                <a:spcPts val="300"/>
              </a:spcBef>
              <a:spcAft>
                <a:spcPct val="0"/>
              </a:spcAft>
              <a:buClr>
                <a:srgbClr val="0066FF"/>
              </a:buClr>
              <a:buSzPct val="75000"/>
              <a:buFont typeface="Wingdings" pitchFamily="2" charset="2"/>
              <a:buChar char="ü"/>
              <a:defRPr sz="2400" b="1">
                <a:solidFill>
                  <a:schemeClr val="tx1"/>
                </a:solidFill>
                <a:latin typeface="+mn-lt"/>
                <a:ea typeface="楷体" panose="02010609060101010101" pitchFamily="49" charset="-122"/>
              </a:defRPr>
            </a:lvl5pPr>
            <a:lvl6pPr marL="2787650" indent="-2714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66FF"/>
              </a:buClr>
              <a:buSzPct val="75000"/>
              <a:buFont typeface="Wingdings" pitchFamily="2" charset="2"/>
              <a:buChar char="ü"/>
              <a:defRPr sz="2400" b="1">
                <a:solidFill>
                  <a:schemeClr val="tx1"/>
                </a:solidFill>
                <a:latin typeface="+mn-lt"/>
                <a:ea typeface="楷体_GB2312" pitchFamily="49" charset="-122"/>
              </a:defRPr>
            </a:lvl6pPr>
            <a:lvl7pPr marL="3244850" indent="-2714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66FF"/>
              </a:buClr>
              <a:buSzPct val="75000"/>
              <a:buFont typeface="Wingdings" pitchFamily="2" charset="2"/>
              <a:buChar char="ü"/>
              <a:defRPr sz="2400" b="1">
                <a:solidFill>
                  <a:schemeClr val="tx1"/>
                </a:solidFill>
                <a:latin typeface="+mn-lt"/>
                <a:ea typeface="楷体_GB2312" pitchFamily="49" charset="-122"/>
              </a:defRPr>
            </a:lvl7pPr>
            <a:lvl8pPr marL="3702050" indent="-2714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66FF"/>
              </a:buClr>
              <a:buSzPct val="75000"/>
              <a:buFont typeface="Wingdings" pitchFamily="2" charset="2"/>
              <a:buChar char="ü"/>
              <a:defRPr sz="2400" b="1">
                <a:solidFill>
                  <a:schemeClr val="tx1"/>
                </a:solidFill>
                <a:latin typeface="+mn-lt"/>
                <a:ea typeface="楷体_GB2312" pitchFamily="49" charset="-122"/>
              </a:defRPr>
            </a:lvl8pPr>
            <a:lvl9pPr marL="4159250" indent="-2714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66FF"/>
              </a:buClr>
              <a:buSzPct val="75000"/>
              <a:buFont typeface="Wingdings" pitchFamily="2" charset="2"/>
              <a:buChar char="ü"/>
              <a:defRPr sz="2400" b="1">
                <a:solidFill>
                  <a:schemeClr val="tx1"/>
                </a:solidFill>
                <a:latin typeface="+mn-lt"/>
                <a:ea typeface="楷体_GB2312" pitchFamily="49" charset="-122"/>
              </a:defRPr>
            </a:lvl9pPr>
          </a:lstStyle>
          <a:p>
            <a:pPr marL="0" indent="0">
              <a:buNone/>
            </a:pPr>
            <a:r>
              <a:rPr lang="en-US" altLang="zh-CN" kern="0" dirty="0" smtClean="0">
                <a:latin typeface="Times New Roman" pitchFamily="18" charset="0"/>
              </a:rPr>
              <a:t>SDRAM</a:t>
            </a:r>
            <a:r>
              <a:rPr lang="zh-CN" altLang="en-US" kern="0" dirty="0" smtClean="0">
                <a:latin typeface="Times New Roman" pitchFamily="18" charset="0"/>
              </a:rPr>
              <a:t>与标准</a:t>
            </a:r>
            <a:r>
              <a:rPr lang="en-US" altLang="zh-CN" kern="0" dirty="0" smtClean="0">
                <a:latin typeface="Times New Roman" pitchFamily="18" charset="0"/>
              </a:rPr>
              <a:t>DRAM</a:t>
            </a:r>
            <a:r>
              <a:rPr lang="zh-CN" altLang="en-US" kern="0" dirty="0" smtClean="0">
                <a:latin typeface="Times New Roman" pitchFamily="18" charset="0"/>
              </a:rPr>
              <a:t>的主要不同：</a:t>
            </a:r>
            <a:endParaRPr lang="zh-CN" altLang="en-US" kern="0" dirty="0"/>
          </a:p>
        </p:txBody>
      </p:sp>
    </p:spTree>
    <p:extLst>
      <p:ext uri="{BB962C8B-B14F-4D97-AF65-F5344CB8AC3E}">
        <p14:creationId xmlns:p14="http://schemas.microsoft.com/office/powerpoint/2010/main" val="143136545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672322A-650E-4503-9E36-F5FC7A9D1806}" type="slidenum">
              <a:rPr lang="zh-CN" altLang="en-US"/>
              <a:pPr/>
              <a:t>31</a:t>
            </a:fld>
            <a:endParaRPr lang="en-US" altLang="zh-CN"/>
          </a:p>
        </p:txBody>
      </p:sp>
      <p:sp>
        <p:nvSpPr>
          <p:cNvPr id="991236" name="Rectangle 4"/>
          <p:cNvSpPr>
            <a:spLocks noChangeArrowheads="1"/>
          </p:cNvSpPr>
          <p:nvPr/>
        </p:nvSpPr>
        <p:spPr bwMode="auto">
          <a:xfrm>
            <a:off x="395288" y="1123923"/>
            <a:ext cx="8497887" cy="4897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444500" indent="-444500" algn="l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</a:pPr>
            <a:r>
              <a:rPr lang="en-US" altLang="zh-CN" sz="2800" dirty="0"/>
              <a:t>SAMSUNG</a:t>
            </a:r>
            <a:r>
              <a:rPr lang="zh-CN" altLang="en-US" sz="2800" dirty="0"/>
              <a:t>公司的</a:t>
            </a:r>
            <a:r>
              <a:rPr lang="en-US" altLang="zh-CN" sz="2800" dirty="0"/>
              <a:t>SDRAM</a:t>
            </a:r>
            <a:r>
              <a:rPr lang="zh-CN" altLang="en-US" sz="2800" dirty="0"/>
              <a:t>芯片：</a:t>
            </a:r>
            <a:r>
              <a:rPr lang="en-US" altLang="zh-CN" sz="2800" dirty="0"/>
              <a:t>K4S511632D</a:t>
            </a:r>
          </a:p>
          <a:p>
            <a:pPr marL="809625" lvl="1" indent="-361950" algn="l">
              <a:spcBef>
                <a:spcPct val="20000"/>
              </a:spcBef>
              <a:buClr>
                <a:srgbClr val="008000"/>
              </a:buClr>
              <a:buSzPct val="75000"/>
              <a:buFont typeface="Wingdings" pitchFamily="2" charset="2"/>
              <a:buChar char="l"/>
            </a:pPr>
            <a:r>
              <a:rPr lang="en-US" altLang="zh-CN" sz="2800" dirty="0"/>
              <a:t>8M×4×16</a:t>
            </a:r>
            <a:r>
              <a:rPr lang="zh-CN" altLang="en-US" sz="2800" dirty="0"/>
              <a:t>（</a:t>
            </a:r>
            <a:r>
              <a:rPr lang="en-US" altLang="zh-CN" sz="2800" dirty="0"/>
              <a:t>32M × 16 bit</a:t>
            </a:r>
            <a:r>
              <a:rPr lang="zh-CN" altLang="en-US" sz="2800" dirty="0"/>
              <a:t>）</a:t>
            </a:r>
          </a:p>
          <a:p>
            <a:pPr marL="809625" lvl="1" indent="-361950" algn="l">
              <a:spcBef>
                <a:spcPct val="20000"/>
              </a:spcBef>
              <a:buClr>
                <a:srgbClr val="008000"/>
              </a:buClr>
              <a:buSzPct val="75000"/>
              <a:buFont typeface="Wingdings" pitchFamily="2" charset="2"/>
              <a:buChar char="l"/>
            </a:pPr>
            <a:r>
              <a:rPr lang="en-US" altLang="zh-CN" sz="2800" dirty="0"/>
              <a:t>3.3V</a:t>
            </a:r>
            <a:r>
              <a:rPr lang="zh-CN" altLang="en-US" sz="2800" dirty="0"/>
              <a:t>电源</a:t>
            </a:r>
          </a:p>
          <a:p>
            <a:pPr marL="809625" lvl="1" indent="-361950" algn="l">
              <a:spcBef>
                <a:spcPct val="20000"/>
              </a:spcBef>
              <a:buClr>
                <a:srgbClr val="008000"/>
              </a:buClr>
              <a:buSzPct val="75000"/>
              <a:buFont typeface="Wingdings" pitchFamily="2" charset="2"/>
              <a:buChar char="l"/>
            </a:pPr>
            <a:r>
              <a:rPr lang="en-US" altLang="zh-CN" sz="2800" dirty="0"/>
              <a:t>4</a:t>
            </a:r>
            <a:r>
              <a:rPr lang="zh-CN" altLang="en-US" sz="2800" dirty="0"/>
              <a:t>个体（</a:t>
            </a:r>
            <a:r>
              <a:rPr lang="en-US" altLang="zh-CN" sz="2800" dirty="0"/>
              <a:t>bank</a:t>
            </a:r>
            <a:r>
              <a:rPr lang="zh-CN" altLang="en-US" sz="2800" dirty="0"/>
              <a:t>）</a:t>
            </a:r>
          </a:p>
          <a:p>
            <a:pPr marL="809625" lvl="1" indent="-361950" algn="l">
              <a:spcBef>
                <a:spcPct val="20000"/>
              </a:spcBef>
              <a:buClr>
                <a:srgbClr val="008000"/>
              </a:buClr>
              <a:buSzPct val="75000"/>
              <a:buFont typeface="Wingdings" pitchFamily="2" charset="2"/>
              <a:buChar char="l"/>
            </a:pPr>
            <a:r>
              <a:rPr lang="en-US" altLang="zh-CN" sz="2800" dirty="0"/>
              <a:t>CAS latency</a:t>
            </a:r>
            <a:r>
              <a:rPr lang="zh-CN" altLang="en-US" sz="2800" dirty="0"/>
              <a:t>：</a:t>
            </a:r>
            <a:r>
              <a:rPr lang="en-US" altLang="zh-CN" sz="2800" dirty="0"/>
              <a:t>2</a:t>
            </a:r>
            <a:r>
              <a:rPr lang="zh-CN" altLang="en-US" sz="2800" dirty="0"/>
              <a:t>、</a:t>
            </a:r>
            <a:r>
              <a:rPr lang="en-US" altLang="zh-CN" sz="2800" dirty="0"/>
              <a:t>3</a:t>
            </a:r>
          </a:p>
          <a:p>
            <a:pPr marL="809625" lvl="1" indent="-361950" algn="l">
              <a:spcBef>
                <a:spcPct val="20000"/>
              </a:spcBef>
              <a:buClr>
                <a:srgbClr val="008000"/>
              </a:buClr>
              <a:buSzPct val="75000"/>
              <a:buFont typeface="Wingdings" pitchFamily="2" charset="2"/>
              <a:buChar char="l"/>
            </a:pPr>
            <a:r>
              <a:rPr lang="en-US" altLang="zh-CN" sz="2800" dirty="0"/>
              <a:t>Burst length</a:t>
            </a:r>
            <a:r>
              <a:rPr lang="zh-CN" altLang="en-US" sz="2800" dirty="0"/>
              <a:t>：</a:t>
            </a:r>
            <a:r>
              <a:rPr lang="en-US" altLang="zh-CN" sz="2800" dirty="0"/>
              <a:t>1</a:t>
            </a:r>
            <a:r>
              <a:rPr lang="zh-CN" altLang="en-US" sz="2800" dirty="0"/>
              <a:t>、</a:t>
            </a:r>
            <a:r>
              <a:rPr lang="en-US" altLang="zh-CN" sz="2800" dirty="0"/>
              <a:t>2</a:t>
            </a:r>
            <a:r>
              <a:rPr lang="zh-CN" altLang="en-US" sz="2800" dirty="0"/>
              <a:t>、</a:t>
            </a:r>
            <a:r>
              <a:rPr lang="en-US" altLang="zh-CN" sz="2800" dirty="0"/>
              <a:t>4</a:t>
            </a:r>
            <a:r>
              <a:rPr lang="zh-CN" altLang="en-US" sz="2800" dirty="0"/>
              <a:t>、</a:t>
            </a:r>
            <a:r>
              <a:rPr lang="en-US" altLang="zh-CN" sz="2800" dirty="0"/>
              <a:t>8</a:t>
            </a:r>
          </a:p>
          <a:p>
            <a:pPr marL="809625" lvl="1" indent="-361950" algn="l">
              <a:spcBef>
                <a:spcPct val="20000"/>
              </a:spcBef>
              <a:buClr>
                <a:srgbClr val="008000"/>
              </a:buClr>
              <a:buSzPct val="75000"/>
              <a:buFont typeface="Wingdings" pitchFamily="2" charset="2"/>
              <a:buChar char="l"/>
            </a:pPr>
            <a:r>
              <a:rPr lang="zh-CN" altLang="en-US" sz="2800" dirty="0"/>
              <a:t>时钟周期：</a:t>
            </a:r>
            <a:r>
              <a:rPr lang="en-US" altLang="zh-CN" sz="2800" dirty="0"/>
              <a:t>7.5 ns</a:t>
            </a:r>
            <a:r>
              <a:rPr lang="zh-CN" altLang="en-US" sz="2800" dirty="0"/>
              <a:t>（</a:t>
            </a:r>
            <a:r>
              <a:rPr lang="en-US" altLang="zh-CN" sz="2800" dirty="0"/>
              <a:t>133MHz</a:t>
            </a:r>
            <a:r>
              <a:rPr lang="zh-CN" altLang="en-US" sz="2800" dirty="0"/>
              <a:t>）</a:t>
            </a:r>
          </a:p>
          <a:p>
            <a:pPr marL="809625" lvl="1" indent="-361950" algn="l">
              <a:spcBef>
                <a:spcPct val="20000"/>
              </a:spcBef>
              <a:buClr>
                <a:srgbClr val="008000"/>
              </a:buClr>
              <a:buSzPct val="75000"/>
              <a:buFont typeface="Wingdings" pitchFamily="2" charset="2"/>
              <a:buChar char="l"/>
            </a:pPr>
            <a:r>
              <a:rPr lang="zh-CN" altLang="en-US" sz="2800" dirty="0"/>
              <a:t>刷新周期：</a:t>
            </a:r>
            <a:r>
              <a:rPr lang="en-US" altLang="zh-CN" sz="2800" dirty="0"/>
              <a:t>64 </a:t>
            </a:r>
            <a:r>
              <a:rPr lang="en-US" altLang="zh-CN" sz="2800" dirty="0" err="1"/>
              <a:t>ms</a:t>
            </a:r>
            <a:endParaRPr lang="en-US" altLang="zh-CN" sz="2800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5.3.2  SDRAM	   </a:t>
            </a:r>
            <a:r>
              <a:rPr lang="zh-CN" altLang="en-US" dirty="0" smtClean="0">
                <a:solidFill>
                  <a:srgbClr val="008000"/>
                </a:solidFill>
              </a:rPr>
              <a:t>二、典型</a:t>
            </a:r>
            <a:r>
              <a:rPr lang="en-US" altLang="zh-CN" dirty="0" smtClean="0">
                <a:solidFill>
                  <a:srgbClr val="008000"/>
                </a:solidFill>
              </a:rPr>
              <a:t>SDRAM</a:t>
            </a:r>
            <a:r>
              <a:rPr lang="zh-CN" altLang="en-US" dirty="0" smtClean="0">
                <a:solidFill>
                  <a:srgbClr val="008000"/>
                </a:solidFill>
              </a:rPr>
              <a:t>芯片</a:t>
            </a:r>
            <a:endParaRPr lang="zh-CN" altLang="en-US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E554E74-5A04-4D99-BAEA-5101589F8AA8}" type="slidenum">
              <a:rPr lang="zh-CN" altLang="en-US"/>
              <a:pPr/>
              <a:t>32</a:t>
            </a:fld>
            <a:endParaRPr lang="en-US" altLang="zh-CN"/>
          </a:p>
        </p:txBody>
      </p:sp>
      <p:sp>
        <p:nvSpPr>
          <p:cNvPr id="992260" name="Rectangle 4"/>
          <p:cNvSpPr>
            <a:spLocks noChangeArrowheads="1"/>
          </p:cNvSpPr>
          <p:nvPr/>
        </p:nvSpPr>
        <p:spPr bwMode="auto">
          <a:xfrm>
            <a:off x="1053627" y="1988800"/>
            <a:ext cx="2762241" cy="27857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0" lvl="1" algn="l">
              <a:spcBef>
                <a:spcPct val="10000"/>
              </a:spcBef>
              <a:buClr>
                <a:srgbClr val="008000"/>
              </a:buClr>
              <a:buSzPct val="75000"/>
            </a:pPr>
            <a:r>
              <a:rPr lang="zh-CN" altLang="en-US" sz="2800" dirty="0" smtClean="0"/>
              <a:t>电源</a:t>
            </a:r>
            <a:r>
              <a:rPr lang="zh-CN" altLang="en-US" sz="2800" dirty="0"/>
              <a:t>、地：</a:t>
            </a:r>
            <a:br>
              <a:rPr lang="zh-CN" altLang="en-US" sz="2800" dirty="0"/>
            </a:br>
            <a:r>
              <a:rPr lang="en-US" altLang="zh-CN" sz="2800" dirty="0">
                <a:solidFill>
                  <a:srgbClr val="FF0000"/>
                </a:solidFill>
              </a:rPr>
              <a:t>VDD</a:t>
            </a:r>
            <a:r>
              <a:rPr lang="en-US" altLang="zh-CN" sz="2800" dirty="0"/>
              <a:t/>
            </a:r>
            <a:br>
              <a:rPr lang="en-US" altLang="zh-CN" sz="2800" dirty="0"/>
            </a:br>
            <a:r>
              <a:rPr lang="en-US" altLang="zh-CN" sz="2800" dirty="0">
                <a:solidFill>
                  <a:srgbClr val="0000FF"/>
                </a:solidFill>
              </a:rPr>
              <a:t>VSS</a:t>
            </a:r>
            <a:r>
              <a:rPr lang="en-US" altLang="zh-CN" sz="2800" dirty="0"/>
              <a:t/>
            </a:r>
            <a:br>
              <a:rPr lang="en-US" altLang="zh-CN" sz="2800" dirty="0"/>
            </a:br>
            <a:r>
              <a:rPr lang="en-US" altLang="zh-CN" sz="2800" dirty="0">
                <a:solidFill>
                  <a:srgbClr val="FF6600"/>
                </a:solidFill>
              </a:rPr>
              <a:t>VDDQ</a:t>
            </a:r>
            <a:r>
              <a:rPr lang="en-US" altLang="zh-CN" sz="2800" dirty="0"/>
              <a:t/>
            </a:r>
            <a:br>
              <a:rPr lang="en-US" altLang="zh-CN" sz="2800" dirty="0"/>
            </a:br>
            <a:r>
              <a:rPr lang="en-US" altLang="zh-CN" sz="2800" dirty="0">
                <a:solidFill>
                  <a:srgbClr val="3366FF"/>
                </a:solidFill>
              </a:rPr>
              <a:t>VSSQ</a:t>
            </a:r>
          </a:p>
        </p:txBody>
      </p:sp>
      <p:pic>
        <p:nvPicPr>
          <p:cNvPr id="992261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35600" y="981075"/>
            <a:ext cx="3441700" cy="5457825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</p:pic>
      <p:sp>
        <p:nvSpPr>
          <p:cNvPr id="992262" name="AutoShape 6"/>
          <p:cNvSpPr>
            <a:spLocks noChangeArrowheads="1"/>
          </p:cNvSpPr>
          <p:nvPr/>
        </p:nvSpPr>
        <p:spPr bwMode="auto">
          <a:xfrm>
            <a:off x="5508625" y="1196975"/>
            <a:ext cx="576263" cy="2159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FF0000"/>
            </a:solidFill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992263" name="AutoShape 7"/>
          <p:cNvSpPr>
            <a:spLocks noChangeArrowheads="1"/>
          </p:cNvSpPr>
          <p:nvPr/>
        </p:nvSpPr>
        <p:spPr bwMode="auto">
          <a:xfrm>
            <a:off x="5508625" y="1557338"/>
            <a:ext cx="576263" cy="2159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FF6600"/>
            </a:solidFill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992264" name="AutoShape 8"/>
          <p:cNvSpPr>
            <a:spLocks noChangeArrowheads="1"/>
          </p:cNvSpPr>
          <p:nvPr/>
        </p:nvSpPr>
        <p:spPr bwMode="auto">
          <a:xfrm>
            <a:off x="5508625" y="2133600"/>
            <a:ext cx="576263" cy="2159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0099FF"/>
            </a:solidFill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992265" name="AutoShape 9"/>
          <p:cNvSpPr>
            <a:spLocks noChangeArrowheads="1"/>
          </p:cNvSpPr>
          <p:nvPr/>
        </p:nvSpPr>
        <p:spPr bwMode="auto">
          <a:xfrm>
            <a:off x="5508625" y="2708275"/>
            <a:ext cx="576263" cy="2159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FF6600"/>
            </a:solidFill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992266" name="AutoShape 10"/>
          <p:cNvSpPr>
            <a:spLocks noChangeArrowheads="1"/>
          </p:cNvSpPr>
          <p:nvPr/>
        </p:nvSpPr>
        <p:spPr bwMode="auto">
          <a:xfrm>
            <a:off x="5508625" y="3259138"/>
            <a:ext cx="576263" cy="2159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0099FF"/>
            </a:solidFill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992267" name="AutoShape 11"/>
          <p:cNvSpPr>
            <a:spLocks noChangeArrowheads="1"/>
          </p:cNvSpPr>
          <p:nvPr/>
        </p:nvSpPr>
        <p:spPr bwMode="auto">
          <a:xfrm>
            <a:off x="5508625" y="3632200"/>
            <a:ext cx="576263" cy="2159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FF0000"/>
            </a:solidFill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992268" name="AutoShape 12"/>
          <p:cNvSpPr>
            <a:spLocks noChangeArrowheads="1"/>
          </p:cNvSpPr>
          <p:nvPr/>
        </p:nvSpPr>
        <p:spPr bwMode="auto">
          <a:xfrm>
            <a:off x="5508625" y="6092825"/>
            <a:ext cx="576263" cy="2159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FF0000"/>
            </a:solidFill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992269" name="AutoShape 13"/>
          <p:cNvSpPr>
            <a:spLocks noChangeArrowheads="1"/>
          </p:cNvSpPr>
          <p:nvPr/>
        </p:nvSpPr>
        <p:spPr bwMode="auto">
          <a:xfrm>
            <a:off x="8101013" y="6092825"/>
            <a:ext cx="576262" cy="2159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0000FF"/>
            </a:solidFill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992270" name="AutoShape 14"/>
          <p:cNvSpPr>
            <a:spLocks noChangeArrowheads="1"/>
          </p:cNvSpPr>
          <p:nvPr/>
        </p:nvSpPr>
        <p:spPr bwMode="auto">
          <a:xfrm>
            <a:off x="8101013" y="3644900"/>
            <a:ext cx="576262" cy="2159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0000FF"/>
            </a:solidFill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992271" name="AutoShape 15"/>
          <p:cNvSpPr>
            <a:spLocks noChangeArrowheads="1"/>
          </p:cNvSpPr>
          <p:nvPr/>
        </p:nvSpPr>
        <p:spPr bwMode="auto">
          <a:xfrm>
            <a:off x="8101013" y="3263900"/>
            <a:ext cx="576262" cy="2159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FF6600"/>
            </a:solidFill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992272" name="AutoShape 16"/>
          <p:cNvSpPr>
            <a:spLocks noChangeArrowheads="1"/>
          </p:cNvSpPr>
          <p:nvPr/>
        </p:nvSpPr>
        <p:spPr bwMode="auto">
          <a:xfrm>
            <a:off x="8101013" y="2708275"/>
            <a:ext cx="576262" cy="2159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0099FF"/>
            </a:solidFill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992273" name="AutoShape 17"/>
          <p:cNvSpPr>
            <a:spLocks noChangeArrowheads="1"/>
          </p:cNvSpPr>
          <p:nvPr/>
        </p:nvSpPr>
        <p:spPr bwMode="auto">
          <a:xfrm>
            <a:off x="8101013" y="2133600"/>
            <a:ext cx="576262" cy="2159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FF6600"/>
            </a:solidFill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992274" name="AutoShape 18"/>
          <p:cNvSpPr>
            <a:spLocks noChangeArrowheads="1"/>
          </p:cNvSpPr>
          <p:nvPr/>
        </p:nvSpPr>
        <p:spPr bwMode="auto">
          <a:xfrm>
            <a:off x="8101013" y="1557338"/>
            <a:ext cx="576262" cy="2159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0099FF"/>
            </a:solidFill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992275" name="AutoShape 19"/>
          <p:cNvSpPr>
            <a:spLocks noChangeArrowheads="1"/>
          </p:cNvSpPr>
          <p:nvPr/>
        </p:nvSpPr>
        <p:spPr bwMode="auto">
          <a:xfrm>
            <a:off x="8101013" y="1196975"/>
            <a:ext cx="576262" cy="2159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0000FF"/>
            </a:solidFill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992276" name="AutoShape 20">
            <a:hlinkClick r:id="rId3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4572000" y="1412875"/>
            <a:ext cx="431800" cy="431800"/>
          </a:xfrm>
          <a:prstGeom prst="actionButtonInformation">
            <a:avLst/>
          </a:prstGeom>
          <a:ln>
            <a:headEnd/>
            <a:tailEnd type="none" w="med" len="lg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3104682" y="3007802"/>
            <a:ext cx="12144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solidFill>
                  <a:srgbClr val="008000"/>
                </a:solidFill>
              </a:rPr>
              <a:t>3.3V</a:t>
            </a:r>
            <a:endParaRPr lang="zh-CN" altLang="en-US" sz="2800" dirty="0">
              <a:solidFill>
                <a:srgbClr val="008000"/>
              </a:solidFill>
            </a:endParaRPr>
          </a:p>
        </p:txBody>
      </p:sp>
      <p:cxnSp>
        <p:nvCxnSpPr>
          <p:cNvPr id="25" name="直接箭头连接符 24"/>
          <p:cNvCxnSpPr/>
          <p:nvPr/>
        </p:nvCxnSpPr>
        <p:spPr bwMode="auto">
          <a:xfrm>
            <a:off x="1997944" y="2757218"/>
            <a:ext cx="1285884" cy="428628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33CC33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27" name="直接箭头连接符 26"/>
          <p:cNvCxnSpPr/>
          <p:nvPr/>
        </p:nvCxnSpPr>
        <p:spPr bwMode="auto">
          <a:xfrm flipV="1">
            <a:off x="2283696" y="3328722"/>
            <a:ext cx="1000132" cy="214314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33CC33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5.3.2  SDRAM	   </a:t>
            </a:r>
            <a:r>
              <a:rPr lang="zh-CN" altLang="en-US" dirty="0">
                <a:solidFill>
                  <a:srgbClr val="008000"/>
                </a:solidFill>
              </a:rPr>
              <a:t>二、典型</a:t>
            </a:r>
            <a:r>
              <a:rPr lang="en-US" altLang="zh-CN" dirty="0">
                <a:solidFill>
                  <a:srgbClr val="008000"/>
                </a:solidFill>
              </a:rPr>
              <a:t>SDRAM</a:t>
            </a:r>
            <a:r>
              <a:rPr lang="zh-CN" altLang="en-US" dirty="0">
                <a:solidFill>
                  <a:srgbClr val="008000"/>
                </a:solidFill>
              </a:rPr>
              <a:t>芯片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683460" y="529450"/>
            <a:ext cx="7028912" cy="9971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spcBef>
                <a:spcPct val="10000"/>
              </a:spcBef>
              <a:buClr>
                <a:schemeClr val="bg2"/>
              </a:buClr>
              <a:buSzPct val="75000"/>
            </a:pPr>
            <a:r>
              <a:rPr lang="zh-CN" altLang="en-US" sz="2800" dirty="0" smtClean="0">
                <a:solidFill>
                  <a:srgbClr val="0000FF"/>
                </a:solidFill>
                <a:latin typeface="+mn-lt"/>
                <a:ea typeface="黑体" panose="02010609060101010101" pitchFamily="49" charset="-122"/>
              </a:rPr>
              <a:t> 三星</a:t>
            </a:r>
            <a:r>
              <a:rPr lang="en-US" altLang="zh-CN" sz="2800" dirty="0" smtClean="0">
                <a:solidFill>
                  <a:srgbClr val="0000FF"/>
                </a:solidFill>
                <a:latin typeface="+mn-lt"/>
                <a:ea typeface="黑体" panose="02010609060101010101" pitchFamily="49" charset="-122"/>
              </a:rPr>
              <a:t>K4S511632D</a:t>
            </a:r>
            <a:r>
              <a:rPr lang="en-US" altLang="zh-CN" sz="2800" dirty="0" smtClean="0">
                <a:solidFill>
                  <a:srgbClr val="0000FF"/>
                </a:solidFill>
                <a:latin typeface="+mn-ea"/>
                <a:ea typeface="+mn-ea"/>
              </a:rPr>
              <a:t>(</a:t>
            </a:r>
            <a:r>
              <a:rPr lang="en-US" altLang="zh-CN" sz="2800" dirty="0" smtClean="0">
                <a:solidFill>
                  <a:srgbClr val="0000FF"/>
                </a:solidFill>
                <a:latin typeface="+mn-lt"/>
                <a:ea typeface="黑体" panose="02010609060101010101" pitchFamily="49" charset="-122"/>
              </a:rPr>
              <a:t>32M×16 bit SDRAM</a:t>
            </a:r>
            <a:r>
              <a:rPr lang="en-US" altLang="zh-CN" sz="2800" dirty="0">
                <a:solidFill>
                  <a:srgbClr val="0000FF"/>
                </a:solidFill>
                <a:latin typeface="+mn-ea"/>
                <a:ea typeface="+mn-ea"/>
              </a:rPr>
              <a:t>)</a:t>
            </a:r>
            <a:r>
              <a:rPr lang="zh-CN" altLang="en-US" sz="2800" dirty="0" smtClean="0">
                <a:solidFill>
                  <a:srgbClr val="0000FF"/>
                </a:solidFill>
                <a:latin typeface="+mn-lt"/>
                <a:ea typeface="黑体" panose="02010609060101010101" pitchFamily="49" charset="-122"/>
              </a:rPr>
              <a:t>：</a:t>
            </a:r>
            <a:endParaRPr lang="en-US" altLang="zh-CN" sz="2800" dirty="0" smtClean="0">
              <a:solidFill>
                <a:srgbClr val="0000FF"/>
              </a:solidFill>
              <a:latin typeface="+mn-lt"/>
              <a:ea typeface="黑体" panose="02010609060101010101" pitchFamily="49" charset="-122"/>
            </a:endParaRPr>
          </a:p>
          <a:p>
            <a:pPr algn="l">
              <a:spcBef>
                <a:spcPct val="10000"/>
              </a:spcBef>
              <a:buClr>
                <a:schemeClr val="bg2"/>
              </a:buClr>
              <a:buSzPct val="75000"/>
            </a:pPr>
            <a:r>
              <a:rPr lang="zh-CN" altLang="en-US" sz="2800" dirty="0" smtClean="0">
                <a:latin typeface="+mn-lt"/>
                <a:ea typeface="黑体" panose="02010609060101010101" pitchFamily="49" charset="-122"/>
              </a:rPr>
              <a:t> </a:t>
            </a:r>
            <a:r>
              <a:rPr lang="zh-CN" altLang="en-US" sz="2800" dirty="0">
                <a:solidFill>
                  <a:srgbClr val="CC0099"/>
                </a:solidFill>
                <a:latin typeface="+mn-lt"/>
                <a:ea typeface="黑体" panose="02010609060101010101" pitchFamily="49" charset="-122"/>
              </a:rPr>
              <a:t>① 引线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E16334D-D892-4A8F-9604-58C25DBE8DAB}" type="slidenum">
              <a:rPr lang="zh-CN" altLang="en-US"/>
              <a:pPr/>
              <a:t>33</a:t>
            </a:fld>
            <a:endParaRPr lang="en-US" altLang="zh-CN"/>
          </a:p>
        </p:txBody>
      </p:sp>
      <p:sp>
        <p:nvSpPr>
          <p:cNvPr id="993284" name="Rectangle 4"/>
          <p:cNvSpPr>
            <a:spLocks noChangeArrowheads="1"/>
          </p:cNvSpPr>
          <p:nvPr/>
        </p:nvSpPr>
        <p:spPr bwMode="auto">
          <a:xfrm>
            <a:off x="899490" y="2189822"/>
            <a:ext cx="3528622" cy="16555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0" lvl="1" algn="l">
              <a:spcBef>
                <a:spcPct val="10000"/>
              </a:spcBef>
              <a:buClr>
                <a:srgbClr val="008000"/>
              </a:buClr>
              <a:buSzPct val="75000"/>
            </a:pPr>
            <a:r>
              <a:rPr lang="zh-CN" altLang="en-US" sz="2800" dirty="0" smtClean="0"/>
              <a:t>        时钟</a:t>
            </a:r>
            <a:r>
              <a:rPr lang="zh-CN" altLang="en-US" sz="2800" dirty="0"/>
              <a:t>：</a:t>
            </a:r>
            <a:r>
              <a:rPr lang="en-US" altLang="zh-CN" sz="2800" dirty="0"/>
              <a:t>CLK</a:t>
            </a:r>
          </a:p>
          <a:p>
            <a:pPr marL="0" lvl="1" algn="l">
              <a:spcBef>
                <a:spcPct val="10000"/>
              </a:spcBef>
              <a:buClr>
                <a:srgbClr val="008000"/>
              </a:buClr>
              <a:buSzPct val="75000"/>
            </a:pPr>
            <a:r>
              <a:rPr lang="zh-CN" altLang="en-US" sz="2800" dirty="0"/>
              <a:t>时钟允许：</a:t>
            </a:r>
            <a:r>
              <a:rPr lang="en-US" altLang="zh-CN" sz="2800" dirty="0"/>
              <a:t>CKE</a:t>
            </a:r>
          </a:p>
          <a:p>
            <a:pPr marL="0" lvl="1" algn="l">
              <a:spcBef>
                <a:spcPct val="10000"/>
              </a:spcBef>
              <a:buClr>
                <a:srgbClr val="008000"/>
              </a:buClr>
              <a:buSzPct val="75000"/>
            </a:pPr>
            <a:r>
              <a:rPr lang="zh-CN" altLang="en-US" sz="2800" dirty="0" smtClean="0"/>
              <a:t>        片选</a:t>
            </a:r>
            <a:r>
              <a:rPr lang="zh-CN" altLang="en-US" sz="2800" dirty="0"/>
              <a:t>：</a:t>
            </a:r>
            <a:r>
              <a:rPr lang="en-US" altLang="zh-CN" sz="2800" dirty="0" err="1"/>
              <a:t>nCS</a:t>
            </a:r>
            <a:endParaRPr lang="en-US" altLang="zh-CN" sz="2800" dirty="0"/>
          </a:p>
        </p:txBody>
      </p:sp>
      <p:pic>
        <p:nvPicPr>
          <p:cNvPr id="993285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35600" y="981075"/>
            <a:ext cx="3441700" cy="5457825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</p:pic>
      <p:sp>
        <p:nvSpPr>
          <p:cNvPr id="993286" name="AutoShape 6"/>
          <p:cNvSpPr>
            <a:spLocks noChangeArrowheads="1"/>
          </p:cNvSpPr>
          <p:nvPr/>
        </p:nvSpPr>
        <p:spPr bwMode="auto">
          <a:xfrm>
            <a:off x="8083429" y="4176101"/>
            <a:ext cx="576262" cy="431800"/>
          </a:xfrm>
          <a:prstGeom prst="roundRect">
            <a:avLst>
              <a:gd name="adj" fmla="val 35292"/>
            </a:avLst>
          </a:prstGeom>
          <a:noFill/>
          <a:ln w="28575" algn="ctr">
            <a:solidFill>
              <a:srgbClr val="FF0000"/>
            </a:solidFill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993287" name="AutoShape 7"/>
          <p:cNvSpPr>
            <a:spLocks noChangeArrowheads="1"/>
          </p:cNvSpPr>
          <p:nvPr/>
        </p:nvSpPr>
        <p:spPr bwMode="auto">
          <a:xfrm>
            <a:off x="5580063" y="4508500"/>
            <a:ext cx="576262" cy="288925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FF0000"/>
            </a:solidFill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993288" name="AutoShape 8">
            <a:hlinkClick r:id="rId3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4572000" y="1412875"/>
            <a:ext cx="431800" cy="431800"/>
          </a:xfrm>
          <a:prstGeom prst="actionButtonInformation">
            <a:avLst/>
          </a:prstGeom>
          <a:ln>
            <a:headEnd/>
            <a:tailEnd type="none" w="med" len="lg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12" name="标题 1"/>
          <p:cNvSpPr>
            <a:spLocks noGrp="1"/>
          </p:cNvSpPr>
          <p:nvPr>
            <p:ph type="title"/>
          </p:nvPr>
        </p:nvSpPr>
        <p:spPr>
          <a:xfrm>
            <a:off x="590550" y="44450"/>
            <a:ext cx="8229600" cy="523875"/>
          </a:xfrm>
        </p:spPr>
        <p:txBody>
          <a:bodyPr/>
          <a:lstStyle/>
          <a:p>
            <a:r>
              <a:rPr lang="en-US" altLang="zh-CN" dirty="0"/>
              <a:t>5.3.2  SDRAM	   </a:t>
            </a:r>
            <a:r>
              <a:rPr lang="zh-CN" altLang="en-US" dirty="0">
                <a:solidFill>
                  <a:srgbClr val="008000"/>
                </a:solidFill>
              </a:rPr>
              <a:t>二、典型</a:t>
            </a:r>
            <a:r>
              <a:rPr lang="en-US" altLang="zh-CN" dirty="0">
                <a:solidFill>
                  <a:srgbClr val="008000"/>
                </a:solidFill>
              </a:rPr>
              <a:t>SDRAM</a:t>
            </a:r>
            <a:r>
              <a:rPr lang="zh-CN" altLang="en-US" dirty="0">
                <a:solidFill>
                  <a:srgbClr val="008000"/>
                </a:solidFill>
              </a:rPr>
              <a:t>芯片</a:t>
            </a:r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683460" y="529450"/>
            <a:ext cx="7028912" cy="9971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spcBef>
                <a:spcPct val="10000"/>
              </a:spcBef>
              <a:buClr>
                <a:schemeClr val="bg2"/>
              </a:buClr>
              <a:buSzPct val="75000"/>
            </a:pPr>
            <a:r>
              <a:rPr lang="zh-CN" altLang="en-US" sz="2800" dirty="0" smtClean="0">
                <a:solidFill>
                  <a:srgbClr val="0000FF"/>
                </a:solidFill>
                <a:latin typeface="+mn-lt"/>
                <a:ea typeface="黑体" panose="02010609060101010101" pitchFamily="49" charset="-122"/>
              </a:rPr>
              <a:t> 三星</a:t>
            </a:r>
            <a:r>
              <a:rPr lang="en-US" altLang="zh-CN" sz="2800" dirty="0" smtClean="0">
                <a:solidFill>
                  <a:srgbClr val="0000FF"/>
                </a:solidFill>
                <a:latin typeface="+mn-lt"/>
                <a:ea typeface="黑体" panose="02010609060101010101" pitchFamily="49" charset="-122"/>
              </a:rPr>
              <a:t>K4S511632D</a:t>
            </a:r>
            <a:r>
              <a:rPr lang="en-US" altLang="zh-CN" sz="2800" dirty="0" smtClean="0">
                <a:solidFill>
                  <a:srgbClr val="0000FF"/>
                </a:solidFill>
                <a:latin typeface="+mn-ea"/>
                <a:ea typeface="+mn-ea"/>
              </a:rPr>
              <a:t>(</a:t>
            </a:r>
            <a:r>
              <a:rPr lang="en-US" altLang="zh-CN" sz="2800" dirty="0" smtClean="0">
                <a:solidFill>
                  <a:srgbClr val="0000FF"/>
                </a:solidFill>
                <a:latin typeface="+mn-lt"/>
                <a:ea typeface="黑体" panose="02010609060101010101" pitchFamily="49" charset="-122"/>
              </a:rPr>
              <a:t>32M×16 bit SDRAM</a:t>
            </a:r>
            <a:r>
              <a:rPr lang="en-US" altLang="zh-CN" sz="2800" dirty="0">
                <a:solidFill>
                  <a:srgbClr val="0000FF"/>
                </a:solidFill>
                <a:latin typeface="+mn-ea"/>
                <a:ea typeface="+mn-ea"/>
              </a:rPr>
              <a:t>)</a:t>
            </a:r>
            <a:r>
              <a:rPr lang="zh-CN" altLang="en-US" sz="2800" dirty="0" smtClean="0">
                <a:solidFill>
                  <a:srgbClr val="0000FF"/>
                </a:solidFill>
                <a:latin typeface="+mn-lt"/>
                <a:ea typeface="黑体" panose="02010609060101010101" pitchFamily="49" charset="-122"/>
              </a:rPr>
              <a:t>：</a:t>
            </a:r>
            <a:endParaRPr lang="en-US" altLang="zh-CN" sz="2800" dirty="0" smtClean="0">
              <a:solidFill>
                <a:srgbClr val="0000FF"/>
              </a:solidFill>
              <a:latin typeface="+mn-lt"/>
              <a:ea typeface="黑体" panose="02010609060101010101" pitchFamily="49" charset="-122"/>
            </a:endParaRPr>
          </a:p>
          <a:p>
            <a:pPr algn="l">
              <a:spcBef>
                <a:spcPct val="10000"/>
              </a:spcBef>
              <a:buClr>
                <a:schemeClr val="bg2"/>
              </a:buClr>
              <a:buSzPct val="75000"/>
            </a:pPr>
            <a:r>
              <a:rPr lang="zh-CN" altLang="en-US" sz="2800" dirty="0" smtClean="0">
                <a:latin typeface="+mn-lt"/>
                <a:ea typeface="黑体" panose="02010609060101010101" pitchFamily="49" charset="-122"/>
              </a:rPr>
              <a:t> </a:t>
            </a:r>
            <a:r>
              <a:rPr lang="zh-CN" altLang="en-US" sz="2800" dirty="0">
                <a:solidFill>
                  <a:srgbClr val="CC0099"/>
                </a:solidFill>
                <a:latin typeface="+mn-lt"/>
                <a:ea typeface="黑体" panose="02010609060101010101" pitchFamily="49" charset="-122"/>
              </a:rPr>
              <a:t>① 引线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27A711C-4406-42C3-AAC0-FC28E156D63A}" type="slidenum">
              <a:rPr lang="zh-CN" altLang="en-US"/>
              <a:pPr/>
              <a:t>34</a:t>
            </a:fld>
            <a:endParaRPr lang="en-US" altLang="zh-CN"/>
          </a:p>
        </p:txBody>
      </p:sp>
      <p:sp>
        <p:nvSpPr>
          <p:cNvPr id="994308" name="Rectangle 4"/>
          <p:cNvSpPr>
            <a:spLocks noChangeArrowheads="1"/>
          </p:cNvSpPr>
          <p:nvPr/>
        </p:nvSpPr>
        <p:spPr bwMode="auto">
          <a:xfrm>
            <a:off x="1187398" y="2204830"/>
            <a:ext cx="2952542" cy="16888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0" lvl="1" algn="l">
              <a:spcBef>
                <a:spcPct val="10000"/>
              </a:spcBef>
              <a:buClr>
                <a:srgbClr val="008000"/>
              </a:buClr>
              <a:buSzPct val="75000"/>
            </a:pPr>
            <a:r>
              <a:rPr lang="zh-CN" altLang="en-US" sz="2800" dirty="0" smtClean="0"/>
              <a:t>    行选</a:t>
            </a:r>
            <a:r>
              <a:rPr lang="zh-CN" altLang="en-US" sz="2800" dirty="0"/>
              <a:t>：</a:t>
            </a:r>
            <a:r>
              <a:rPr lang="en-US" altLang="zh-CN" sz="2800" dirty="0" err="1"/>
              <a:t>nRAS</a:t>
            </a:r>
            <a:endParaRPr lang="en-US" altLang="zh-CN" sz="2800" dirty="0"/>
          </a:p>
          <a:p>
            <a:pPr marL="0" lvl="1" algn="l">
              <a:spcBef>
                <a:spcPct val="10000"/>
              </a:spcBef>
              <a:buClr>
                <a:srgbClr val="008000"/>
              </a:buClr>
              <a:buSzPct val="75000"/>
            </a:pPr>
            <a:r>
              <a:rPr lang="zh-CN" altLang="en-US" sz="2800" dirty="0" smtClean="0"/>
              <a:t>    列选</a:t>
            </a:r>
            <a:r>
              <a:rPr lang="zh-CN" altLang="en-US" sz="2800" dirty="0"/>
              <a:t>：</a:t>
            </a:r>
            <a:r>
              <a:rPr lang="en-US" altLang="zh-CN" sz="2800" dirty="0" err="1"/>
              <a:t>nCAS</a:t>
            </a:r>
            <a:endParaRPr lang="en-US" altLang="zh-CN" sz="2800" dirty="0"/>
          </a:p>
          <a:p>
            <a:pPr marL="0" lvl="1" algn="l">
              <a:spcBef>
                <a:spcPct val="10000"/>
              </a:spcBef>
              <a:buClr>
                <a:srgbClr val="008000"/>
              </a:buClr>
              <a:buSzPct val="75000"/>
            </a:pPr>
            <a:r>
              <a:rPr lang="zh-CN" altLang="en-US" sz="2800" dirty="0"/>
              <a:t>写允许：</a:t>
            </a:r>
            <a:r>
              <a:rPr lang="en-US" altLang="zh-CN" sz="2800" dirty="0" err="1"/>
              <a:t>nWE</a:t>
            </a:r>
            <a:endParaRPr lang="en-US" altLang="zh-CN" sz="2800" dirty="0"/>
          </a:p>
        </p:txBody>
      </p:sp>
      <p:pic>
        <p:nvPicPr>
          <p:cNvPr id="994309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35600" y="981075"/>
            <a:ext cx="3441700" cy="5457825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</p:pic>
      <p:sp>
        <p:nvSpPr>
          <p:cNvPr id="994310" name="AutoShape 6"/>
          <p:cNvSpPr>
            <a:spLocks noChangeArrowheads="1"/>
          </p:cNvSpPr>
          <p:nvPr/>
        </p:nvSpPr>
        <p:spPr bwMode="auto">
          <a:xfrm>
            <a:off x="5580063" y="3967163"/>
            <a:ext cx="576262" cy="647700"/>
          </a:xfrm>
          <a:prstGeom prst="roundRect">
            <a:avLst>
              <a:gd name="adj" fmla="val 30301"/>
            </a:avLst>
          </a:prstGeom>
          <a:noFill/>
          <a:ln w="28575" algn="ctr">
            <a:solidFill>
              <a:srgbClr val="FF0000"/>
            </a:solidFill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994311" name="AutoShape 7">
            <a:hlinkClick r:id="rId3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4572000" y="1412875"/>
            <a:ext cx="431800" cy="431800"/>
          </a:xfrm>
          <a:prstGeom prst="actionButtonInformation">
            <a:avLst/>
          </a:prstGeom>
          <a:ln>
            <a:headEnd/>
            <a:tailEnd type="none" w="med" len="lg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590550" y="44450"/>
            <a:ext cx="8229600" cy="523875"/>
          </a:xfrm>
        </p:spPr>
        <p:txBody>
          <a:bodyPr/>
          <a:lstStyle/>
          <a:p>
            <a:r>
              <a:rPr lang="en-US" altLang="zh-CN" dirty="0"/>
              <a:t>5.3.2  SDRAM	   </a:t>
            </a:r>
            <a:r>
              <a:rPr lang="zh-CN" altLang="en-US" dirty="0">
                <a:solidFill>
                  <a:srgbClr val="008000"/>
                </a:solidFill>
              </a:rPr>
              <a:t>二、典型</a:t>
            </a:r>
            <a:r>
              <a:rPr lang="en-US" altLang="zh-CN" dirty="0">
                <a:solidFill>
                  <a:srgbClr val="008000"/>
                </a:solidFill>
              </a:rPr>
              <a:t>SDRAM</a:t>
            </a:r>
            <a:r>
              <a:rPr lang="zh-CN" altLang="en-US" dirty="0">
                <a:solidFill>
                  <a:srgbClr val="008000"/>
                </a:solidFill>
              </a:rPr>
              <a:t>芯片</a:t>
            </a:r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683460" y="529450"/>
            <a:ext cx="7028912" cy="9971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spcBef>
                <a:spcPct val="10000"/>
              </a:spcBef>
              <a:buClr>
                <a:schemeClr val="bg2"/>
              </a:buClr>
              <a:buSzPct val="75000"/>
            </a:pPr>
            <a:r>
              <a:rPr lang="zh-CN" altLang="en-US" sz="2800" dirty="0" smtClean="0">
                <a:solidFill>
                  <a:srgbClr val="0000FF"/>
                </a:solidFill>
                <a:latin typeface="+mn-lt"/>
                <a:ea typeface="黑体" panose="02010609060101010101" pitchFamily="49" charset="-122"/>
              </a:rPr>
              <a:t> 三星</a:t>
            </a:r>
            <a:r>
              <a:rPr lang="en-US" altLang="zh-CN" sz="2800" dirty="0" smtClean="0">
                <a:solidFill>
                  <a:srgbClr val="0000FF"/>
                </a:solidFill>
                <a:latin typeface="+mn-lt"/>
                <a:ea typeface="黑体" panose="02010609060101010101" pitchFamily="49" charset="-122"/>
              </a:rPr>
              <a:t>K4S511632D</a:t>
            </a:r>
            <a:r>
              <a:rPr lang="en-US" altLang="zh-CN" sz="2800" dirty="0" smtClean="0">
                <a:solidFill>
                  <a:srgbClr val="0000FF"/>
                </a:solidFill>
                <a:latin typeface="+mn-ea"/>
                <a:ea typeface="+mn-ea"/>
              </a:rPr>
              <a:t>(</a:t>
            </a:r>
            <a:r>
              <a:rPr lang="en-US" altLang="zh-CN" sz="2800" dirty="0" smtClean="0">
                <a:solidFill>
                  <a:srgbClr val="0000FF"/>
                </a:solidFill>
                <a:latin typeface="+mn-lt"/>
                <a:ea typeface="黑体" panose="02010609060101010101" pitchFamily="49" charset="-122"/>
              </a:rPr>
              <a:t>32M×16 bit SDRAM</a:t>
            </a:r>
            <a:r>
              <a:rPr lang="en-US" altLang="zh-CN" sz="2800" dirty="0">
                <a:solidFill>
                  <a:srgbClr val="0000FF"/>
                </a:solidFill>
                <a:latin typeface="+mn-ea"/>
                <a:ea typeface="+mn-ea"/>
              </a:rPr>
              <a:t>)</a:t>
            </a:r>
            <a:r>
              <a:rPr lang="zh-CN" altLang="en-US" sz="2800" dirty="0" smtClean="0">
                <a:solidFill>
                  <a:srgbClr val="0000FF"/>
                </a:solidFill>
                <a:latin typeface="+mn-lt"/>
                <a:ea typeface="黑体" panose="02010609060101010101" pitchFamily="49" charset="-122"/>
              </a:rPr>
              <a:t>：</a:t>
            </a:r>
            <a:endParaRPr lang="en-US" altLang="zh-CN" sz="2800" dirty="0" smtClean="0">
              <a:solidFill>
                <a:srgbClr val="0000FF"/>
              </a:solidFill>
              <a:latin typeface="+mn-lt"/>
              <a:ea typeface="黑体" panose="02010609060101010101" pitchFamily="49" charset="-122"/>
            </a:endParaRPr>
          </a:p>
          <a:p>
            <a:pPr algn="l">
              <a:spcBef>
                <a:spcPct val="10000"/>
              </a:spcBef>
              <a:buClr>
                <a:schemeClr val="bg2"/>
              </a:buClr>
              <a:buSzPct val="75000"/>
            </a:pPr>
            <a:r>
              <a:rPr lang="zh-CN" altLang="en-US" sz="2800" dirty="0" smtClean="0">
                <a:latin typeface="+mn-lt"/>
                <a:ea typeface="黑体" panose="02010609060101010101" pitchFamily="49" charset="-122"/>
              </a:rPr>
              <a:t> </a:t>
            </a:r>
            <a:r>
              <a:rPr lang="zh-CN" altLang="en-US" sz="2800" dirty="0">
                <a:solidFill>
                  <a:srgbClr val="CC0099"/>
                </a:solidFill>
                <a:latin typeface="+mn-lt"/>
                <a:ea typeface="黑体" panose="02010609060101010101" pitchFamily="49" charset="-122"/>
              </a:rPr>
              <a:t>① 引线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95D1B7E-DAF2-4090-B083-5AD3BCE71184}" type="slidenum">
              <a:rPr lang="zh-CN" altLang="en-US"/>
              <a:pPr/>
              <a:t>35</a:t>
            </a:fld>
            <a:endParaRPr lang="en-US" altLang="zh-CN"/>
          </a:p>
        </p:txBody>
      </p:sp>
      <p:sp>
        <p:nvSpPr>
          <p:cNvPr id="995332" name="Rectangle 4"/>
          <p:cNvSpPr>
            <a:spLocks noChangeArrowheads="1"/>
          </p:cNvSpPr>
          <p:nvPr/>
        </p:nvSpPr>
        <p:spPr bwMode="auto">
          <a:xfrm>
            <a:off x="788050" y="2007770"/>
            <a:ext cx="4864100" cy="336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lvl="1" indent="-457200" algn="l">
              <a:spcBef>
                <a:spcPct val="1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</a:pPr>
            <a:r>
              <a:rPr lang="zh-CN" altLang="en-US" sz="2800" dirty="0" smtClean="0">
                <a:solidFill>
                  <a:srgbClr val="0000FF"/>
                </a:solidFill>
              </a:rPr>
              <a:t>地址</a:t>
            </a:r>
            <a:r>
              <a:rPr lang="zh-CN" altLang="en-US" sz="2800" dirty="0">
                <a:solidFill>
                  <a:srgbClr val="0000FF"/>
                </a:solidFill>
              </a:rPr>
              <a:t>输入</a:t>
            </a:r>
            <a:r>
              <a:rPr lang="zh-CN" altLang="en-US" sz="2800" dirty="0"/>
              <a:t/>
            </a:r>
            <a:br>
              <a:rPr lang="zh-CN" altLang="en-US" sz="2800" dirty="0"/>
            </a:br>
            <a:r>
              <a:rPr lang="zh-CN" altLang="en-US" sz="2800" dirty="0"/>
              <a:t>行地址：</a:t>
            </a:r>
            <a:r>
              <a:rPr lang="en-US" altLang="zh-CN" sz="2800" dirty="0"/>
              <a:t>RA0</a:t>
            </a:r>
            <a:r>
              <a:rPr lang="zh-CN" altLang="en-US" sz="2800" dirty="0"/>
              <a:t>～</a:t>
            </a:r>
            <a:r>
              <a:rPr lang="en-US" altLang="zh-CN" sz="2800" dirty="0"/>
              <a:t>RA12</a:t>
            </a:r>
            <a:br>
              <a:rPr lang="en-US" altLang="zh-CN" sz="2800" dirty="0"/>
            </a:br>
            <a:r>
              <a:rPr lang="zh-CN" altLang="en-US" sz="2800" dirty="0"/>
              <a:t>列地址：</a:t>
            </a:r>
            <a:r>
              <a:rPr lang="en-US" altLang="zh-CN" sz="2800" dirty="0"/>
              <a:t>CA0</a:t>
            </a:r>
            <a:r>
              <a:rPr lang="zh-CN" altLang="en-US" sz="2800" dirty="0"/>
              <a:t>～</a:t>
            </a:r>
            <a:r>
              <a:rPr lang="en-US" altLang="zh-CN" sz="2800" dirty="0"/>
              <a:t>CA9</a:t>
            </a:r>
          </a:p>
          <a:p>
            <a:pPr lvl="1" indent="-457200" algn="l">
              <a:spcBef>
                <a:spcPct val="1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</a:pPr>
            <a:r>
              <a:rPr lang="en-US" altLang="zh-CN" sz="2800" dirty="0">
                <a:solidFill>
                  <a:srgbClr val="008000"/>
                </a:solidFill>
              </a:rPr>
              <a:t>bank</a:t>
            </a:r>
            <a:r>
              <a:rPr lang="zh-CN" altLang="en-US" sz="2800" dirty="0">
                <a:solidFill>
                  <a:srgbClr val="008000"/>
                </a:solidFill>
              </a:rPr>
              <a:t>地址输入</a:t>
            </a:r>
          </a:p>
          <a:p>
            <a:pPr lvl="1" indent="-457200" algn="l">
              <a:spcBef>
                <a:spcPct val="1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</a:pPr>
            <a:r>
              <a:rPr lang="zh-CN" altLang="en-US" sz="2800" dirty="0">
                <a:solidFill>
                  <a:srgbClr val="FF0000"/>
                </a:solidFill>
              </a:rPr>
              <a:t>数据输入</a:t>
            </a:r>
            <a:r>
              <a:rPr lang="en-US" altLang="zh-CN" sz="2800" dirty="0">
                <a:solidFill>
                  <a:srgbClr val="FF0000"/>
                </a:solidFill>
              </a:rPr>
              <a:t>/</a:t>
            </a:r>
            <a:r>
              <a:rPr lang="zh-CN" altLang="en-US" sz="2800" dirty="0">
                <a:solidFill>
                  <a:srgbClr val="FF0000"/>
                </a:solidFill>
              </a:rPr>
              <a:t>输出</a:t>
            </a:r>
          </a:p>
          <a:p>
            <a:pPr lvl="1" indent="-457200" algn="l">
              <a:spcBef>
                <a:spcPct val="1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</a:pPr>
            <a:r>
              <a:rPr lang="zh-CN" altLang="en-US" sz="2800" dirty="0">
                <a:solidFill>
                  <a:srgbClr val="FF6600"/>
                </a:solidFill>
              </a:rPr>
              <a:t>输出允许</a:t>
            </a:r>
          </a:p>
        </p:txBody>
      </p:sp>
      <p:pic>
        <p:nvPicPr>
          <p:cNvPr id="995333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35600" y="981075"/>
            <a:ext cx="3441700" cy="5457825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</p:pic>
      <p:sp>
        <p:nvSpPr>
          <p:cNvPr id="995334" name="AutoShape 6"/>
          <p:cNvSpPr>
            <a:spLocks noChangeArrowheads="1"/>
          </p:cNvSpPr>
          <p:nvPr/>
        </p:nvSpPr>
        <p:spPr bwMode="auto">
          <a:xfrm>
            <a:off x="5559425" y="5326063"/>
            <a:ext cx="576263" cy="766762"/>
          </a:xfrm>
          <a:prstGeom prst="roundRect">
            <a:avLst>
              <a:gd name="adj" fmla="val 30301"/>
            </a:avLst>
          </a:prstGeom>
          <a:noFill/>
          <a:ln w="28575" algn="ctr">
            <a:solidFill>
              <a:srgbClr val="0000FF"/>
            </a:solidFill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995335" name="AutoShape 7"/>
          <p:cNvSpPr>
            <a:spLocks noChangeArrowheads="1"/>
          </p:cNvSpPr>
          <p:nvPr/>
        </p:nvSpPr>
        <p:spPr bwMode="auto">
          <a:xfrm>
            <a:off x="8088313" y="4584700"/>
            <a:ext cx="576262" cy="1508125"/>
          </a:xfrm>
          <a:prstGeom prst="roundRect">
            <a:avLst>
              <a:gd name="adj" fmla="val 30301"/>
            </a:avLst>
          </a:prstGeom>
          <a:noFill/>
          <a:ln w="28575" algn="ctr">
            <a:solidFill>
              <a:srgbClr val="0000FF"/>
            </a:solidFill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995336" name="AutoShape 8"/>
          <p:cNvSpPr>
            <a:spLocks noChangeArrowheads="1"/>
          </p:cNvSpPr>
          <p:nvPr/>
        </p:nvSpPr>
        <p:spPr bwMode="auto">
          <a:xfrm>
            <a:off x="5559425" y="1376363"/>
            <a:ext cx="576263" cy="207962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FF0000"/>
            </a:solidFill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995337" name="AutoShape 9"/>
          <p:cNvSpPr>
            <a:spLocks noChangeArrowheads="1"/>
          </p:cNvSpPr>
          <p:nvPr/>
        </p:nvSpPr>
        <p:spPr bwMode="auto">
          <a:xfrm>
            <a:off x="5572125" y="1757363"/>
            <a:ext cx="576263" cy="411162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FF0000"/>
            </a:solidFill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995338" name="AutoShape 10"/>
          <p:cNvSpPr>
            <a:spLocks noChangeArrowheads="1"/>
          </p:cNvSpPr>
          <p:nvPr/>
        </p:nvSpPr>
        <p:spPr bwMode="auto">
          <a:xfrm>
            <a:off x="5572125" y="2303463"/>
            <a:ext cx="576263" cy="411162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FF0000"/>
            </a:solidFill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995339" name="AutoShape 11"/>
          <p:cNvSpPr>
            <a:spLocks noChangeArrowheads="1"/>
          </p:cNvSpPr>
          <p:nvPr/>
        </p:nvSpPr>
        <p:spPr bwMode="auto">
          <a:xfrm>
            <a:off x="5572125" y="2862263"/>
            <a:ext cx="576263" cy="411162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FF0000"/>
            </a:solidFill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995340" name="AutoShape 12"/>
          <p:cNvSpPr>
            <a:spLocks noChangeArrowheads="1"/>
          </p:cNvSpPr>
          <p:nvPr/>
        </p:nvSpPr>
        <p:spPr bwMode="auto">
          <a:xfrm>
            <a:off x="5546725" y="3446463"/>
            <a:ext cx="576263" cy="207962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FF0000"/>
            </a:solidFill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995341" name="AutoShape 13"/>
          <p:cNvSpPr>
            <a:spLocks noChangeArrowheads="1"/>
          </p:cNvSpPr>
          <p:nvPr/>
        </p:nvSpPr>
        <p:spPr bwMode="auto">
          <a:xfrm>
            <a:off x="8099425" y="1389063"/>
            <a:ext cx="576263" cy="207962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FF0000"/>
            </a:solidFill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995342" name="AutoShape 14"/>
          <p:cNvSpPr>
            <a:spLocks noChangeArrowheads="1"/>
          </p:cNvSpPr>
          <p:nvPr/>
        </p:nvSpPr>
        <p:spPr bwMode="auto">
          <a:xfrm>
            <a:off x="8086725" y="1757363"/>
            <a:ext cx="614363" cy="411162"/>
          </a:xfrm>
          <a:prstGeom prst="roundRect">
            <a:avLst>
              <a:gd name="adj" fmla="val 31662"/>
            </a:avLst>
          </a:prstGeom>
          <a:noFill/>
          <a:ln w="28575" algn="ctr">
            <a:solidFill>
              <a:srgbClr val="FF0000"/>
            </a:solidFill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995343" name="AutoShape 15"/>
          <p:cNvSpPr>
            <a:spLocks noChangeArrowheads="1"/>
          </p:cNvSpPr>
          <p:nvPr/>
        </p:nvSpPr>
        <p:spPr bwMode="auto">
          <a:xfrm>
            <a:off x="8099425" y="2316163"/>
            <a:ext cx="576263" cy="411162"/>
          </a:xfrm>
          <a:prstGeom prst="roundRect">
            <a:avLst>
              <a:gd name="adj" fmla="val 34750"/>
            </a:avLst>
          </a:prstGeom>
          <a:noFill/>
          <a:ln w="28575" algn="ctr">
            <a:solidFill>
              <a:srgbClr val="FF0000"/>
            </a:solidFill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995344" name="AutoShape 16"/>
          <p:cNvSpPr>
            <a:spLocks noChangeArrowheads="1"/>
          </p:cNvSpPr>
          <p:nvPr/>
        </p:nvSpPr>
        <p:spPr bwMode="auto">
          <a:xfrm>
            <a:off x="8099425" y="2874963"/>
            <a:ext cx="563563" cy="411162"/>
          </a:xfrm>
          <a:prstGeom prst="roundRect">
            <a:avLst>
              <a:gd name="adj" fmla="val 37838"/>
            </a:avLst>
          </a:prstGeom>
          <a:noFill/>
          <a:ln w="28575" algn="ctr">
            <a:solidFill>
              <a:srgbClr val="FF0000"/>
            </a:solidFill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995345" name="AutoShape 17"/>
          <p:cNvSpPr>
            <a:spLocks noChangeArrowheads="1"/>
          </p:cNvSpPr>
          <p:nvPr/>
        </p:nvSpPr>
        <p:spPr bwMode="auto">
          <a:xfrm>
            <a:off x="8086725" y="3459163"/>
            <a:ext cx="576263" cy="207962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FF0000"/>
            </a:solidFill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995346" name="AutoShape 18"/>
          <p:cNvSpPr>
            <a:spLocks noChangeArrowheads="1"/>
          </p:cNvSpPr>
          <p:nvPr/>
        </p:nvSpPr>
        <p:spPr bwMode="auto">
          <a:xfrm>
            <a:off x="5559425" y="4754563"/>
            <a:ext cx="576263" cy="411162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008000"/>
            </a:solidFill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995347" name="AutoShape 19"/>
          <p:cNvSpPr>
            <a:spLocks noChangeArrowheads="1"/>
          </p:cNvSpPr>
          <p:nvPr/>
        </p:nvSpPr>
        <p:spPr bwMode="auto">
          <a:xfrm>
            <a:off x="5495925" y="3814763"/>
            <a:ext cx="639763" cy="233362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FF6600"/>
            </a:solidFill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995348" name="AutoShape 20"/>
          <p:cNvSpPr>
            <a:spLocks noChangeArrowheads="1"/>
          </p:cNvSpPr>
          <p:nvPr/>
        </p:nvSpPr>
        <p:spPr bwMode="auto">
          <a:xfrm>
            <a:off x="8099425" y="3992563"/>
            <a:ext cx="639763" cy="233362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FF6600"/>
            </a:solidFill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995349" name="AutoShape 21"/>
          <p:cNvSpPr>
            <a:spLocks noChangeArrowheads="1"/>
          </p:cNvSpPr>
          <p:nvPr/>
        </p:nvSpPr>
        <p:spPr bwMode="auto">
          <a:xfrm>
            <a:off x="5356225" y="5122863"/>
            <a:ext cx="754063" cy="233362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0000FF"/>
            </a:solidFill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995350" name="AutoShape 22">
            <a:hlinkClick r:id="rId3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4572000" y="1412875"/>
            <a:ext cx="431800" cy="431800"/>
          </a:xfrm>
          <a:prstGeom prst="actionButtonInformation">
            <a:avLst/>
          </a:prstGeom>
          <a:ln>
            <a:headEnd/>
            <a:tailEnd type="none" w="med" len="lg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26" name="标题 1"/>
          <p:cNvSpPr>
            <a:spLocks noGrp="1"/>
          </p:cNvSpPr>
          <p:nvPr>
            <p:ph type="title"/>
          </p:nvPr>
        </p:nvSpPr>
        <p:spPr>
          <a:xfrm>
            <a:off x="590550" y="44450"/>
            <a:ext cx="8229600" cy="523875"/>
          </a:xfrm>
        </p:spPr>
        <p:txBody>
          <a:bodyPr/>
          <a:lstStyle/>
          <a:p>
            <a:r>
              <a:rPr lang="en-US" altLang="zh-CN" dirty="0"/>
              <a:t>5.3.2  SDRAM	   </a:t>
            </a:r>
            <a:r>
              <a:rPr lang="zh-CN" altLang="en-US" dirty="0">
                <a:solidFill>
                  <a:srgbClr val="008000"/>
                </a:solidFill>
              </a:rPr>
              <a:t>二、典型</a:t>
            </a:r>
            <a:r>
              <a:rPr lang="en-US" altLang="zh-CN" dirty="0">
                <a:solidFill>
                  <a:srgbClr val="008000"/>
                </a:solidFill>
              </a:rPr>
              <a:t>SDRAM</a:t>
            </a:r>
            <a:r>
              <a:rPr lang="zh-CN" altLang="en-US" dirty="0">
                <a:solidFill>
                  <a:srgbClr val="008000"/>
                </a:solidFill>
              </a:rPr>
              <a:t>芯片</a:t>
            </a:r>
            <a:endParaRPr lang="zh-CN" altLang="en-US" dirty="0"/>
          </a:p>
        </p:txBody>
      </p:sp>
      <p:sp>
        <p:nvSpPr>
          <p:cNvPr id="27" name="矩形 26"/>
          <p:cNvSpPr/>
          <p:nvPr/>
        </p:nvSpPr>
        <p:spPr>
          <a:xfrm>
            <a:off x="683460" y="529450"/>
            <a:ext cx="7028912" cy="9971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spcBef>
                <a:spcPct val="10000"/>
              </a:spcBef>
              <a:buClr>
                <a:schemeClr val="bg2"/>
              </a:buClr>
              <a:buSzPct val="75000"/>
            </a:pPr>
            <a:r>
              <a:rPr lang="zh-CN" altLang="en-US" sz="2800" dirty="0" smtClean="0">
                <a:solidFill>
                  <a:srgbClr val="0000FF"/>
                </a:solidFill>
                <a:latin typeface="+mn-lt"/>
                <a:ea typeface="黑体" panose="02010609060101010101" pitchFamily="49" charset="-122"/>
              </a:rPr>
              <a:t> 三星</a:t>
            </a:r>
            <a:r>
              <a:rPr lang="en-US" altLang="zh-CN" sz="2800" dirty="0" smtClean="0">
                <a:solidFill>
                  <a:srgbClr val="0000FF"/>
                </a:solidFill>
                <a:latin typeface="+mn-lt"/>
                <a:ea typeface="黑体" panose="02010609060101010101" pitchFamily="49" charset="-122"/>
              </a:rPr>
              <a:t>K4S511632D</a:t>
            </a:r>
            <a:r>
              <a:rPr lang="en-US" altLang="zh-CN" sz="2800" dirty="0" smtClean="0">
                <a:solidFill>
                  <a:srgbClr val="0000FF"/>
                </a:solidFill>
                <a:latin typeface="+mn-ea"/>
                <a:ea typeface="+mn-ea"/>
              </a:rPr>
              <a:t>(</a:t>
            </a:r>
            <a:r>
              <a:rPr lang="en-US" altLang="zh-CN" sz="2800" dirty="0" smtClean="0">
                <a:solidFill>
                  <a:srgbClr val="0000FF"/>
                </a:solidFill>
                <a:latin typeface="+mn-lt"/>
                <a:ea typeface="黑体" panose="02010609060101010101" pitchFamily="49" charset="-122"/>
              </a:rPr>
              <a:t>32M×16 bit SDRAM</a:t>
            </a:r>
            <a:r>
              <a:rPr lang="en-US" altLang="zh-CN" sz="2800" dirty="0">
                <a:solidFill>
                  <a:srgbClr val="0000FF"/>
                </a:solidFill>
                <a:latin typeface="+mn-ea"/>
                <a:ea typeface="+mn-ea"/>
              </a:rPr>
              <a:t>)</a:t>
            </a:r>
            <a:r>
              <a:rPr lang="zh-CN" altLang="en-US" sz="2800" dirty="0" smtClean="0">
                <a:solidFill>
                  <a:srgbClr val="0000FF"/>
                </a:solidFill>
                <a:latin typeface="+mn-lt"/>
                <a:ea typeface="黑体" panose="02010609060101010101" pitchFamily="49" charset="-122"/>
              </a:rPr>
              <a:t>：</a:t>
            </a:r>
            <a:endParaRPr lang="en-US" altLang="zh-CN" sz="2800" dirty="0" smtClean="0">
              <a:solidFill>
                <a:srgbClr val="0000FF"/>
              </a:solidFill>
              <a:latin typeface="+mn-lt"/>
              <a:ea typeface="黑体" panose="02010609060101010101" pitchFamily="49" charset="-122"/>
            </a:endParaRPr>
          </a:p>
          <a:p>
            <a:pPr algn="l">
              <a:spcBef>
                <a:spcPct val="10000"/>
              </a:spcBef>
              <a:buClr>
                <a:schemeClr val="bg2"/>
              </a:buClr>
              <a:buSzPct val="75000"/>
            </a:pPr>
            <a:r>
              <a:rPr lang="zh-CN" altLang="en-US" sz="2800" dirty="0" smtClean="0">
                <a:latin typeface="+mn-lt"/>
                <a:ea typeface="黑体" panose="02010609060101010101" pitchFamily="49" charset="-122"/>
              </a:rPr>
              <a:t> </a:t>
            </a:r>
            <a:r>
              <a:rPr lang="zh-CN" altLang="en-US" sz="2800" dirty="0">
                <a:solidFill>
                  <a:srgbClr val="CC0099"/>
                </a:solidFill>
                <a:latin typeface="+mn-lt"/>
                <a:ea typeface="黑体" panose="02010609060101010101" pitchFamily="49" charset="-122"/>
              </a:rPr>
              <a:t>① 引线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AE4C1B-23FC-41A0-BFCF-966252B85D23}" type="slidenum">
              <a:rPr lang="zh-CN" altLang="en-US"/>
              <a:pPr/>
              <a:t>36</a:t>
            </a:fld>
            <a:endParaRPr lang="en-US" altLang="zh-CN"/>
          </a:p>
        </p:txBody>
      </p:sp>
      <p:pic>
        <p:nvPicPr>
          <p:cNvPr id="9963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0825" y="561975"/>
            <a:ext cx="8713788" cy="6042025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</p:pic>
      <p:sp>
        <p:nvSpPr>
          <p:cNvPr id="996355" name="AutoShape 3">
            <a:hlinkClick r:id="" action="ppaction://hlinkshowjump?jump=lastslideviewed" highlightClick="1"/>
          </p:cNvPr>
          <p:cNvSpPr>
            <a:spLocks noChangeArrowheads="1"/>
          </p:cNvSpPr>
          <p:nvPr/>
        </p:nvSpPr>
        <p:spPr bwMode="auto">
          <a:xfrm>
            <a:off x="8459788" y="188913"/>
            <a:ext cx="504825" cy="503237"/>
          </a:xfrm>
          <a:prstGeom prst="actionButtonReturn">
            <a:avLst/>
          </a:prstGeom>
          <a:ln>
            <a:headEnd/>
            <a:tailEnd type="none" w="med" len="lg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590550" y="44450"/>
            <a:ext cx="8229600" cy="523875"/>
          </a:xfrm>
        </p:spPr>
        <p:txBody>
          <a:bodyPr/>
          <a:lstStyle/>
          <a:p>
            <a:r>
              <a:rPr lang="en-US" altLang="zh-CN" dirty="0"/>
              <a:t>5.3.2  SDRAM	   </a:t>
            </a:r>
            <a:r>
              <a:rPr lang="zh-CN" altLang="en-US" dirty="0">
                <a:solidFill>
                  <a:srgbClr val="008000"/>
                </a:solidFill>
              </a:rPr>
              <a:t>二、典型</a:t>
            </a:r>
            <a:r>
              <a:rPr lang="en-US" altLang="zh-CN" dirty="0">
                <a:solidFill>
                  <a:srgbClr val="008000"/>
                </a:solidFill>
              </a:rPr>
              <a:t>SDRAM</a:t>
            </a:r>
            <a:r>
              <a:rPr lang="zh-CN" altLang="en-US" dirty="0">
                <a:solidFill>
                  <a:srgbClr val="008000"/>
                </a:solidFill>
              </a:rPr>
              <a:t>芯片</a:t>
            </a:r>
            <a:endParaRPr lang="zh-CN" altLang="en-US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1C0E13-71DF-4E01-BB80-631F42006D72}" type="slidenum">
              <a:rPr lang="zh-CN" altLang="en-US"/>
              <a:pPr/>
              <a:t>37</a:t>
            </a:fld>
            <a:endParaRPr lang="en-US" altLang="zh-CN"/>
          </a:p>
        </p:txBody>
      </p:sp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590550" y="44450"/>
            <a:ext cx="8229600" cy="523875"/>
          </a:xfrm>
        </p:spPr>
        <p:txBody>
          <a:bodyPr/>
          <a:lstStyle/>
          <a:p>
            <a:r>
              <a:rPr lang="en-US" altLang="zh-CN" dirty="0"/>
              <a:t>5.3.2  SDRAM	   </a:t>
            </a:r>
            <a:r>
              <a:rPr lang="zh-CN" altLang="en-US" dirty="0">
                <a:solidFill>
                  <a:srgbClr val="008000"/>
                </a:solidFill>
              </a:rPr>
              <a:t>二、典型</a:t>
            </a:r>
            <a:r>
              <a:rPr lang="en-US" altLang="zh-CN" dirty="0">
                <a:solidFill>
                  <a:srgbClr val="008000"/>
                </a:solidFill>
              </a:rPr>
              <a:t>SDRAM</a:t>
            </a:r>
            <a:r>
              <a:rPr lang="zh-CN" altLang="en-US" dirty="0">
                <a:solidFill>
                  <a:srgbClr val="008000"/>
                </a:solidFill>
              </a:rPr>
              <a:t>芯片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683460" y="529450"/>
            <a:ext cx="7028912" cy="9971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spcBef>
                <a:spcPct val="10000"/>
              </a:spcBef>
              <a:buClr>
                <a:schemeClr val="bg2"/>
              </a:buClr>
              <a:buSzPct val="75000"/>
            </a:pPr>
            <a:r>
              <a:rPr lang="zh-CN" altLang="en-US" sz="2800" dirty="0" smtClean="0">
                <a:solidFill>
                  <a:srgbClr val="0000FF"/>
                </a:solidFill>
                <a:latin typeface="+mn-lt"/>
                <a:ea typeface="黑体" panose="02010609060101010101" pitchFamily="49" charset="-122"/>
              </a:rPr>
              <a:t> 三星</a:t>
            </a:r>
            <a:r>
              <a:rPr lang="en-US" altLang="zh-CN" sz="2800" dirty="0" smtClean="0">
                <a:solidFill>
                  <a:srgbClr val="0000FF"/>
                </a:solidFill>
                <a:latin typeface="+mn-lt"/>
                <a:ea typeface="黑体" panose="02010609060101010101" pitchFamily="49" charset="-122"/>
              </a:rPr>
              <a:t>K4S511632D</a:t>
            </a:r>
            <a:r>
              <a:rPr lang="en-US" altLang="zh-CN" sz="2800" dirty="0" smtClean="0">
                <a:solidFill>
                  <a:srgbClr val="0000FF"/>
                </a:solidFill>
                <a:latin typeface="+mn-ea"/>
                <a:ea typeface="+mn-ea"/>
              </a:rPr>
              <a:t>(</a:t>
            </a:r>
            <a:r>
              <a:rPr lang="en-US" altLang="zh-CN" sz="2800" dirty="0" smtClean="0">
                <a:solidFill>
                  <a:srgbClr val="0000FF"/>
                </a:solidFill>
                <a:latin typeface="+mn-lt"/>
                <a:ea typeface="黑体" panose="02010609060101010101" pitchFamily="49" charset="-122"/>
              </a:rPr>
              <a:t>32M×16 bit SDRAM</a:t>
            </a:r>
            <a:r>
              <a:rPr lang="en-US" altLang="zh-CN" sz="2800" dirty="0">
                <a:solidFill>
                  <a:srgbClr val="0000FF"/>
                </a:solidFill>
                <a:latin typeface="+mn-ea"/>
                <a:ea typeface="+mn-ea"/>
              </a:rPr>
              <a:t>)</a:t>
            </a:r>
            <a:r>
              <a:rPr lang="zh-CN" altLang="en-US" sz="2800" dirty="0" smtClean="0">
                <a:solidFill>
                  <a:srgbClr val="0000FF"/>
                </a:solidFill>
                <a:latin typeface="+mn-lt"/>
                <a:ea typeface="黑体" panose="02010609060101010101" pitchFamily="49" charset="-122"/>
              </a:rPr>
              <a:t>：</a:t>
            </a:r>
            <a:endParaRPr lang="en-US" altLang="zh-CN" sz="2800" dirty="0" smtClean="0">
              <a:solidFill>
                <a:srgbClr val="0000FF"/>
              </a:solidFill>
              <a:latin typeface="+mn-lt"/>
              <a:ea typeface="黑体" panose="02010609060101010101" pitchFamily="49" charset="-122"/>
            </a:endParaRPr>
          </a:p>
          <a:p>
            <a:pPr algn="l">
              <a:spcBef>
                <a:spcPct val="10000"/>
              </a:spcBef>
              <a:buClr>
                <a:schemeClr val="bg2"/>
              </a:buClr>
              <a:buSzPct val="75000"/>
            </a:pPr>
            <a:r>
              <a:rPr lang="zh-CN" altLang="en-US" sz="2800" dirty="0" smtClean="0">
                <a:solidFill>
                  <a:srgbClr val="CC0099"/>
                </a:solidFill>
                <a:latin typeface="+mn-lt"/>
                <a:ea typeface="黑体" panose="02010609060101010101" pitchFamily="49" charset="-122"/>
              </a:rPr>
              <a:t>② </a:t>
            </a:r>
            <a:r>
              <a:rPr lang="zh-CN" altLang="en-US" sz="2800" dirty="0">
                <a:solidFill>
                  <a:srgbClr val="CC0099"/>
                </a:solidFill>
                <a:latin typeface="+mn-lt"/>
                <a:ea typeface="黑体" panose="02010609060101010101" pitchFamily="49" charset="-122"/>
              </a:rPr>
              <a:t>功能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84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438" y="190500"/>
            <a:ext cx="8964612" cy="6478588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A22FF2D-B9C3-4E30-8449-39DF9936CD14}" type="slidenum">
              <a:rPr lang="zh-CN" altLang="en-US"/>
              <a:pPr/>
              <a:t>39</a:t>
            </a:fld>
            <a:endParaRPr lang="en-US" altLang="zh-CN"/>
          </a:p>
        </p:txBody>
      </p:sp>
      <p:sp>
        <p:nvSpPr>
          <p:cNvPr id="999428" name="Rectangle 4"/>
          <p:cNvSpPr>
            <a:spLocks noChangeArrowheads="1"/>
          </p:cNvSpPr>
          <p:nvPr/>
        </p:nvSpPr>
        <p:spPr bwMode="auto">
          <a:xfrm>
            <a:off x="711442" y="1866065"/>
            <a:ext cx="7705202" cy="32176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447675" lvl="1" indent="-447675" algn="l">
              <a:spcBef>
                <a:spcPct val="10000"/>
              </a:spcBef>
              <a:buClr>
                <a:srgbClr val="008000"/>
              </a:buClr>
              <a:buSzPct val="75000"/>
              <a:buFont typeface="Wingdings" pitchFamily="2" charset="2"/>
              <a:buChar char="l"/>
            </a:pPr>
            <a:r>
              <a:rPr lang="zh-CN" altLang="en-US" sz="2800" dirty="0" smtClean="0"/>
              <a:t>容量</a:t>
            </a:r>
            <a:r>
              <a:rPr lang="zh-CN" altLang="en-US" sz="2800" dirty="0"/>
              <a:t>：存储单元</a:t>
            </a:r>
            <a:r>
              <a:rPr lang="en-US" altLang="zh-CN" sz="2800" dirty="0"/>
              <a:t>×</a:t>
            </a:r>
            <a:r>
              <a:rPr lang="zh-CN" altLang="en-US" sz="2800" dirty="0"/>
              <a:t>体</a:t>
            </a:r>
            <a:r>
              <a:rPr lang="en-US" altLang="zh-CN" sz="2800" dirty="0"/>
              <a:t>×</a:t>
            </a:r>
            <a:r>
              <a:rPr lang="zh-CN" altLang="en-US" sz="2800" dirty="0"/>
              <a:t>每存储单元位数</a:t>
            </a:r>
          </a:p>
          <a:p>
            <a:pPr marL="447675" lvl="1" indent="-447675" algn="l">
              <a:spcBef>
                <a:spcPct val="10000"/>
              </a:spcBef>
              <a:buClr>
                <a:srgbClr val="008000"/>
              </a:buClr>
              <a:buSzPct val="75000"/>
              <a:buFont typeface="Wingdings" pitchFamily="2" charset="2"/>
              <a:buChar char="l"/>
            </a:pPr>
            <a:r>
              <a:rPr lang="zh-CN" altLang="en-US" sz="2800" dirty="0"/>
              <a:t>时钟周期</a:t>
            </a:r>
          </a:p>
          <a:p>
            <a:pPr marL="447675" lvl="1" indent="-447675" algn="l">
              <a:spcBef>
                <a:spcPct val="10000"/>
              </a:spcBef>
              <a:buClr>
                <a:srgbClr val="008000"/>
              </a:buClr>
              <a:buSzPct val="75000"/>
              <a:buFont typeface="Wingdings" pitchFamily="2" charset="2"/>
              <a:buChar char="l"/>
            </a:pPr>
            <a:r>
              <a:rPr lang="zh-CN" altLang="en-US" sz="2800" dirty="0"/>
              <a:t>存取时间</a:t>
            </a:r>
          </a:p>
          <a:p>
            <a:pPr marL="447675" lvl="1" indent="-447675" algn="l">
              <a:spcBef>
                <a:spcPct val="10000"/>
              </a:spcBef>
              <a:buClr>
                <a:srgbClr val="008000"/>
              </a:buClr>
              <a:buSzPct val="75000"/>
              <a:buFont typeface="Wingdings" pitchFamily="2" charset="2"/>
              <a:buChar char="l"/>
            </a:pPr>
            <a:r>
              <a:rPr lang="en-US" altLang="zh-CN" sz="2800" dirty="0"/>
              <a:t>CAS</a:t>
            </a:r>
            <a:r>
              <a:rPr lang="zh-CN" altLang="en-US" sz="2800" dirty="0"/>
              <a:t>的延迟时间（</a:t>
            </a:r>
            <a:r>
              <a:rPr lang="en-US" altLang="zh-CN" sz="2800" dirty="0"/>
              <a:t>CAS Latency</a:t>
            </a:r>
            <a:r>
              <a:rPr lang="zh-CN" altLang="en-US" sz="2800" dirty="0"/>
              <a:t>）</a:t>
            </a:r>
          </a:p>
          <a:p>
            <a:pPr marL="447675" lvl="1" indent="-447675" algn="l">
              <a:lnSpc>
                <a:spcPct val="130000"/>
              </a:lnSpc>
              <a:spcBef>
                <a:spcPct val="10000"/>
              </a:spcBef>
              <a:buClr>
                <a:srgbClr val="008000"/>
              </a:buClr>
              <a:buSzPct val="75000"/>
              <a:buFont typeface="Wingdings" pitchFamily="2" charset="2"/>
              <a:buChar char="l"/>
            </a:pPr>
            <a:r>
              <a:rPr lang="zh-CN" altLang="en-US" sz="2800" dirty="0"/>
              <a:t>综合性能的评价</a:t>
            </a:r>
            <a:br>
              <a:rPr lang="zh-CN" altLang="en-US" sz="2800" dirty="0"/>
            </a:br>
            <a:r>
              <a:rPr lang="zh-CN" altLang="en-US" dirty="0"/>
              <a:t>总延迟时间＝系统时钟周期</a:t>
            </a:r>
            <a:r>
              <a:rPr lang="en-US" altLang="zh-CN" dirty="0"/>
              <a:t>×CL</a:t>
            </a:r>
            <a:r>
              <a:rPr lang="zh-CN" altLang="en-US" dirty="0"/>
              <a:t>模式数＋存取时间</a:t>
            </a:r>
          </a:p>
        </p:txBody>
      </p:sp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590550" y="44450"/>
            <a:ext cx="8229600" cy="523875"/>
          </a:xfrm>
        </p:spPr>
        <p:txBody>
          <a:bodyPr/>
          <a:lstStyle/>
          <a:p>
            <a:r>
              <a:rPr lang="en-US" altLang="zh-CN" dirty="0"/>
              <a:t>5.3.2  SDRAM	   </a:t>
            </a:r>
            <a:r>
              <a:rPr lang="zh-CN" altLang="en-US" dirty="0">
                <a:solidFill>
                  <a:srgbClr val="008000"/>
                </a:solidFill>
              </a:rPr>
              <a:t>二、典型</a:t>
            </a:r>
            <a:r>
              <a:rPr lang="en-US" altLang="zh-CN" dirty="0">
                <a:solidFill>
                  <a:srgbClr val="008000"/>
                </a:solidFill>
              </a:rPr>
              <a:t>SDRAM</a:t>
            </a:r>
            <a:r>
              <a:rPr lang="zh-CN" altLang="en-US" dirty="0">
                <a:solidFill>
                  <a:srgbClr val="008000"/>
                </a:solidFill>
              </a:rPr>
              <a:t>芯片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683460" y="529450"/>
            <a:ext cx="7028912" cy="9971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spcBef>
                <a:spcPct val="10000"/>
              </a:spcBef>
              <a:buClr>
                <a:schemeClr val="bg2"/>
              </a:buClr>
              <a:buSzPct val="75000"/>
            </a:pPr>
            <a:r>
              <a:rPr lang="zh-CN" altLang="en-US" sz="2800" dirty="0" smtClean="0">
                <a:solidFill>
                  <a:srgbClr val="0000FF"/>
                </a:solidFill>
                <a:latin typeface="+mn-lt"/>
                <a:ea typeface="黑体" panose="02010609060101010101" pitchFamily="49" charset="-122"/>
              </a:rPr>
              <a:t> 三星</a:t>
            </a:r>
            <a:r>
              <a:rPr lang="en-US" altLang="zh-CN" sz="2800" dirty="0" smtClean="0">
                <a:solidFill>
                  <a:srgbClr val="0000FF"/>
                </a:solidFill>
                <a:latin typeface="+mn-lt"/>
                <a:ea typeface="黑体" panose="02010609060101010101" pitchFamily="49" charset="-122"/>
              </a:rPr>
              <a:t>K4S511632D</a:t>
            </a:r>
            <a:r>
              <a:rPr lang="en-US" altLang="zh-CN" sz="2800" dirty="0" smtClean="0">
                <a:solidFill>
                  <a:srgbClr val="0000FF"/>
                </a:solidFill>
                <a:latin typeface="+mn-ea"/>
                <a:ea typeface="+mn-ea"/>
              </a:rPr>
              <a:t>(</a:t>
            </a:r>
            <a:r>
              <a:rPr lang="en-US" altLang="zh-CN" sz="2800" dirty="0" smtClean="0">
                <a:solidFill>
                  <a:srgbClr val="0000FF"/>
                </a:solidFill>
                <a:latin typeface="+mn-lt"/>
                <a:ea typeface="黑体" panose="02010609060101010101" pitchFamily="49" charset="-122"/>
              </a:rPr>
              <a:t>32M×16 bit SDRAM</a:t>
            </a:r>
            <a:r>
              <a:rPr lang="en-US" altLang="zh-CN" sz="2800" dirty="0" smtClean="0">
                <a:solidFill>
                  <a:srgbClr val="0000FF"/>
                </a:solidFill>
                <a:latin typeface="+mn-ea"/>
                <a:ea typeface="+mn-ea"/>
              </a:rPr>
              <a:t>)</a:t>
            </a:r>
            <a:r>
              <a:rPr lang="zh-CN" altLang="en-US" sz="2800" dirty="0" smtClean="0">
                <a:solidFill>
                  <a:srgbClr val="0000FF"/>
                </a:solidFill>
                <a:latin typeface="+mn-lt"/>
                <a:ea typeface="黑体" panose="02010609060101010101" pitchFamily="49" charset="-122"/>
              </a:rPr>
              <a:t>：</a:t>
            </a:r>
            <a:endParaRPr lang="en-US" altLang="zh-CN" sz="2800" dirty="0" smtClean="0">
              <a:solidFill>
                <a:srgbClr val="0000FF"/>
              </a:solidFill>
              <a:latin typeface="+mn-lt"/>
              <a:ea typeface="黑体" panose="02010609060101010101" pitchFamily="49" charset="-122"/>
            </a:endParaRPr>
          </a:p>
          <a:p>
            <a:pPr algn="l">
              <a:spcBef>
                <a:spcPct val="10000"/>
              </a:spcBef>
              <a:buClr>
                <a:schemeClr val="bg2"/>
              </a:buClr>
              <a:buSzPct val="75000"/>
            </a:pPr>
            <a:r>
              <a:rPr lang="zh-CN" altLang="en-US" sz="2800" dirty="0" smtClean="0">
                <a:solidFill>
                  <a:srgbClr val="CC0099"/>
                </a:solidFill>
                <a:latin typeface="+mn-lt"/>
                <a:ea typeface="黑体" panose="02010609060101010101" pitchFamily="49" charset="-122"/>
              </a:rPr>
              <a:t>③ 常用指标</a:t>
            </a:r>
            <a:endParaRPr lang="zh-CN" altLang="en-US" sz="2800" dirty="0">
              <a:solidFill>
                <a:srgbClr val="CC0099"/>
              </a:solidFill>
              <a:latin typeface="+mn-lt"/>
              <a:ea typeface="黑体" panose="02010609060101010101" pitchFamily="49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834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1763713" y="1700213"/>
            <a:ext cx="7235825" cy="2592387"/>
          </a:xfrm>
          <a:noFill/>
          <a:ln/>
        </p:spPr>
        <p:txBody>
          <a:bodyPr anchor="ctr"/>
          <a:lstStyle/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4000" b="0" dirty="0">
                <a:solidFill>
                  <a:srgbClr val="FFFF00"/>
                </a:solidFill>
                <a:ea typeface="黑体" pitchFamily="2" charset="-122"/>
              </a:rPr>
              <a:t>微机原理</a:t>
            </a:r>
            <a:r>
              <a:rPr lang="zh-CN" altLang="en-US" sz="4000" b="0" dirty="0">
                <a:solidFill>
                  <a:schemeClr val="bg1"/>
                </a:solidFill>
                <a:ea typeface="黑体" pitchFamily="2" charset="-122"/>
              </a:rPr>
              <a:t>及</a:t>
            </a:r>
            <a:r>
              <a:rPr lang="zh-CN" altLang="en-US" sz="4000" b="0" dirty="0">
                <a:solidFill>
                  <a:srgbClr val="FFFF00"/>
                </a:solidFill>
                <a:ea typeface="黑体" pitchFamily="2" charset="-122"/>
              </a:rPr>
              <a:t>接口技术</a:t>
            </a:r>
          </a:p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4000" b="0" dirty="0">
                <a:solidFill>
                  <a:srgbClr val="FFFFFF"/>
                </a:solidFill>
                <a:ea typeface="黑体" pitchFamily="2" charset="-122"/>
              </a:rPr>
              <a:t>第</a:t>
            </a:r>
            <a:r>
              <a:rPr lang="en-US" altLang="zh-CN" sz="7200" b="0" dirty="0">
                <a:solidFill>
                  <a:srgbClr val="FFFFFF"/>
                </a:solidFill>
                <a:ea typeface="黑体" pitchFamily="2" charset="-122"/>
              </a:rPr>
              <a:t>5</a:t>
            </a:r>
            <a:r>
              <a:rPr lang="zh-CN" altLang="en-US" sz="4000" b="0" dirty="0">
                <a:solidFill>
                  <a:srgbClr val="FFFFFF"/>
                </a:solidFill>
                <a:ea typeface="黑体" pitchFamily="2" charset="-122"/>
              </a:rPr>
              <a:t>章  存储技术</a:t>
            </a:r>
          </a:p>
        </p:txBody>
      </p:sp>
      <p:sp>
        <p:nvSpPr>
          <p:cNvPr id="1016835" name="Rectangle 3"/>
          <p:cNvSpPr>
            <a:spLocks noChangeArrowheads="1"/>
          </p:cNvSpPr>
          <p:nvPr/>
        </p:nvSpPr>
        <p:spPr bwMode="auto">
          <a:xfrm>
            <a:off x="1258889" y="4365130"/>
            <a:ext cx="7489692" cy="720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r">
              <a:spcBef>
                <a:spcPct val="20000"/>
              </a:spcBef>
              <a:buClr>
                <a:schemeClr val="bg2"/>
              </a:buClr>
              <a:buSzPct val="75000"/>
            </a:pPr>
            <a:r>
              <a:rPr lang="en-US" altLang="zh-CN" sz="3600" dirty="0">
                <a:latin typeface="+mn-lt"/>
                <a:ea typeface="楷体" panose="02010609060101010101" pitchFamily="49" charset="-122"/>
              </a:rPr>
              <a:t>5.3  </a:t>
            </a:r>
            <a:r>
              <a:rPr lang="en-US" altLang="zh-CN" sz="3600" dirty="0" smtClean="0">
                <a:latin typeface="+mn-lt"/>
                <a:ea typeface="楷体" panose="02010609060101010101" pitchFamily="49" charset="-122"/>
              </a:rPr>
              <a:t>DRAM</a:t>
            </a:r>
            <a:r>
              <a:rPr lang="zh-CN" altLang="en-US" sz="36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及接口设计</a:t>
            </a:r>
            <a:endParaRPr lang="en-US" altLang="zh-CN" sz="36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1258646" y="5013220"/>
            <a:ext cx="7489692" cy="720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r">
              <a:spcBef>
                <a:spcPct val="20000"/>
              </a:spcBef>
              <a:buClr>
                <a:schemeClr val="bg2"/>
              </a:buClr>
              <a:buSzPct val="75000"/>
            </a:pPr>
            <a:r>
              <a:rPr lang="en-US" altLang="zh-CN" sz="3600" dirty="0">
                <a:solidFill>
                  <a:srgbClr val="0000FF"/>
                </a:solidFill>
                <a:latin typeface="+mn-lt"/>
                <a:ea typeface="楷体" panose="02010609060101010101" pitchFamily="49" charset="-122"/>
              </a:rPr>
              <a:t>5.3.1 </a:t>
            </a:r>
            <a:r>
              <a:rPr lang="zh-CN" altLang="en-US" sz="3600" dirty="0">
                <a:solidFill>
                  <a:srgbClr val="0000FF"/>
                </a:solidFill>
                <a:latin typeface="+mn-lt"/>
                <a:ea typeface="楷体" panose="02010609060101010101" pitchFamily="49" charset="-122"/>
              </a:rPr>
              <a:t>简单异步</a:t>
            </a:r>
            <a:r>
              <a:rPr lang="en-US" altLang="zh-CN" sz="3600" dirty="0">
                <a:solidFill>
                  <a:srgbClr val="0000FF"/>
                </a:solidFill>
                <a:latin typeface="+mn-lt"/>
                <a:ea typeface="楷体" panose="02010609060101010101" pitchFamily="49" charset="-122"/>
              </a:rPr>
              <a:t>DRAM</a:t>
            </a:r>
            <a:endParaRPr lang="en-US" altLang="zh-CN" sz="3600" dirty="0">
              <a:solidFill>
                <a:srgbClr val="0000FF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9523004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68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168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168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68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168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168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68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0168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168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168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83D504C-43F6-4CD4-87FA-2E0288932969}" type="slidenum">
              <a:rPr lang="zh-CN" altLang="en-US"/>
              <a:pPr/>
              <a:t>40</a:t>
            </a:fld>
            <a:endParaRPr lang="en-US" altLang="zh-CN"/>
          </a:p>
        </p:txBody>
      </p:sp>
      <p:pic>
        <p:nvPicPr>
          <p:cNvPr id="1000453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950" y="1802670"/>
            <a:ext cx="8964613" cy="3930650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</p:pic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590550" y="44450"/>
            <a:ext cx="8229600" cy="523875"/>
          </a:xfrm>
        </p:spPr>
        <p:txBody>
          <a:bodyPr/>
          <a:lstStyle/>
          <a:p>
            <a:r>
              <a:rPr lang="en-US" altLang="zh-CN" dirty="0"/>
              <a:t>5.3.2  SDRAM	   </a:t>
            </a:r>
            <a:r>
              <a:rPr lang="zh-CN" altLang="en-US" dirty="0">
                <a:solidFill>
                  <a:srgbClr val="008000"/>
                </a:solidFill>
              </a:rPr>
              <a:t>二、典型</a:t>
            </a:r>
            <a:r>
              <a:rPr lang="en-US" altLang="zh-CN" dirty="0">
                <a:solidFill>
                  <a:srgbClr val="008000"/>
                </a:solidFill>
              </a:rPr>
              <a:t>SDRAM</a:t>
            </a:r>
            <a:r>
              <a:rPr lang="zh-CN" altLang="en-US" dirty="0">
                <a:solidFill>
                  <a:srgbClr val="008000"/>
                </a:solidFill>
              </a:rPr>
              <a:t>芯片</a:t>
            </a:r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683460" y="529450"/>
            <a:ext cx="7028912" cy="9971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spcBef>
                <a:spcPct val="10000"/>
              </a:spcBef>
              <a:buClr>
                <a:schemeClr val="bg2"/>
              </a:buClr>
              <a:buSzPct val="75000"/>
            </a:pPr>
            <a:r>
              <a:rPr lang="zh-CN" altLang="en-US" sz="2800" dirty="0" smtClean="0">
                <a:solidFill>
                  <a:srgbClr val="0000FF"/>
                </a:solidFill>
                <a:latin typeface="+mn-lt"/>
                <a:ea typeface="黑体" panose="02010609060101010101" pitchFamily="49" charset="-122"/>
              </a:rPr>
              <a:t> 三星</a:t>
            </a:r>
            <a:r>
              <a:rPr lang="en-US" altLang="zh-CN" sz="2800" dirty="0" smtClean="0">
                <a:solidFill>
                  <a:srgbClr val="0000FF"/>
                </a:solidFill>
                <a:latin typeface="+mn-lt"/>
                <a:ea typeface="黑体" panose="02010609060101010101" pitchFamily="49" charset="-122"/>
              </a:rPr>
              <a:t>K4S511632D</a:t>
            </a:r>
            <a:r>
              <a:rPr lang="en-US" altLang="zh-CN" sz="2800" dirty="0" smtClean="0">
                <a:solidFill>
                  <a:srgbClr val="0000FF"/>
                </a:solidFill>
                <a:latin typeface="+mn-ea"/>
                <a:ea typeface="+mn-ea"/>
              </a:rPr>
              <a:t>(</a:t>
            </a:r>
            <a:r>
              <a:rPr lang="en-US" altLang="zh-CN" sz="2800" dirty="0" smtClean="0">
                <a:solidFill>
                  <a:srgbClr val="0000FF"/>
                </a:solidFill>
                <a:latin typeface="+mn-lt"/>
                <a:ea typeface="黑体" panose="02010609060101010101" pitchFamily="49" charset="-122"/>
              </a:rPr>
              <a:t>32M×16 bit SDRAM</a:t>
            </a:r>
            <a:r>
              <a:rPr lang="en-US" altLang="zh-CN" sz="2800" dirty="0" smtClean="0">
                <a:solidFill>
                  <a:srgbClr val="0000FF"/>
                </a:solidFill>
                <a:latin typeface="+mn-ea"/>
                <a:ea typeface="+mn-ea"/>
              </a:rPr>
              <a:t>)</a:t>
            </a:r>
            <a:r>
              <a:rPr lang="zh-CN" altLang="en-US" sz="2800" dirty="0" smtClean="0">
                <a:solidFill>
                  <a:srgbClr val="0000FF"/>
                </a:solidFill>
                <a:latin typeface="+mn-lt"/>
                <a:ea typeface="黑体" panose="02010609060101010101" pitchFamily="49" charset="-122"/>
              </a:rPr>
              <a:t>：</a:t>
            </a:r>
            <a:endParaRPr lang="en-US" altLang="zh-CN" sz="2800" dirty="0" smtClean="0">
              <a:solidFill>
                <a:srgbClr val="0000FF"/>
              </a:solidFill>
              <a:latin typeface="+mn-lt"/>
              <a:ea typeface="黑体" panose="02010609060101010101" pitchFamily="49" charset="-122"/>
            </a:endParaRPr>
          </a:p>
          <a:p>
            <a:pPr algn="l">
              <a:spcBef>
                <a:spcPct val="10000"/>
              </a:spcBef>
              <a:buClr>
                <a:schemeClr val="bg2"/>
              </a:buClr>
              <a:buSzPct val="75000"/>
            </a:pPr>
            <a:r>
              <a:rPr lang="zh-CN" altLang="en-US" sz="2800" dirty="0" smtClean="0">
                <a:solidFill>
                  <a:srgbClr val="CC0099"/>
                </a:solidFill>
                <a:latin typeface="+mn-lt"/>
                <a:ea typeface="黑体" panose="02010609060101010101" pitchFamily="49" charset="-122"/>
              </a:rPr>
              <a:t>④ </a:t>
            </a:r>
            <a:r>
              <a:rPr lang="zh-CN" altLang="en-US" sz="2800" dirty="0">
                <a:solidFill>
                  <a:srgbClr val="CC0099"/>
                </a:solidFill>
                <a:latin typeface="+mn-lt"/>
                <a:ea typeface="黑体" panose="02010609060101010101" pitchFamily="49" charset="-122"/>
              </a:rPr>
              <a:t>时序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5BC8B53-C991-4F4C-9A79-5B47AFB264F5}" type="slidenum">
              <a:rPr lang="zh-CN" altLang="en-US"/>
              <a:pPr/>
              <a:t>41</a:t>
            </a:fld>
            <a:endParaRPr lang="en-US" altLang="zh-CN"/>
          </a:p>
        </p:txBody>
      </p:sp>
      <p:pic>
        <p:nvPicPr>
          <p:cNvPr id="1001474" name="Picture 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116013" y="332570"/>
            <a:ext cx="7056437" cy="6245225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</p:pic>
      <p:sp>
        <p:nvSpPr>
          <p:cNvPr id="2" name="矩形 1"/>
          <p:cNvSpPr/>
          <p:nvPr/>
        </p:nvSpPr>
        <p:spPr>
          <a:xfrm>
            <a:off x="3428834" y="3573020"/>
            <a:ext cx="121539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 smtClean="0">
                <a:solidFill>
                  <a:srgbClr val="0000FF"/>
                </a:solidFill>
              </a:rPr>
              <a:t>CAS延迟</a:t>
            </a:r>
            <a:endParaRPr lang="zh-CN" altLang="en-US" sz="2000" dirty="0">
              <a:solidFill>
                <a:srgbClr val="0000FF"/>
              </a:solidFill>
            </a:endParaRPr>
          </a:p>
        </p:txBody>
      </p:sp>
      <p:cxnSp>
        <p:nvCxnSpPr>
          <p:cNvPr id="5" name="直接连接符 4"/>
          <p:cNvCxnSpPr/>
          <p:nvPr/>
        </p:nvCxnSpPr>
        <p:spPr bwMode="auto">
          <a:xfrm>
            <a:off x="3546276" y="3645030"/>
            <a:ext cx="472672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" name="矩形 7"/>
          <p:cNvSpPr/>
          <p:nvPr/>
        </p:nvSpPr>
        <p:spPr>
          <a:xfrm>
            <a:off x="6951235" y="3573020"/>
            <a:ext cx="121700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 smtClean="0">
                <a:solidFill>
                  <a:srgbClr val="0000FF"/>
                </a:solidFill>
              </a:rPr>
              <a:t>突发长度</a:t>
            </a:r>
            <a:endParaRPr lang="zh-CN" altLang="en-US" sz="2000" dirty="0">
              <a:solidFill>
                <a:srgbClr val="0000FF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5515299" y="2924930"/>
            <a:ext cx="121700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 smtClean="0">
                <a:solidFill>
                  <a:srgbClr val="0000FF"/>
                </a:solidFill>
              </a:rPr>
              <a:t>突发类型</a:t>
            </a:r>
            <a:endParaRPr lang="zh-CN" altLang="en-US" sz="2000" dirty="0">
              <a:solidFill>
                <a:srgbClr val="0000FF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375669" y="2259256"/>
            <a:ext cx="70083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zh-CN" altLang="en-US" sz="2000" dirty="0" smtClean="0">
                <a:solidFill>
                  <a:srgbClr val="FF0000"/>
                </a:solidFill>
              </a:rPr>
              <a:t>连续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375669" y="2614414"/>
            <a:ext cx="70083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zh-CN" altLang="en-US" sz="2000" dirty="0" smtClean="0">
                <a:solidFill>
                  <a:srgbClr val="CC0099"/>
                </a:solidFill>
              </a:rPr>
              <a:t>交错</a:t>
            </a:r>
            <a:endParaRPr lang="zh-CN" altLang="en-US" sz="2000" dirty="0">
              <a:solidFill>
                <a:srgbClr val="CC0099"/>
              </a:solidFill>
            </a:endParaRPr>
          </a:p>
        </p:txBody>
      </p:sp>
      <p:sp>
        <p:nvSpPr>
          <p:cNvPr id="7" name="动作按钮: 上一张 6">
            <a:hlinkClick r:id="" action="ppaction://hlinkshowjump?jump=lastslideviewed" highlightClick="1"/>
          </p:cNvPr>
          <p:cNvSpPr/>
          <p:nvPr/>
        </p:nvSpPr>
        <p:spPr bwMode="auto">
          <a:xfrm>
            <a:off x="8388530" y="260560"/>
            <a:ext cx="504070" cy="504070"/>
          </a:xfrm>
          <a:prstGeom prst="actionButtonReturn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cxnSp>
        <p:nvCxnSpPr>
          <p:cNvPr id="13" name="直接连接符 12"/>
          <p:cNvCxnSpPr/>
          <p:nvPr/>
        </p:nvCxnSpPr>
        <p:spPr bwMode="auto">
          <a:xfrm flipH="1">
            <a:off x="4427980" y="2614414"/>
            <a:ext cx="1087319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795E27-3437-40B5-9489-3BC7F3A46A82}" type="slidenum">
              <a:rPr lang="zh-CN" altLang="en-US"/>
              <a:pPr/>
              <a:t>42</a:t>
            </a:fld>
            <a:endParaRPr lang="en-US" altLang="zh-CN"/>
          </a:p>
        </p:txBody>
      </p:sp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590550" y="44450"/>
            <a:ext cx="8229600" cy="523875"/>
          </a:xfrm>
        </p:spPr>
        <p:txBody>
          <a:bodyPr/>
          <a:lstStyle/>
          <a:p>
            <a:r>
              <a:rPr lang="en-US" altLang="zh-CN" dirty="0"/>
              <a:t>5.3.2  SDRAM	   </a:t>
            </a:r>
            <a:r>
              <a:rPr lang="zh-CN" altLang="en-US" dirty="0">
                <a:solidFill>
                  <a:srgbClr val="008000"/>
                </a:solidFill>
              </a:rPr>
              <a:t>二、典型</a:t>
            </a:r>
            <a:r>
              <a:rPr lang="en-US" altLang="zh-CN" dirty="0">
                <a:solidFill>
                  <a:srgbClr val="008000"/>
                </a:solidFill>
              </a:rPr>
              <a:t>SDRAM</a:t>
            </a:r>
            <a:r>
              <a:rPr lang="zh-CN" altLang="en-US" dirty="0">
                <a:solidFill>
                  <a:srgbClr val="008000"/>
                </a:solidFill>
              </a:rPr>
              <a:t>芯片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683460" y="529450"/>
            <a:ext cx="7028912" cy="9971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spcBef>
                <a:spcPct val="10000"/>
              </a:spcBef>
              <a:buClr>
                <a:schemeClr val="bg2"/>
              </a:buClr>
              <a:buSzPct val="75000"/>
            </a:pPr>
            <a:r>
              <a:rPr lang="zh-CN" altLang="en-US" sz="2800" dirty="0" smtClean="0">
                <a:solidFill>
                  <a:srgbClr val="0000FF"/>
                </a:solidFill>
                <a:latin typeface="+mn-lt"/>
                <a:ea typeface="黑体" panose="02010609060101010101" pitchFamily="49" charset="-122"/>
              </a:rPr>
              <a:t> 三星</a:t>
            </a:r>
            <a:r>
              <a:rPr lang="en-US" altLang="zh-CN" sz="2800" dirty="0" smtClean="0">
                <a:solidFill>
                  <a:srgbClr val="0000FF"/>
                </a:solidFill>
                <a:latin typeface="+mn-lt"/>
                <a:ea typeface="黑体" panose="02010609060101010101" pitchFamily="49" charset="-122"/>
              </a:rPr>
              <a:t>K4S511632D</a:t>
            </a:r>
            <a:r>
              <a:rPr lang="en-US" altLang="zh-CN" sz="2800" dirty="0" smtClean="0">
                <a:solidFill>
                  <a:srgbClr val="0000FF"/>
                </a:solidFill>
                <a:latin typeface="+mn-ea"/>
                <a:ea typeface="+mn-ea"/>
              </a:rPr>
              <a:t>(</a:t>
            </a:r>
            <a:r>
              <a:rPr lang="en-US" altLang="zh-CN" sz="2800" dirty="0" smtClean="0">
                <a:solidFill>
                  <a:srgbClr val="0000FF"/>
                </a:solidFill>
                <a:latin typeface="+mn-lt"/>
                <a:ea typeface="黑体" panose="02010609060101010101" pitchFamily="49" charset="-122"/>
              </a:rPr>
              <a:t>32M×16 bit SDRAM</a:t>
            </a:r>
            <a:r>
              <a:rPr lang="en-US" altLang="zh-CN" sz="2800" dirty="0" smtClean="0">
                <a:solidFill>
                  <a:srgbClr val="0000FF"/>
                </a:solidFill>
                <a:latin typeface="+mn-ea"/>
                <a:ea typeface="+mn-ea"/>
              </a:rPr>
              <a:t>)</a:t>
            </a:r>
            <a:r>
              <a:rPr lang="zh-CN" altLang="en-US" sz="2800" dirty="0" smtClean="0">
                <a:solidFill>
                  <a:srgbClr val="0000FF"/>
                </a:solidFill>
                <a:latin typeface="+mn-lt"/>
                <a:ea typeface="黑体" panose="02010609060101010101" pitchFamily="49" charset="-122"/>
              </a:rPr>
              <a:t>：</a:t>
            </a:r>
            <a:endParaRPr lang="en-US" altLang="zh-CN" sz="2800" dirty="0" smtClean="0">
              <a:solidFill>
                <a:srgbClr val="0000FF"/>
              </a:solidFill>
              <a:latin typeface="+mn-lt"/>
              <a:ea typeface="黑体" panose="02010609060101010101" pitchFamily="49" charset="-122"/>
            </a:endParaRPr>
          </a:p>
          <a:p>
            <a:pPr algn="l">
              <a:spcBef>
                <a:spcPct val="10000"/>
              </a:spcBef>
              <a:buClr>
                <a:schemeClr val="bg2"/>
              </a:buClr>
              <a:buSzPct val="75000"/>
            </a:pPr>
            <a:r>
              <a:rPr lang="zh-CN" altLang="en-US" sz="2800" dirty="0" smtClean="0">
                <a:solidFill>
                  <a:srgbClr val="CC0099"/>
                </a:solidFill>
                <a:latin typeface="+mn-lt"/>
                <a:ea typeface="黑体" panose="02010609060101010101" pitchFamily="49" charset="-122"/>
              </a:rPr>
              <a:t>⑤ </a:t>
            </a:r>
            <a:r>
              <a:rPr lang="zh-CN" altLang="en-US" sz="2800" dirty="0">
                <a:solidFill>
                  <a:srgbClr val="CC0099"/>
                </a:solidFill>
                <a:latin typeface="+mn-lt"/>
                <a:ea typeface="黑体" panose="02010609060101010101" pitchFamily="49" charset="-122"/>
              </a:rPr>
              <a:t>连接举例</a:t>
            </a:r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457200" y="1526646"/>
            <a:ext cx="8362950" cy="4854763"/>
          </a:xfr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E03FF50-DEA2-427E-B9F2-9EC8D5712B8F}" type="slidenum">
              <a:rPr lang="zh-CN" altLang="en-US"/>
              <a:pPr/>
              <a:t>43</a:t>
            </a:fld>
            <a:endParaRPr lang="en-US" altLang="zh-CN"/>
          </a:p>
        </p:txBody>
      </p:sp>
      <p:pic>
        <p:nvPicPr>
          <p:cNvPr id="1021959" name="Picture 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925" y="568325"/>
            <a:ext cx="9072563" cy="5740400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</p:pic>
      <p:sp>
        <p:nvSpPr>
          <p:cNvPr id="1021960" name="Text Box 8"/>
          <p:cNvSpPr txBox="1">
            <a:spLocks noChangeArrowheads="1"/>
          </p:cNvSpPr>
          <p:nvPr/>
        </p:nvSpPr>
        <p:spPr bwMode="auto">
          <a:xfrm>
            <a:off x="2700338" y="5843588"/>
            <a:ext cx="1871662" cy="304800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1400">
                <a:solidFill>
                  <a:srgbClr val="0000FF"/>
                </a:solidFill>
              </a:rPr>
              <a:t>32M×16 SDRAM</a:t>
            </a:r>
          </a:p>
        </p:txBody>
      </p:sp>
      <p:sp>
        <p:nvSpPr>
          <p:cNvPr id="1021961" name="Text Box 9"/>
          <p:cNvSpPr txBox="1">
            <a:spLocks noChangeArrowheads="1"/>
          </p:cNvSpPr>
          <p:nvPr/>
        </p:nvSpPr>
        <p:spPr bwMode="auto">
          <a:xfrm>
            <a:off x="6280150" y="5843588"/>
            <a:ext cx="1871663" cy="304800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1400">
                <a:solidFill>
                  <a:srgbClr val="0000FF"/>
                </a:solidFill>
              </a:rPr>
              <a:t>32M×16 SDRAM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1A55290-77D8-4BEE-9CAF-AAB460A8D120}" type="slidenum">
              <a:rPr lang="zh-CN" altLang="en-US"/>
              <a:pPr/>
              <a:t>44</a:t>
            </a:fld>
            <a:endParaRPr lang="en-US" altLang="zh-CN"/>
          </a:p>
        </p:txBody>
      </p:sp>
      <p:pic>
        <p:nvPicPr>
          <p:cNvPr id="10045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0825" y="981075"/>
            <a:ext cx="8639175" cy="5029200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5.3.2  SDRAM	   </a:t>
            </a:r>
            <a:r>
              <a:rPr lang="zh-CN" altLang="en-US" dirty="0" smtClean="0">
                <a:solidFill>
                  <a:srgbClr val="008000"/>
                </a:solidFill>
              </a:rPr>
              <a:t>三、</a:t>
            </a:r>
            <a:r>
              <a:rPr lang="en-US" altLang="zh-CN" dirty="0" smtClean="0">
                <a:solidFill>
                  <a:srgbClr val="008000"/>
                </a:solidFill>
              </a:rPr>
              <a:t>SDRAM</a:t>
            </a:r>
            <a:r>
              <a:rPr lang="zh-CN" altLang="en-US" dirty="0" smtClean="0">
                <a:solidFill>
                  <a:srgbClr val="008000"/>
                </a:solidFill>
              </a:rPr>
              <a:t>控制器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052670"/>
            <a:ext cx="8362950" cy="5328739"/>
          </a:xfrm>
        </p:spPr>
        <p:txBody>
          <a:bodyPr/>
          <a:lstStyle/>
          <a:p>
            <a:r>
              <a:rPr lang="zh-CN" altLang="zh-CN" dirty="0"/>
              <a:t>现代计算机系统的内存通常</a:t>
            </a:r>
            <a:r>
              <a:rPr lang="zh-CN" altLang="zh-CN" dirty="0" smtClean="0"/>
              <a:t>由</a:t>
            </a:r>
            <a:r>
              <a:rPr lang="en-US" altLang="zh-CN" dirty="0" smtClean="0"/>
              <a:t> SDRAM </a:t>
            </a:r>
            <a:r>
              <a:rPr lang="zh-CN" altLang="zh-CN" dirty="0" smtClean="0"/>
              <a:t>构成。</a:t>
            </a:r>
            <a:endParaRPr lang="en-US" altLang="zh-CN" dirty="0" smtClean="0"/>
          </a:p>
          <a:p>
            <a:r>
              <a:rPr lang="en-US" altLang="zh-CN" dirty="0" smtClean="0"/>
              <a:t>SDRAM </a:t>
            </a:r>
            <a:r>
              <a:rPr lang="zh-CN" altLang="zh-CN" dirty="0" smtClean="0"/>
              <a:t>的</a:t>
            </a:r>
            <a:r>
              <a:rPr lang="zh-CN" altLang="zh-CN" dirty="0"/>
              <a:t>读写操作十分复杂，操作时序参数非常多，这些参数在操作的过程中都必须满足，才能</a:t>
            </a:r>
            <a:r>
              <a:rPr lang="zh-CN" altLang="zh-CN" dirty="0" smtClean="0"/>
              <a:t>保证</a:t>
            </a:r>
            <a:r>
              <a:rPr lang="en-US" altLang="zh-CN" dirty="0" smtClean="0"/>
              <a:t> SDRAM </a:t>
            </a:r>
            <a:r>
              <a:rPr lang="zh-CN" altLang="zh-CN" dirty="0" smtClean="0"/>
              <a:t>的</a:t>
            </a:r>
            <a:r>
              <a:rPr lang="zh-CN" altLang="zh-CN" dirty="0"/>
              <a:t>稳定工作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r>
              <a:rPr lang="en-US" altLang="zh-CN" dirty="0" smtClean="0">
                <a:solidFill>
                  <a:srgbClr val="FF0000"/>
                </a:solidFill>
              </a:rPr>
              <a:t>SDRAM </a:t>
            </a:r>
            <a:r>
              <a:rPr lang="zh-CN" altLang="zh-CN" dirty="0" smtClean="0">
                <a:solidFill>
                  <a:srgbClr val="FF0000"/>
                </a:solidFill>
              </a:rPr>
              <a:t>控制器</a:t>
            </a:r>
            <a:r>
              <a:rPr lang="zh-CN" altLang="zh-CN" dirty="0"/>
              <a:t>（</a:t>
            </a:r>
            <a:r>
              <a:rPr lang="en-US" altLang="zh-CN" dirty="0">
                <a:solidFill>
                  <a:srgbClr val="CC0099"/>
                </a:solidFill>
              </a:rPr>
              <a:t>SDRAM Controller</a:t>
            </a:r>
            <a:r>
              <a:rPr lang="zh-CN" altLang="zh-CN" dirty="0" smtClean="0"/>
              <a:t>）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zh-CN" altLang="zh-CN" dirty="0" smtClean="0"/>
              <a:t>隐藏</a:t>
            </a:r>
            <a:r>
              <a:rPr lang="zh-CN" altLang="en-US" dirty="0" smtClean="0"/>
              <a:t>了</a:t>
            </a:r>
            <a:r>
              <a:rPr lang="zh-CN" altLang="zh-CN" dirty="0" smtClean="0"/>
              <a:t>复杂</a:t>
            </a:r>
            <a:r>
              <a:rPr lang="zh-CN" altLang="zh-CN" dirty="0"/>
              <a:t>的</a:t>
            </a:r>
            <a:r>
              <a:rPr lang="en-US" altLang="zh-CN" dirty="0"/>
              <a:t>SDRAM</a:t>
            </a:r>
            <a:r>
              <a:rPr lang="zh-CN" altLang="zh-CN" dirty="0"/>
              <a:t>操作时序，从而使设计的模块仅需要通过一组简单的控制接口就能实现对</a:t>
            </a:r>
            <a:r>
              <a:rPr lang="en-US" altLang="zh-CN" dirty="0"/>
              <a:t>SDRAM</a:t>
            </a:r>
            <a:r>
              <a:rPr lang="zh-CN" altLang="zh-CN" dirty="0"/>
              <a:t>的访问</a:t>
            </a:r>
            <a:r>
              <a:rPr lang="zh-CN" altLang="zh-CN" dirty="0" smtClean="0"/>
              <a:t>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1240078-9CC7-47B2-B51F-C81DC6C36461}" type="slidenum">
              <a:rPr lang="zh-CN" altLang="en-US" smtClean="0"/>
              <a:pPr/>
              <a:t>45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5062980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5.3.2  SDRAM	   </a:t>
            </a:r>
            <a:r>
              <a:rPr lang="zh-CN" altLang="en-US" dirty="0" smtClean="0">
                <a:solidFill>
                  <a:srgbClr val="008000"/>
                </a:solidFill>
              </a:rPr>
              <a:t>三、</a:t>
            </a:r>
            <a:r>
              <a:rPr lang="en-US" altLang="zh-CN" dirty="0" smtClean="0">
                <a:solidFill>
                  <a:srgbClr val="008000"/>
                </a:solidFill>
              </a:rPr>
              <a:t>SDRAM</a:t>
            </a:r>
            <a:r>
              <a:rPr lang="zh-CN" altLang="en-US" dirty="0" smtClean="0">
                <a:solidFill>
                  <a:srgbClr val="008000"/>
                </a:solidFill>
              </a:rPr>
              <a:t>控制器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23410" y="1196690"/>
            <a:ext cx="8641200" cy="5184719"/>
          </a:xfrm>
        </p:spPr>
        <p:txBody>
          <a:bodyPr/>
          <a:lstStyle/>
          <a:p>
            <a:pPr>
              <a:lnSpc>
                <a:spcPct val="125000"/>
              </a:lnSpc>
              <a:spcBef>
                <a:spcPts val="600"/>
              </a:spcBef>
            </a:pPr>
            <a:r>
              <a:rPr lang="zh-CN" altLang="zh-CN" dirty="0"/>
              <a:t>以</a:t>
            </a:r>
            <a:r>
              <a:rPr lang="zh-CN" altLang="zh-CN" dirty="0">
                <a:solidFill>
                  <a:srgbClr val="0000FF"/>
                </a:solidFill>
              </a:rPr>
              <a:t>南北桥芯片组</a:t>
            </a:r>
            <a:r>
              <a:rPr lang="zh-CN" altLang="zh-CN" dirty="0"/>
              <a:t>为主要连接核心的</a:t>
            </a:r>
            <a:r>
              <a:rPr lang="en-US" altLang="zh-CN" dirty="0" smtClean="0">
                <a:solidFill>
                  <a:srgbClr val="0000FF"/>
                </a:solidFill>
              </a:rPr>
              <a:t>PC</a:t>
            </a:r>
            <a:r>
              <a:rPr lang="zh-CN" altLang="zh-CN" dirty="0" smtClean="0">
                <a:solidFill>
                  <a:srgbClr val="0000FF"/>
                </a:solidFill>
              </a:rPr>
              <a:t>机</a:t>
            </a:r>
            <a:r>
              <a:rPr lang="zh-CN" altLang="en-US" dirty="0" smtClean="0"/>
              <a:t>系统：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sz="2400" dirty="0" smtClean="0">
                <a:solidFill>
                  <a:srgbClr val="FF0000"/>
                </a:solidFill>
              </a:rPr>
              <a:t>SDRAM</a:t>
            </a:r>
            <a:r>
              <a:rPr lang="zh-CN" altLang="zh-CN" sz="2400" dirty="0">
                <a:solidFill>
                  <a:srgbClr val="FF0000"/>
                </a:solidFill>
              </a:rPr>
              <a:t>控制器</a:t>
            </a:r>
            <a:r>
              <a:rPr lang="zh-CN" altLang="zh-CN" sz="2400" dirty="0"/>
              <a:t>集成在</a:t>
            </a:r>
            <a:r>
              <a:rPr lang="zh-CN" altLang="zh-CN" sz="2400" dirty="0">
                <a:solidFill>
                  <a:srgbClr val="FF0000"/>
                </a:solidFill>
              </a:rPr>
              <a:t>北桥芯片</a:t>
            </a:r>
            <a:r>
              <a:rPr lang="zh-CN" altLang="zh-CN" sz="2400" dirty="0"/>
              <a:t>中，</a:t>
            </a:r>
            <a:r>
              <a:rPr lang="en-US" altLang="zh-CN" sz="2400" dirty="0"/>
              <a:t>SDRAM</a:t>
            </a:r>
            <a:r>
              <a:rPr lang="zh-CN" altLang="zh-CN" sz="2400" dirty="0"/>
              <a:t>芯片连接在北桥上。例如，在</a:t>
            </a:r>
            <a:r>
              <a:rPr lang="en-US" altLang="zh-CN" sz="2400" dirty="0"/>
              <a:t>Pentium</a:t>
            </a:r>
            <a:r>
              <a:rPr lang="zh-CN" altLang="zh-CN" sz="2400" dirty="0"/>
              <a:t>Ⅱ系统中，其</a:t>
            </a:r>
            <a:r>
              <a:rPr lang="en-US" altLang="zh-CN" sz="2400" dirty="0"/>
              <a:t>440BX</a:t>
            </a:r>
            <a:r>
              <a:rPr lang="zh-CN" altLang="zh-CN" sz="2400" dirty="0"/>
              <a:t>芯片组的北桥就支持</a:t>
            </a:r>
            <a:r>
              <a:rPr lang="en-US" altLang="zh-CN" sz="2400" dirty="0"/>
              <a:t>SDRAM</a:t>
            </a:r>
            <a:r>
              <a:rPr lang="zh-CN" altLang="zh-CN" sz="2400" dirty="0"/>
              <a:t>连接</a:t>
            </a:r>
            <a:r>
              <a:rPr lang="zh-CN" altLang="zh-CN" sz="2400" dirty="0" smtClean="0"/>
              <a:t>。</a:t>
            </a:r>
            <a:endParaRPr lang="zh-CN" altLang="zh-CN" sz="2400" dirty="0"/>
          </a:p>
          <a:p>
            <a:pPr>
              <a:lnSpc>
                <a:spcPct val="125000"/>
              </a:lnSpc>
              <a:spcBef>
                <a:spcPts val="600"/>
              </a:spcBef>
            </a:pPr>
            <a:r>
              <a:rPr lang="zh-CN" altLang="zh-CN" dirty="0" smtClean="0"/>
              <a:t>某些</a:t>
            </a:r>
            <a:r>
              <a:rPr lang="zh-CN" altLang="zh-CN" dirty="0">
                <a:solidFill>
                  <a:srgbClr val="0000FF"/>
                </a:solidFill>
              </a:rPr>
              <a:t>微处理器</a:t>
            </a:r>
            <a:r>
              <a:rPr lang="zh-CN" altLang="zh-CN" dirty="0"/>
              <a:t>中</a:t>
            </a:r>
            <a:r>
              <a:rPr lang="zh-CN" altLang="zh-CN" dirty="0">
                <a:solidFill>
                  <a:srgbClr val="FF0000"/>
                </a:solidFill>
              </a:rPr>
              <a:t>集成</a:t>
            </a:r>
            <a:r>
              <a:rPr lang="zh-CN" altLang="zh-CN" dirty="0"/>
              <a:t>了</a:t>
            </a:r>
            <a:r>
              <a:rPr lang="en-US" altLang="zh-CN" dirty="0"/>
              <a:t>SDRAM</a:t>
            </a:r>
            <a:r>
              <a:rPr lang="zh-CN" altLang="zh-CN" dirty="0"/>
              <a:t>控制器，</a:t>
            </a:r>
            <a:r>
              <a:rPr lang="en-US" altLang="zh-CN" dirty="0"/>
              <a:t>SDRAM</a:t>
            </a:r>
            <a:r>
              <a:rPr lang="zh-CN" altLang="zh-CN" dirty="0"/>
              <a:t>芯片直接连接在处理器上</a:t>
            </a:r>
            <a:r>
              <a:rPr lang="zh-CN" altLang="zh-CN" dirty="0" smtClean="0"/>
              <a:t>。</a:t>
            </a:r>
            <a:endParaRPr lang="zh-CN" altLang="zh-CN" dirty="0"/>
          </a:p>
          <a:p>
            <a:pPr>
              <a:lnSpc>
                <a:spcPct val="125000"/>
              </a:lnSpc>
              <a:spcBef>
                <a:spcPts val="600"/>
              </a:spcBef>
            </a:pPr>
            <a:r>
              <a:rPr lang="zh-CN" altLang="zh-CN" dirty="0" smtClean="0">
                <a:solidFill>
                  <a:srgbClr val="CC0099"/>
                </a:solidFill>
              </a:rPr>
              <a:t>设计</a:t>
            </a:r>
            <a:r>
              <a:rPr lang="zh-CN" altLang="zh-CN" dirty="0"/>
              <a:t>与</a:t>
            </a:r>
            <a:r>
              <a:rPr lang="en-US" altLang="zh-CN" dirty="0"/>
              <a:t>CPU</a:t>
            </a:r>
            <a:r>
              <a:rPr lang="zh-CN" altLang="zh-CN" dirty="0"/>
              <a:t>或系统总线连接的独立</a:t>
            </a:r>
            <a:r>
              <a:rPr lang="en-US" altLang="zh-CN" dirty="0"/>
              <a:t>SDRAM</a:t>
            </a:r>
            <a:r>
              <a:rPr lang="zh-CN" altLang="zh-CN" dirty="0"/>
              <a:t>控制器，</a:t>
            </a:r>
            <a:r>
              <a:rPr lang="en-US" altLang="zh-CN" dirty="0"/>
              <a:t>SDRAM</a:t>
            </a:r>
            <a:r>
              <a:rPr lang="zh-CN" altLang="zh-CN" dirty="0"/>
              <a:t>芯片连接在</a:t>
            </a:r>
            <a:r>
              <a:rPr lang="en-US" altLang="zh-CN" dirty="0"/>
              <a:t>SDRAM</a:t>
            </a:r>
            <a:r>
              <a:rPr lang="zh-CN" altLang="zh-CN" dirty="0"/>
              <a:t>控制器上</a:t>
            </a:r>
            <a:r>
              <a:rPr lang="zh-CN" altLang="zh-CN" dirty="0" smtClean="0"/>
              <a:t>。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>—— </a:t>
            </a:r>
            <a:r>
              <a:rPr lang="en-US" altLang="zh-CN" dirty="0" smtClean="0">
                <a:solidFill>
                  <a:srgbClr val="0000FF"/>
                </a:solidFill>
              </a:rPr>
              <a:t>SDR SDRAM </a:t>
            </a:r>
            <a:r>
              <a:rPr lang="zh-CN" altLang="zh-CN" dirty="0" smtClean="0">
                <a:solidFill>
                  <a:srgbClr val="0000FF"/>
                </a:solidFill>
              </a:rPr>
              <a:t>控制器</a:t>
            </a:r>
            <a:r>
              <a:rPr lang="en-US" altLang="zh-CN" dirty="0" smtClean="0"/>
              <a:t> </a:t>
            </a:r>
            <a:r>
              <a:rPr lang="zh-CN" altLang="zh-CN" dirty="0" smtClean="0"/>
              <a:t>设计</a:t>
            </a:r>
            <a:r>
              <a:rPr lang="zh-CN" altLang="zh-CN" dirty="0"/>
              <a:t>的基本</a:t>
            </a:r>
            <a:r>
              <a:rPr lang="zh-CN" altLang="zh-CN" dirty="0" smtClean="0"/>
              <a:t>思路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1240078-9CC7-47B2-B51F-C81DC6C36461}" type="slidenum">
              <a:rPr lang="zh-CN" altLang="en-US" smtClean="0"/>
              <a:pPr/>
              <a:t>46</a:t>
            </a:fld>
            <a:endParaRPr lang="en-US" altLang="zh-CN"/>
          </a:p>
        </p:txBody>
      </p:sp>
      <p:sp>
        <p:nvSpPr>
          <p:cNvPr id="6" name="矩形 5"/>
          <p:cNvSpPr/>
          <p:nvPr/>
        </p:nvSpPr>
        <p:spPr>
          <a:xfrm>
            <a:off x="323410" y="673470"/>
            <a:ext cx="86412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sz="2800" kern="100" dirty="0" smtClean="0">
                <a:solidFill>
                  <a:srgbClr val="CC0099"/>
                </a:solidFill>
              </a:rPr>
              <a:t>SDRAM</a:t>
            </a:r>
            <a:r>
              <a:rPr lang="zh-CN" altLang="zh-CN" sz="2800" kern="100" dirty="0" smtClean="0">
                <a:solidFill>
                  <a:srgbClr val="CC0099"/>
                </a:solidFill>
                <a:cs typeface="Times New Roman" panose="02020603050405020304" pitchFamily="18" charset="0"/>
              </a:rPr>
              <a:t>控制器</a:t>
            </a:r>
            <a:r>
              <a:rPr lang="zh-CN" altLang="en-US" sz="2800" kern="100" dirty="0" smtClean="0">
                <a:cs typeface="Times New Roman" panose="02020603050405020304" pitchFamily="18" charset="0"/>
              </a:rPr>
              <a:t>的</a:t>
            </a:r>
            <a:r>
              <a:rPr lang="zh-CN" altLang="zh-CN" sz="2800" kern="100" dirty="0" smtClean="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实现</a:t>
            </a:r>
            <a:r>
              <a:rPr lang="zh-CN" altLang="zh-CN" sz="2800" kern="100" dirty="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方式</a:t>
            </a:r>
            <a:r>
              <a:rPr lang="zh-CN" altLang="zh-CN" sz="2800" kern="100" dirty="0">
                <a:cs typeface="Times New Roman" panose="02020603050405020304" pitchFamily="18" charset="0"/>
              </a:rPr>
              <a:t>：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65843928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5.3.2  SDRAM	   </a:t>
            </a:r>
            <a:r>
              <a:rPr lang="zh-CN" altLang="en-US" dirty="0" smtClean="0">
                <a:solidFill>
                  <a:srgbClr val="008000"/>
                </a:solidFill>
              </a:rPr>
              <a:t>三、</a:t>
            </a:r>
            <a:r>
              <a:rPr lang="en-US" altLang="zh-CN" dirty="0" smtClean="0">
                <a:solidFill>
                  <a:srgbClr val="008000"/>
                </a:solidFill>
              </a:rPr>
              <a:t>SDRAM</a:t>
            </a:r>
            <a:r>
              <a:rPr lang="zh-CN" altLang="en-US" dirty="0" smtClean="0">
                <a:solidFill>
                  <a:srgbClr val="008000"/>
                </a:solidFill>
              </a:rPr>
              <a:t>控制器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1240078-9CC7-47B2-B51F-C81DC6C36461}" type="slidenum">
              <a:rPr lang="zh-CN" altLang="en-US" smtClean="0"/>
              <a:pPr/>
              <a:t>47</a:t>
            </a:fld>
            <a:endParaRPr lang="en-US" altLang="zh-CN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251400" y="1039448"/>
            <a:ext cx="8568750" cy="877342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2400" dirty="0"/>
              <a:t>SDRAM</a:t>
            </a:r>
            <a:r>
              <a:rPr lang="zh-CN" altLang="zh-CN" sz="2400" dirty="0"/>
              <a:t>内部是由</a:t>
            </a:r>
            <a:r>
              <a:rPr lang="zh-CN" altLang="zh-CN" sz="2400" dirty="0" smtClean="0">
                <a:solidFill>
                  <a:srgbClr val="0000FF"/>
                </a:solidFill>
              </a:rPr>
              <a:t>存储体</a:t>
            </a:r>
            <a:r>
              <a:rPr lang="en-US" altLang="zh-CN" sz="2400" dirty="0" smtClean="0">
                <a:latin typeface="+mn-ea"/>
              </a:rPr>
              <a:t>(</a:t>
            </a:r>
            <a:r>
              <a:rPr lang="en-US" altLang="zh-CN" sz="2400" dirty="0" smtClean="0">
                <a:solidFill>
                  <a:srgbClr val="CC3399"/>
                </a:solidFill>
              </a:rPr>
              <a:t>Bank</a:t>
            </a:r>
            <a:r>
              <a:rPr lang="en-US" altLang="zh-CN" sz="2400" dirty="0">
                <a:latin typeface="+mn-ea"/>
              </a:rPr>
              <a:t>)</a:t>
            </a:r>
            <a:r>
              <a:rPr lang="zh-CN" altLang="zh-CN" sz="2400" dirty="0" smtClean="0"/>
              <a:t>、</a:t>
            </a:r>
            <a:r>
              <a:rPr lang="zh-CN" altLang="zh-CN" sz="2400" dirty="0" smtClean="0">
                <a:solidFill>
                  <a:srgbClr val="0000FF"/>
                </a:solidFill>
              </a:rPr>
              <a:t>行</a:t>
            </a:r>
            <a:r>
              <a:rPr lang="en-US" altLang="zh-CN" sz="2400" dirty="0">
                <a:latin typeface="+mn-ea"/>
              </a:rPr>
              <a:t>(</a:t>
            </a:r>
            <a:r>
              <a:rPr lang="en-US" altLang="zh-CN" sz="2400" dirty="0" smtClean="0">
                <a:solidFill>
                  <a:srgbClr val="CC3399"/>
                </a:solidFill>
              </a:rPr>
              <a:t>Row</a:t>
            </a:r>
            <a:r>
              <a:rPr lang="en-US" altLang="zh-CN" sz="2400" dirty="0">
                <a:latin typeface="+mn-ea"/>
              </a:rPr>
              <a:t>)</a:t>
            </a:r>
            <a:r>
              <a:rPr lang="zh-CN" altLang="zh-CN" sz="2400" dirty="0" smtClean="0"/>
              <a:t>、</a:t>
            </a:r>
            <a:r>
              <a:rPr lang="zh-CN" altLang="zh-CN" sz="2400" dirty="0" smtClean="0">
                <a:solidFill>
                  <a:srgbClr val="0000FF"/>
                </a:solidFill>
              </a:rPr>
              <a:t>列</a:t>
            </a:r>
            <a:r>
              <a:rPr lang="en-US" altLang="zh-CN" sz="2400" dirty="0">
                <a:latin typeface="+mn-ea"/>
              </a:rPr>
              <a:t>(</a:t>
            </a:r>
            <a:r>
              <a:rPr lang="en-US" altLang="zh-CN" sz="2400" dirty="0" smtClean="0">
                <a:solidFill>
                  <a:srgbClr val="CC3399"/>
                </a:solidFill>
              </a:rPr>
              <a:t>Column</a:t>
            </a:r>
            <a:r>
              <a:rPr lang="en-US" altLang="zh-CN" sz="2400" dirty="0">
                <a:latin typeface="+mn-ea"/>
              </a:rPr>
              <a:t>)</a:t>
            </a:r>
            <a:r>
              <a:rPr lang="zh-CN" altLang="zh-CN" sz="2400" dirty="0" smtClean="0"/>
              <a:t>构成</a:t>
            </a:r>
            <a:r>
              <a:rPr lang="zh-CN" altLang="zh-CN" sz="2400" dirty="0"/>
              <a:t>的</a:t>
            </a:r>
            <a:r>
              <a:rPr lang="zh-CN" altLang="zh-CN" sz="2400" dirty="0" smtClean="0"/>
              <a:t>三维结构</a:t>
            </a:r>
            <a:r>
              <a:rPr lang="zh-CN" altLang="en-US" sz="2400" dirty="0" smtClean="0"/>
              <a:t>。</a:t>
            </a:r>
            <a:endParaRPr lang="zh-CN" altLang="en-US" sz="2400" dirty="0"/>
          </a:p>
        </p:txBody>
      </p:sp>
      <p:sp>
        <p:nvSpPr>
          <p:cNvPr id="6" name="标题 1"/>
          <p:cNvSpPr txBox="1">
            <a:spLocks/>
          </p:cNvSpPr>
          <p:nvPr/>
        </p:nvSpPr>
        <p:spPr bwMode="auto">
          <a:xfrm>
            <a:off x="899490" y="515573"/>
            <a:ext cx="792066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9pPr>
          </a:lstStyle>
          <a:p>
            <a:pPr>
              <a:buClrTx/>
              <a:buFontTx/>
            </a:pPr>
            <a:r>
              <a:rPr lang="en-US" altLang="zh-CN" kern="0" dirty="0" smtClean="0">
                <a:solidFill>
                  <a:srgbClr val="FF6600"/>
                </a:solidFill>
              </a:rPr>
              <a:t>1. SDRAM</a:t>
            </a:r>
            <a:r>
              <a:rPr lang="zh-CN" altLang="en-US" kern="0" dirty="0" smtClean="0">
                <a:solidFill>
                  <a:srgbClr val="FF6600"/>
                </a:solidFill>
              </a:rPr>
              <a:t>的基本操作</a:t>
            </a:r>
            <a:endParaRPr lang="zh-CN" altLang="en-US" kern="0" dirty="0">
              <a:solidFill>
                <a:srgbClr val="FF6600"/>
              </a:solidFill>
            </a:endParaRPr>
          </a:p>
        </p:txBody>
      </p:sp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43462714"/>
              </p:ext>
            </p:extLst>
          </p:nvPr>
        </p:nvGraphicFramePr>
        <p:xfrm>
          <a:off x="251401" y="1628750"/>
          <a:ext cx="8785220" cy="48231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6857" name="Visio" r:id="rId4" imgW="5360258" imgH="2943256" progId="Visio.Drawing.11">
                  <p:embed/>
                </p:oleObj>
              </mc:Choice>
              <mc:Fallback>
                <p:oleObj name="Visio" r:id="rId4" imgW="5360258" imgH="2943256" progId="Visio.Drawing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51401" y="1628750"/>
                        <a:ext cx="8785220" cy="48231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文本框 8"/>
          <p:cNvSpPr txBox="1"/>
          <p:nvPr/>
        </p:nvSpPr>
        <p:spPr bwMode="auto">
          <a:xfrm>
            <a:off x="7524410" y="2080297"/>
            <a:ext cx="553998" cy="3155218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 vert="eaVert"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altLang="zh-CN" dirty="0" smtClean="0">
                <a:solidFill>
                  <a:schemeClr val="bg2"/>
                </a:solidFill>
              </a:rPr>
              <a:t>SDRAM </a:t>
            </a:r>
            <a:r>
              <a:rPr lang="zh-CN" altLang="zh-CN" dirty="0" smtClean="0">
                <a:solidFill>
                  <a:schemeClr val="bg2"/>
                </a:solidFill>
              </a:rPr>
              <a:t>的</a:t>
            </a:r>
            <a:r>
              <a:rPr lang="zh-CN" altLang="zh-CN" dirty="0">
                <a:solidFill>
                  <a:schemeClr val="bg2"/>
                </a:solidFill>
              </a:rPr>
              <a:t>内部结构</a:t>
            </a:r>
            <a:endParaRPr lang="zh-CN" alt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090294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5.3.2  SDRAM	   </a:t>
            </a:r>
            <a:r>
              <a:rPr lang="zh-CN" altLang="en-US" dirty="0" smtClean="0">
                <a:solidFill>
                  <a:srgbClr val="008000"/>
                </a:solidFill>
              </a:rPr>
              <a:t>三、</a:t>
            </a:r>
            <a:r>
              <a:rPr lang="en-US" altLang="zh-CN" dirty="0" smtClean="0">
                <a:solidFill>
                  <a:srgbClr val="008000"/>
                </a:solidFill>
              </a:rPr>
              <a:t>SDRAM</a:t>
            </a:r>
            <a:r>
              <a:rPr lang="zh-CN" altLang="en-US" dirty="0" smtClean="0">
                <a:solidFill>
                  <a:srgbClr val="008000"/>
                </a:solidFill>
              </a:rPr>
              <a:t>控制器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1240078-9CC7-47B2-B51F-C81DC6C36461}" type="slidenum">
              <a:rPr lang="zh-CN" altLang="en-US" smtClean="0"/>
              <a:pPr/>
              <a:t>48</a:t>
            </a:fld>
            <a:endParaRPr lang="en-US" altLang="zh-CN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457200" y="1124680"/>
            <a:ext cx="8362950" cy="5400750"/>
          </a:xfrm>
        </p:spPr>
        <p:txBody>
          <a:bodyPr/>
          <a:lstStyle/>
          <a:p>
            <a:r>
              <a:rPr lang="zh-CN" altLang="zh-CN" sz="2400" dirty="0">
                <a:solidFill>
                  <a:srgbClr val="FF0000"/>
                </a:solidFill>
              </a:rPr>
              <a:t>激活</a:t>
            </a:r>
            <a:r>
              <a:rPr lang="zh-CN" altLang="zh-CN" sz="2400" dirty="0"/>
              <a:t>（</a:t>
            </a:r>
            <a:r>
              <a:rPr lang="en-US" altLang="zh-CN" sz="2400" dirty="0">
                <a:solidFill>
                  <a:srgbClr val="FF0000"/>
                </a:solidFill>
              </a:rPr>
              <a:t>Active</a:t>
            </a:r>
            <a:r>
              <a:rPr lang="zh-CN" altLang="zh-CN" sz="2400" dirty="0"/>
              <a:t>）</a:t>
            </a:r>
            <a:r>
              <a:rPr lang="zh-CN" altLang="zh-CN" sz="2400" dirty="0" smtClean="0"/>
              <a:t>命令</a:t>
            </a:r>
            <a:r>
              <a:rPr lang="zh-CN" altLang="en-US" sz="2400" dirty="0" smtClean="0"/>
              <a:t>：</a:t>
            </a:r>
            <a:r>
              <a:rPr lang="en-US" altLang="zh-CN" sz="2400" dirty="0" smtClean="0"/>
              <a:t>SDRAM</a:t>
            </a:r>
            <a:r>
              <a:rPr lang="zh-CN" altLang="zh-CN" sz="2400" dirty="0">
                <a:solidFill>
                  <a:srgbClr val="0000FF"/>
                </a:solidFill>
              </a:rPr>
              <a:t>打开</a:t>
            </a:r>
            <a:r>
              <a:rPr lang="zh-CN" altLang="zh-CN" sz="2400" dirty="0"/>
              <a:t>激活命令指定</a:t>
            </a:r>
            <a:r>
              <a:rPr lang="zh-CN" altLang="zh-CN" sz="2400" dirty="0">
                <a:solidFill>
                  <a:srgbClr val="0000FF"/>
                </a:solidFill>
              </a:rPr>
              <a:t>存储体</a:t>
            </a:r>
            <a:r>
              <a:rPr lang="zh-CN" altLang="zh-CN" sz="2400" dirty="0"/>
              <a:t>的行缓冲器，并根据激活命令指定的行地址，将</a:t>
            </a:r>
            <a:r>
              <a:rPr lang="zh-CN" altLang="zh-CN" sz="2400" dirty="0">
                <a:solidFill>
                  <a:srgbClr val="0000FF"/>
                </a:solidFill>
              </a:rPr>
              <a:t>整个行</a:t>
            </a:r>
            <a:r>
              <a:rPr lang="zh-CN" altLang="zh-CN" sz="2400" dirty="0"/>
              <a:t>所存储的数据传送到</a:t>
            </a:r>
            <a:r>
              <a:rPr lang="zh-CN" altLang="zh-CN" sz="2400" dirty="0">
                <a:solidFill>
                  <a:srgbClr val="0000FF"/>
                </a:solidFill>
              </a:rPr>
              <a:t>行缓冲器</a:t>
            </a:r>
            <a:r>
              <a:rPr lang="zh-CN" altLang="zh-CN" sz="2400" dirty="0"/>
              <a:t>中（</a:t>
            </a:r>
            <a:r>
              <a:rPr lang="zh-CN" altLang="zh-CN" sz="2400" dirty="0">
                <a:solidFill>
                  <a:srgbClr val="CC0099"/>
                </a:solidFill>
              </a:rPr>
              <a:t>破坏性读出</a:t>
            </a:r>
            <a:r>
              <a:rPr lang="zh-CN" altLang="zh-CN" sz="2400" dirty="0"/>
              <a:t>），这个过程称为行“</a:t>
            </a:r>
            <a:r>
              <a:rPr lang="zh-CN" altLang="zh-CN" sz="2400" dirty="0">
                <a:solidFill>
                  <a:srgbClr val="CC0099"/>
                </a:solidFill>
              </a:rPr>
              <a:t>打开</a:t>
            </a:r>
            <a:r>
              <a:rPr lang="zh-CN" altLang="zh-CN" sz="2400" dirty="0"/>
              <a:t>”</a:t>
            </a:r>
            <a:r>
              <a:rPr lang="zh-CN" altLang="zh-CN" sz="2400" dirty="0" smtClean="0"/>
              <a:t>。</a:t>
            </a:r>
            <a:endParaRPr lang="en-US" altLang="zh-CN" sz="2400" dirty="0" smtClean="0"/>
          </a:p>
          <a:p>
            <a:r>
              <a:rPr lang="zh-CN" altLang="zh-CN" sz="2400" dirty="0"/>
              <a:t>随后的</a:t>
            </a:r>
            <a:r>
              <a:rPr lang="zh-CN" altLang="zh-CN" sz="2400" dirty="0">
                <a:solidFill>
                  <a:srgbClr val="FF0000"/>
                </a:solidFill>
              </a:rPr>
              <a:t>读</a:t>
            </a:r>
            <a:r>
              <a:rPr lang="en-US" altLang="zh-CN" sz="2400" dirty="0">
                <a:solidFill>
                  <a:srgbClr val="FF0000"/>
                </a:solidFill>
              </a:rPr>
              <a:t>/</a:t>
            </a:r>
            <a:r>
              <a:rPr lang="zh-CN" altLang="zh-CN" sz="2400" dirty="0">
                <a:solidFill>
                  <a:srgbClr val="FF0000"/>
                </a:solidFill>
              </a:rPr>
              <a:t>写命令</a:t>
            </a:r>
            <a:r>
              <a:rPr lang="zh-CN" altLang="zh-CN" sz="2400" dirty="0"/>
              <a:t>是针对</a:t>
            </a:r>
            <a:r>
              <a:rPr lang="zh-CN" altLang="zh-CN" sz="2400" dirty="0">
                <a:solidFill>
                  <a:srgbClr val="0000FF"/>
                </a:solidFill>
              </a:rPr>
              <a:t>行缓冲器</a:t>
            </a:r>
            <a:r>
              <a:rPr lang="zh-CN" altLang="zh-CN" sz="2400" dirty="0"/>
              <a:t>的读</a:t>
            </a:r>
            <a:r>
              <a:rPr lang="en-US" altLang="zh-CN" sz="2400" dirty="0"/>
              <a:t>/</a:t>
            </a:r>
            <a:r>
              <a:rPr lang="zh-CN" altLang="zh-CN" sz="2400" dirty="0"/>
              <a:t>写操作，</a:t>
            </a:r>
            <a:r>
              <a:rPr lang="en-US" altLang="zh-CN" sz="2400" dirty="0"/>
              <a:t>SDRAM</a:t>
            </a:r>
            <a:r>
              <a:rPr lang="zh-CN" altLang="zh-CN" sz="2400" dirty="0"/>
              <a:t>控制器向</a:t>
            </a:r>
            <a:r>
              <a:rPr lang="en-US" altLang="zh-CN" sz="2400" dirty="0"/>
              <a:t>SDRAM</a:t>
            </a:r>
            <a:r>
              <a:rPr lang="zh-CN" altLang="zh-CN" sz="2400" dirty="0"/>
              <a:t>送</a:t>
            </a:r>
            <a:r>
              <a:rPr lang="zh-CN" altLang="zh-CN" sz="2400" dirty="0">
                <a:solidFill>
                  <a:srgbClr val="CC3399"/>
                </a:solidFill>
              </a:rPr>
              <a:t>读</a:t>
            </a:r>
            <a:r>
              <a:rPr lang="en-US" altLang="zh-CN" sz="2400" dirty="0">
                <a:solidFill>
                  <a:srgbClr val="CC3399"/>
                </a:solidFill>
              </a:rPr>
              <a:t>/</a:t>
            </a:r>
            <a:r>
              <a:rPr lang="zh-CN" altLang="zh-CN" sz="2400" dirty="0">
                <a:solidFill>
                  <a:srgbClr val="CC3399"/>
                </a:solidFill>
              </a:rPr>
              <a:t>写命令</a:t>
            </a:r>
            <a:r>
              <a:rPr lang="zh-CN" altLang="zh-CN" sz="2400" dirty="0"/>
              <a:t>的同时还要送</a:t>
            </a:r>
            <a:r>
              <a:rPr lang="zh-CN" altLang="zh-CN" sz="2400" dirty="0">
                <a:solidFill>
                  <a:srgbClr val="CC3399"/>
                </a:solidFill>
              </a:rPr>
              <a:t>列地址</a:t>
            </a:r>
            <a:r>
              <a:rPr lang="zh-CN" altLang="zh-CN" sz="2400" dirty="0" smtClean="0"/>
              <a:t>。</a:t>
            </a:r>
            <a:endParaRPr lang="en-US" altLang="zh-CN" sz="2400" dirty="0" smtClean="0"/>
          </a:p>
          <a:p>
            <a:r>
              <a:rPr lang="zh-CN" altLang="zh-CN" sz="2400" dirty="0"/>
              <a:t>当对该行的读</a:t>
            </a:r>
            <a:r>
              <a:rPr lang="en-US" altLang="zh-CN" sz="2400" dirty="0"/>
              <a:t>/</a:t>
            </a:r>
            <a:r>
              <a:rPr lang="zh-CN" altLang="zh-CN" sz="2400" dirty="0"/>
              <a:t>写操作完成后，</a:t>
            </a:r>
            <a:r>
              <a:rPr lang="en-US" altLang="zh-CN" sz="2400" dirty="0"/>
              <a:t>SDRAM</a:t>
            </a:r>
            <a:r>
              <a:rPr lang="zh-CN" altLang="zh-CN" sz="2400" dirty="0"/>
              <a:t>控制器要向</a:t>
            </a:r>
            <a:r>
              <a:rPr lang="en-US" altLang="zh-CN" sz="2400" dirty="0"/>
              <a:t>SDRAM</a:t>
            </a:r>
            <a:r>
              <a:rPr lang="zh-CN" altLang="zh-CN" sz="2400" dirty="0"/>
              <a:t>发送</a:t>
            </a:r>
            <a:r>
              <a:rPr lang="zh-CN" altLang="zh-CN" sz="2400" dirty="0">
                <a:solidFill>
                  <a:srgbClr val="FF0000"/>
                </a:solidFill>
              </a:rPr>
              <a:t>预充电</a:t>
            </a:r>
            <a:r>
              <a:rPr lang="zh-CN" altLang="zh-CN" sz="2400" dirty="0"/>
              <a:t>（</a:t>
            </a:r>
            <a:r>
              <a:rPr lang="en-US" altLang="zh-CN" sz="2400" dirty="0" err="1">
                <a:solidFill>
                  <a:srgbClr val="FF0000"/>
                </a:solidFill>
              </a:rPr>
              <a:t>Precharge</a:t>
            </a:r>
            <a:r>
              <a:rPr lang="zh-CN" altLang="zh-CN" sz="2400" dirty="0"/>
              <a:t>）命令，把预充电命令指定存储体</a:t>
            </a:r>
            <a:r>
              <a:rPr lang="zh-CN" altLang="zh-CN" sz="2400" dirty="0">
                <a:solidFill>
                  <a:srgbClr val="0000FF"/>
                </a:solidFill>
              </a:rPr>
              <a:t>行缓冲器</a:t>
            </a:r>
            <a:r>
              <a:rPr lang="zh-CN" altLang="zh-CN" sz="2400" dirty="0"/>
              <a:t>中的数据</a:t>
            </a:r>
            <a:r>
              <a:rPr lang="zh-CN" altLang="zh-CN" sz="2400" dirty="0">
                <a:solidFill>
                  <a:srgbClr val="CC0099"/>
                </a:solidFill>
              </a:rPr>
              <a:t>写回</a:t>
            </a:r>
            <a:r>
              <a:rPr lang="zh-CN" altLang="zh-CN" sz="2400" dirty="0">
                <a:solidFill>
                  <a:srgbClr val="0000FF"/>
                </a:solidFill>
              </a:rPr>
              <a:t>存储阵列</a:t>
            </a:r>
            <a:r>
              <a:rPr lang="zh-CN" altLang="zh-CN" sz="2400" dirty="0"/>
              <a:t>对应的</a:t>
            </a:r>
            <a:r>
              <a:rPr lang="zh-CN" altLang="zh-CN" sz="2400" dirty="0">
                <a:solidFill>
                  <a:srgbClr val="0000FF"/>
                </a:solidFill>
              </a:rPr>
              <a:t>行</a:t>
            </a:r>
            <a:r>
              <a:rPr lang="zh-CN" altLang="zh-CN" sz="2400" dirty="0"/>
              <a:t>，这个过程称为行“</a:t>
            </a:r>
            <a:r>
              <a:rPr lang="zh-CN" altLang="zh-CN" sz="2400" dirty="0">
                <a:solidFill>
                  <a:srgbClr val="CC3399"/>
                </a:solidFill>
              </a:rPr>
              <a:t>关闭</a:t>
            </a:r>
            <a:r>
              <a:rPr lang="zh-CN" altLang="zh-CN" sz="2400" dirty="0"/>
              <a:t>”</a:t>
            </a:r>
            <a:r>
              <a:rPr lang="zh-CN" altLang="zh-CN" sz="2400" dirty="0" smtClean="0"/>
              <a:t>。</a:t>
            </a:r>
            <a:endParaRPr lang="en-US" altLang="zh-CN" sz="2400" dirty="0" smtClean="0"/>
          </a:p>
          <a:p>
            <a:r>
              <a:rPr lang="en-US" altLang="zh-CN" sz="2400" dirty="0" err="1">
                <a:solidFill>
                  <a:srgbClr val="FF0000"/>
                </a:solidFill>
              </a:rPr>
              <a:t>Precharge</a:t>
            </a:r>
            <a:r>
              <a:rPr lang="zh-CN" altLang="zh-CN" sz="2400" dirty="0"/>
              <a:t>命令可以关闭</a:t>
            </a:r>
            <a:r>
              <a:rPr lang="zh-CN" altLang="zh-CN" sz="2400" dirty="0">
                <a:solidFill>
                  <a:srgbClr val="0000FF"/>
                </a:solidFill>
              </a:rPr>
              <a:t>指定存储体</a:t>
            </a:r>
            <a:r>
              <a:rPr lang="zh-CN" altLang="zh-CN" sz="2400" dirty="0"/>
              <a:t>的行缓冲器</a:t>
            </a:r>
            <a:r>
              <a:rPr lang="zh-CN" altLang="zh-CN" sz="2400" dirty="0" smtClean="0"/>
              <a:t>，</a:t>
            </a:r>
            <a:r>
              <a:rPr lang="en-US" altLang="zh-CN" sz="2400" dirty="0" smtClean="0"/>
              <a:t/>
            </a:r>
            <a:br>
              <a:rPr lang="en-US" altLang="zh-CN" sz="2400" dirty="0" smtClean="0"/>
            </a:br>
            <a:r>
              <a:rPr lang="en-US" altLang="zh-CN" sz="2400" dirty="0" err="1" smtClean="0">
                <a:solidFill>
                  <a:srgbClr val="FF0000"/>
                </a:solidFill>
              </a:rPr>
              <a:t>Precharge</a:t>
            </a:r>
            <a:r>
              <a:rPr lang="en-US" altLang="zh-CN" sz="2400" dirty="0" smtClean="0">
                <a:solidFill>
                  <a:srgbClr val="FF0000"/>
                </a:solidFill>
              </a:rPr>
              <a:t> </a:t>
            </a:r>
            <a:r>
              <a:rPr lang="en-US" altLang="zh-CN" sz="2400" dirty="0">
                <a:solidFill>
                  <a:srgbClr val="FF0000"/>
                </a:solidFill>
              </a:rPr>
              <a:t>All</a:t>
            </a:r>
            <a:r>
              <a:rPr lang="zh-CN" altLang="zh-CN" sz="2400" dirty="0"/>
              <a:t>命令可以关闭</a:t>
            </a:r>
            <a:r>
              <a:rPr lang="zh-CN" altLang="zh-CN" sz="2400" dirty="0">
                <a:solidFill>
                  <a:srgbClr val="0000FF"/>
                </a:solidFill>
              </a:rPr>
              <a:t>所有存储体</a:t>
            </a:r>
            <a:r>
              <a:rPr lang="zh-CN" altLang="zh-CN" sz="2400" dirty="0"/>
              <a:t>的行缓冲器</a:t>
            </a:r>
            <a:r>
              <a:rPr lang="zh-CN" altLang="zh-CN" sz="2400" dirty="0" smtClean="0"/>
              <a:t>；</a:t>
            </a:r>
            <a:r>
              <a:rPr lang="en-US" altLang="zh-CN" sz="2400" dirty="0" smtClean="0"/>
              <a:t/>
            </a:r>
            <a:br>
              <a:rPr lang="en-US" altLang="zh-CN" sz="2400" dirty="0" smtClean="0"/>
            </a:br>
            <a:r>
              <a:rPr lang="zh-CN" altLang="zh-CN" sz="2400" dirty="0" smtClean="0"/>
              <a:t>行</a:t>
            </a:r>
            <a:r>
              <a:rPr lang="zh-CN" altLang="zh-CN" sz="2400" dirty="0"/>
              <a:t>缓冲器被关闭的存储体成为“</a:t>
            </a:r>
            <a:r>
              <a:rPr lang="zh-CN" altLang="zh-CN" sz="2400" dirty="0">
                <a:solidFill>
                  <a:srgbClr val="FF0000"/>
                </a:solidFill>
              </a:rPr>
              <a:t>空闲</a:t>
            </a:r>
            <a:r>
              <a:rPr lang="zh-CN" altLang="zh-CN" sz="2400" dirty="0"/>
              <a:t>”（</a:t>
            </a:r>
            <a:r>
              <a:rPr lang="en-US" altLang="zh-CN" sz="2400" dirty="0">
                <a:solidFill>
                  <a:srgbClr val="FF0000"/>
                </a:solidFill>
              </a:rPr>
              <a:t>Idle</a:t>
            </a:r>
            <a:r>
              <a:rPr lang="zh-CN" altLang="zh-CN" sz="2400" dirty="0"/>
              <a:t>）的。</a:t>
            </a:r>
            <a:endParaRPr lang="zh-CN" altLang="en-US" sz="2400" dirty="0"/>
          </a:p>
        </p:txBody>
      </p:sp>
      <p:sp>
        <p:nvSpPr>
          <p:cNvPr id="6" name="标题 1"/>
          <p:cNvSpPr txBox="1">
            <a:spLocks/>
          </p:cNvSpPr>
          <p:nvPr/>
        </p:nvSpPr>
        <p:spPr bwMode="auto">
          <a:xfrm>
            <a:off x="899490" y="515573"/>
            <a:ext cx="792066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9pPr>
          </a:lstStyle>
          <a:p>
            <a:pPr>
              <a:buClrTx/>
              <a:buFontTx/>
            </a:pPr>
            <a:r>
              <a:rPr lang="en-US" altLang="zh-CN" kern="0" dirty="0" smtClean="0">
                <a:solidFill>
                  <a:srgbClr val="FF6600"/>
                </a:solidFill>
              </a:rPr>
              <a:t>1. SDRAM</a:t>
            </a:r>
            <a:r>
              <a:rPr lang="zh-CN" altLang="en-US" kern="0" dirty="0" smtClean="0">
                <a:solidFill>
                  <a:srgbClr val="FF6600"/>
                </a:solidFill>
              </a:rPr>
              <a:t>的基本操作</a:t>
            </a:r>
            <a:endParaRPr lang="zh-CN" altLang="en-US" kern="0" dirty="0">
              <a:solidFill>
                <a:srgbClr val="FF6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372643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5.3.2  SDRAM	   </a:t>
            </a:r>
            <a:r>
              <a:rPr lang="zh-CN" altLang="en-US" dirty="0" smtClean="0">
                <a:solidFill>
                  <a:srgbClr val="008000"/>
                </a:solidFill>
              </a:rPr>
              <a:t>三、</a:t>
            </a:r>
            <a:r>
              <a:rPr lang="en-US" altLang="zh-CN" dirty="0" smtClean="0">
                <a:solidFill>
                  <a:srgbClr val="008000"/>
                </a:solidFill>
              </a:rPr>
              <a:t>SDRAM</a:t>
            </a:r>
            <a:r>
              <a:rPr lang="zh-CN" altLang="en-US" dirty="0" smtClean="0">
                <a:solidFill>
                  <a:srgbClr val="008000"/>
                </a:solidFill>
              </a:rPr>
              <a:t>控制器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1240078-9CC7-47B2-B51F-C81DC6C36461}" type="slidenum">
              <a:rPr lang="zh-CN" altLang="en-US" smtClean="0"/>
              <a:pPr/>
              <a:t>49</a:t>
            </a:fld>
            <a:endParaRPr lang="en-US" altLang="zh-CN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457200" y="1412720"/>
            <a:ext cx="8579420" cy="5274853"/>
          </a:xfrm>
        </p:spPr>
        <p:txBody>
          <a:bodyPr/>
          <a:lstStyle/>
          <a:p>
            <a:pPr marL="457200" indent="-457200">
              <a:spcBef>
                <a:spcPts val="0"/>
              </a:spcBef>
              <a:buSzPct val="100000"/>
              <a:buFont typeface="+mj-ea"/>
              <a:buAutoNum type="circleNumDbPlain"/>
            </a:pPr>
            <a:r>
              <a:rPr lang="zh-CN" altLang="zh-CN" sz="2400" dirty="0" smtClean="0"/>
              <a:t>当前</a:t>
            </a:r>
            <a:r>
              <a:rPr lang="zh-CN" altLang="zh-CN" sz="2400" dirty="0"/>
              <a:t>要访问的“行”所在的存储体中，</a:t>
            </a:r>
            <a:r>
              <a:rPr lang="zh-CN" altLang="zh-CN" sz="2400" dirty="0">
                <a:solidFill>
                  <a:srgbClr val="0000FF"/>
                </a:solidFill>
              </a:rPr>
              <a:t>行缓冲器</a:t>
            </a:r>
            <a:r>
              <a:rPr lang="zh-CN" altLang="zh-CN" sz="2400" dirty="0"/>
              <a:t>是</a:t>
            </a:r>
            <a:r>
              <a:rPr lang="zh-CN" altLang="zh-CN" sz="2400" dirty="0">
                <a:solidFill>
                  <a:srgbClr val="0000FF"/>
                </a:solidFill>
              </a:rPr>
              <a:t>关闭</a:t>
            </a:r>
            <a:r>
              <a:rPr lang="zh-CN" altLang="zh-CN" sz="2400" dirty="0"/>
              <a:t>的</a:t>
            </a:r>
            <a:r>
              <a:rPr lang="zh-CN" altLang="zh-CN" sz="2400" dirty="0" smtClean="0"/>
              <a:t>。</a:t>
            </a:r>
            <a:endParaRPr lang="en-US" altLang="zh-CN" sz="2400" dirty="0" smtClean="0"/>
          </a:p>
          <a:p>
            <a:pPr marL="809625" lvl="1" indent="-361950">
              <a:spcBef>
                <a:spcPts val="0"/>
              </a:spcBef>
              <a:buClr>
                <a:srgbClr val="FF6600"/>
              </a:buClr>
              <a:buFont typeface="Wingdings" panose="05000000000000000000" pitchFamily="2" charset="2"/>
              <a:buChar char="p"/>
            </a:pPr>
            <a:r>
              <a:rPr lang="en-US" altLang="zh-CN" sz="2400" dirty="0" smtClean="0"/>
              <a:t>SDRAM</a:t>
            </a:r>
            <a:r>
              <a:rPr lang="zh-CN" altLang="zh-CN" sz="2400" dirty="0" smtClean="0"/>
              <a:t>控制器</a:t>
            </a:r>
            <a:r>
              <a:rPr lang="zh-CN" altLang="zh-CN" sz="2400" dirty="0" smtClean="0">
                <a:solidFill>
                  <a:srgbClr val="FF0000"/>
                </a:solidFill>
              </a:rPr>
              <a:t>先</a:t>
            </a:r>
            <a:r>
              <a:rPr lang="zh-CN" altLang="zh-CN" sz="2400" dirty="0"/>
              <a:t>向</a:t>
            </a:r>
            <a:r>
              <a:rPr lang="en-US" altLang="zh-CN" sz="2400" dirty="0"/>
              <a:t>SDRAM</a:t>
            </a:r>
            <a:r>
              <a:rPr lang="zh-CN" altLang="zh-CN" sz="2400" dirty="0"/>
              <a:t>发送</a:t>
            </a:r>
            <a:r>
              <a:rPr lang="zh-CN" altLang="zh-CN" sz="2400" dirty="0">
                <a:solidFill>
                  <a:srgbClr val="FF0000"/>
                </a:solidFill>
              </a:rPr>
              <a:t>激活</a:t>
            </a:r>
            <a:r>
              <a:rPr lang="zh-CN" altLang="zh-CN" sz="2400" dirty="0"/>
              <a:t>（</a:t>
            </a:r>
            <a:r>
              <a:rPr lang="en-US" altLang="zh-CN" sz="2400" dirty="0"/>
              <a:t>Active</a:t>
            </a:r>
            <a:r>
              <a:rPr lang="zh-CN" altLang="zh-CN" sz="2400" dirty="0"/>
              <a:t>）</a:t>
            </a:r>
            <a:r>
              <a:rPr lang="zh-CN" altLang="zh-CN" sz="2400" dirty="0" smtClean="0"/>
              <a:t>命令</a:t>
            </a:r>
            <a:r>
              <a:rPr lang="zh-CN" altLang="en-US" sz="2400" dirty="0" smtClean="0"/>
              <a:t>；</a:t>
            </a:r>
            <a:endParaRPr lang="en-US" altLang="zh-CN" sz="2400" dirty="0" smtClean="0"/>
          </a:p>
          <a:p>
            <a:pPr marL="809625" lvl="1" indent="-361950">
              <a:spcBef>
                <a:spcPts val="0"/>
              </a:spcBef>
              <a:buClr>
                <a:srgbClr val="FF6600"/>
              </a:buClr>
              <a:buFont typeface="Wingdings" panose="05000000000000000000" pitchFamily="2" charset="2"/>
              <a:buChar char="p"/>
            </a:pPr>
            <a:r>
              <a:rPr lang="zh-CN" altLang="zh-CN" sz="2400" dirty="0" smtClean="0">
                <a:solidFill>
                  <a:srgbClr val="FF0000"/>
                </a:solidFill>
              </a:rPr>
              <a:t>再</a:t>
            </a:r>
            <a:r>
              <a:rPr lang="zh-CN" altLang="zh-CN" sz="2400" dirty="0"/>
              <a:t>发送</a:t>
            </a:r>
            <a:r>
              <a:rPr lang="zh-CN" altLang="zh-CN" sz="2400" dirty="0">
                <a:solidFill>
                  <a:srgbClr val="FF0000"/>
                </a:solidFill>
              </a:rPr>
              <a:t>读</a:t>
            </a:r>
            <a:r>
              <a:rPr lang="en-US" altLang="zh-CN" sz="2400" dirty="0">
                <a:solidFill>
                  <a:srgbClr val="FF0000"/>
                </a:solidFill>
              </a:rPr>
              <a:t>/</a:t>
            </a:r>
            <a:r>
              <a:rPr lang="zh-CN" altLang="zh-CN" sz="2400" dirty="0">
                <a:solidFill>
                  <a:srgbClr val="FF0000"/>
                </a:solidFill>
              </a:rPr>
              <a:t>写</a:t>
            </a:r>
            <a:r>
              <a:rPr lang="zh-CN" altLang="zh-CN" sz="2400" dirty="0"/>
              <a:t>命令和</a:t>
            </a:r>
            <a:r>
              <a:rPr lang="zh-CN" altLang="zh-CN" sz="2400" dirty="0">
                <a:solidFill>
                  <a:srgbClr val="CC0099"/>
                </a:solidFill>
              </a:rPr>
              <a:t>列地址</a:t>
            </a:r>
            <a:r>
              <a:rPr lang="zh-CN" altLang="zh-CN" sz="2400" dirty="0" smtClean="0"/>
              <a:t>。</a:t>
            </a:r>
            <a:endParaRPr lang="en-US" altLang="zh-CN" sz="2400" dirty="0" smtClean="0"/>
          </a:p>
          <a:p>
            <a:pPr marL="809625" lvl="1" indent="-361950">
              <a:spcBef>
                <a:spcPts val="0"/>
              </a:spcBef>
              <a:buClr>
                <a:srgbClr val="FF6600"/>
              </a:buClr>
              <a:buFont typeface="Wingdings" panose="05000000000000000000" pitchFamily="2" charset="2"/>
              <a:buChar char="p"/>
            </a:pPr>
            <a:r>
              <a:rPr lang="zh-CN" altLang="zh-CN" sz="2400" dirty="0" smtClean="0"/>
              <a:t>读</a:t>
            </a:r>
            <a:r>
              <a:rPr lang="en-US" altLang="zh-CN" sz="2400" dirty="0"/>
              <a:t>/</a:t>
            </a:r>
            <a:r>
              <a:rPr lang="zh-CN" altLang="zh-CN" sz="2400" dirty="0"/>
              <a:t>写延时中等。</a:t>
            </a:r>
          </a:p>
          <a:p>
            <a:pPr marL="457200" indent="-457200">
              <a:spcBef>
                <a:spcPts val="0"/>
              </a:spcBef>
              <a:buSzPct val="100000"/>
              <a:buFont typeface="+mj-ea"/>
              <a:buAutoNum type="circleNumDbPlain"/>
            </a:pPr>
            <a:r>
              <a:rPr lang="zh-CN" altLang="zh-CN" sz="2400" dirty="0" smtClean="0"/>
              <a:t>当前</a:t>
            </a:r>
            <a:r>
              <a:rPr lang="zh-CN" altLang="zh-CN" sz="2400" dirty="0"/>
              <a:t>访问“行”的数据，刚好保存在相应存储体的</a:t>
            </a:r>
            <a:r>
              <a:rPr lang="zh-CN" altLang="zh-CN" sz="2400" dirty="0">
                <a:solidFill>
                  <a:srgbClr val="0000FF"/>
                </a:solidFill>
              </a:rPr>
              <a:t>行缓冲器</a:t>
            </a:r>
            <a:r>
              <a:rPr lang="zh-CN" altLang="zh-CN" sz="2400" dirty="0"/>
              <a:t>中</a:t>
            </a:r>
            <a:r>
              <a:rPr lang="zh-CN" altLang="zh-CN" sz="2400" dirty="0" smtClean="0"/>
              <a:t>。</a:t>
            </a:r>
            <a:endParaRPr lang="en-US" altLang="zh-CN" sz="2400" dirty="0" smtClean="0"/>
          </a:p>
          <a:p>
            <a:pPr marL="809625" lvl="1" indent="-361950">
              <a:spcBef>
                <a:spcPts val="0"/>
              </a:spcBef>
              <a:buClr>
                <a:srgbClr val="FF6600"/>
              </a:buClr>
              <a:buFont typeface="Wingdings" panose="05000000000000000000" pitchFamily="2" charset="2"/>
              <a:buChar char="p"/>
            </a:pPr>
            <a:r>
              <a:rPr lang="zh-CN" altLang="zh-CN" sz="2400" dirty="0"/>
              <a:t>直接发送</a:t>
            </a:r>
            <a:r>
              <a:rPr lang="zh-CN" altLang="zh-CN" sz="2400" dirty="0">
                <a:solidFill>
                  <a:srgbClr val="CC3399"/>
                </a:solidFill>
              </a:rPr>
              <a:t>读</a:t>
            </a:r>
            <a:r>
              <a:rPr lang="en-US" altLang="zh-CN" sz="2400" dirty="0">
                <a:solidFill>
                  <a:srgbClr val="CC3399"/>
                </a:solidFill>
              </a:rPr>
              <a:t>/</a:t>
            </a:r>
            <a:r>
              <a:rPr lang="zh-CN" altLang="zh-CN" sz="2400" dirty="0">
                <a:solidFill>
                  <a:srgbClr val="CC3399"/>
                </a:solidFill>
              </a:rPr>
              <a:t>写命令</a:t>
            </a:r>
            <a:r>
              <a:rPr lang="zh-CN" altLang="zh-CN" sz="2400" dirty="0"/>
              <a:t>和</a:t>
            </a:r>
            <a:r>
              <a:rPr lang="zh-CN" altLang="zh-CN" sz="2400" dirty="0">
                <a:solidFill>
                  <a:srgbClr val="0000FF"/>
                </a:solidFill>
              </a:rPr>
              <a:t>列地址</a:t>
            </a:r>
            <a:r>
              <a:rPr lang="zh-CN" altLang="zh-CN" sz="2400" dirty="0"/>
              <a:t>，即可访问。</a:t>
            </a:r>
            <a:endParaRPr lang="en-US" altLang="zh-CN" sz="2400" dirty="0"/>
          </a:p>
          <a:p>
            <a:pPr marL="809625" lvl="1" indent="-361950">
              <a:spcBef>
                <a:spcPts val="0"/>
              </a:spcBef>
              <a:buClr>
                <a:srgbClr val="FF6600"/>
              </a:buClr>
              <a:buFont typeface="Wingdings" panose="05000000000000000000" pitchFamily="2" charset="2"/>
              <a:buChar char="p"/>
            </a:pPr>
            <a:r>
              <a:rPr lang="zh-CN" altLang="zh-CN" sz="2400" dirty="0"/>
              <a:t>读</a:t>
            </a:r>
            <a:r>
              <a:rPr lang="en-US" altLang="zh-CN" sz="2400" dirty="0"/>
              <a:t>/</a:t>
            </a:r>
            <a:r>
              <a:rPr lang="zh-CN" altLang="zh-CN" sz="2400" dirty="0"/>
              <a:t>写延时最小。</a:t>
            </a:r>
          </a:p>
          <a:p>
            <a:pPr marL="457200" indent="-457200">
              <a:spcBef>
                <a:spcPts val="0"/>
              </a:spcBef>
              <a:buSzPct val="100000"/>
              <a:buFont typeface="+mj-ea"/>
              <a:buAutoNum type="circleNumDbPlain"/>
            </a:pPr>
            <a:r>
              <a:rPr lang="zh-CN" altLang="zh-CN" sz="2400" dirty="0" smtClean="0"/>
              <a:t>当前</a:t>
            </a:r>
            <a:r>
              <a:rPr lang="zh-CN" altLang="zh-CN" sz="2400" dirty="0"/>
              <a:t>访问的“行”所在的存储体中，</a:t>
            </a:r>
            <a:r>
              <a:rPr lang="zh-CN" altLang="zh-CN" sz="2400" dirty="0">
                <a:solidFill>
                  <a:srgbClr val="0000FF"/>
                </a:solidFill>
              </a:rPr>
              <a:t>行缓冲器打开</a:t>
            </a:r>
            <a:r>
              <a:rPr lang="zh-CN" altLang="zh-CN" sz="2400" dirty="0"/>
              <a:t>，</a:t>
            </a:r>
            <a:r>
              <a:rPr lang="zh-CN" altLang="zh-CN" sz="2400" dirty="0">
                <a:solidFill>
                  <a:srgbClr val="0000FF"/>
                </a:solidFill>
              </a:rPr>
              <a:t>存的是另一个行的数据</a:t>
            </a:r>
            <a:r>
              <a:rPr lang="zh-CN" altLang="zh-CN" sz="2400" dirty="0" smtClean="0"/>
              <a:t>。</a:t>
            </a:r>
            <a:endParaRPr lang="en-US" altLang="zh-CN" sz="2400" dirty="0" smtClean="0"/>
          </a:p>
          <a:p>
            <a:pPr marL="809625" lvl="1" indent="-361950">
              <a:spcBef>
                <a:spcPts val="0"/>
              </a:spcBef>
              <a:buClr>
                <a:srgbClr val="FF6600"/>
              </a:buClr>
              <a:buFont typeface="Wingdings" panose="05000000000000000000" pitchFamily="2" charset="2"/>
              <a:buChar char="p"/>
            </a:pPr>
            <a:r>
              <a:rPr lang="zh-CN" altLang="zh-CN" sz="2400" dirty="0" smtClean="0">
                <a:solidFill>
                  <a:srgbClr val="FF0000"/>
                </a:solidFill>
              </a:rPr>
              <a:t>先</a:t>
            </a:r>
            <a:r>
              <a:rPr lang="zh-CN" altLang="zh-CN" sz="2400" dirty="0"/>
              <a:t>发送</a:t>
            </a:r>
            <a:r>
              <a:rPr lang="en-US" altLang="zh-CN" sz="2400" dirty="0" err="1">
                <a:solidFill>
                  <a:srgbClr val="CC3399"/>
                </a:solidFill>
              </a:rPr>
              <a:t>Precharge</a:t>
            </a:r>
            <a:r>
              <a:rPr lang="zh-CN" altLang="zh-CN" sz="2400" dirty="0"/>
              <a:t>或</a:t>
            </a:r>
            <a:r>
              <a:rPr lang="en-US" altLang="zh-CN" sz="2400" dirty="0" err="1">
                <a:solidFill>
                  <a:srgbClr val="CC3399"/>
                </a:solidFill>
              </a:rPr>
              <a:t>Precharge</a:t>
            </a:r>
            <a:r>
              <a:rPr lang="en-US" altLang="zh-CN" sz="2400" dirty="0">
                <a:solidFill>
                  <a:srgbClr val="CC3399"/>
                </a:solidFill>
              </a:rPr>
              <a:t> All</a:t>
            </a:r>
            <a:r>
              <a:rPr lang="zh-CN" altLang="zh-CN" sz="2400" dirty="0"/>
              <a:t>命令关闭行缓冲器</a:t>
            </a:r>
            <a:r>
              <a:rPr lang="zh-CN" altLang="zh-CN" sz="2400" dirty="0" smtClean="0"/>
              <a:t>，</a:t>
            </a:r>
            <a:endParaRPr lang="en-US" altLang="zh-CN" sz="2400" dirty="0" smtClean="0"/>
          </a:p>
          <a:p>
            <a:pPr marL="809625" lvl="1" indent="-361950">
              <a:spcBef>
                <a:spcPts val="0"/>
              </a:spcBef>
              <a:buClr>
                <a:srgbClr val="FF6600"/>
              </a:buClr>
              <a:buFont typeface="Wingdings" panose="05000000000000000000" pitchFamily="2" charset="2"/>
              <a:buChar char="p"/>
            </a:pPr>
            <a:r>
              <a:rPr lang="zh-CN" altLang="zh-CN" sz="2400" dirty="0" smtClean="0">
                <a:solidFill>
                  <a:srgbClr val="FF0000"/>
                </a:solidFill>
              </a:rPr>
              <a:t>再</a:t>
            </a:r>
            <a:r>
              <a:rPr lang="zh-CN" altLang="zh-CN" sz="2400" dirty="0"/>
              <a:t>发送</a:t>
            </a:r>
            <a:r>
              <a:rPr lang="zh-CN" altLang="zh-CN" sz="2400" dirty="0">
                <a:solidFill>
                  <a:srgbClr val="CC3399"/>
                </a:solidFill>
              </a:rPr>
              <a:t>激活</a:t>
            </a:r>
            <a:r>
              <a:rPr lang="zh-CN" altLang="zh-CN" sz="2400" dirty="0"/>
              <a:t>命令激活该行</a:t>
            </a:r>
            <a:r>
              <a:rPr lang="zh-CN" altLang="zh-CN" sz="2400" dirty="0" smtClean="0"/>
              <a:t>，</a:t>
            </a:r>
            <a:endParaRPr lang="en-US" altLang="zh-CN" sz="2400" dirty="0" smtClean="0"/>
          </a:p>
          <a:p>
            <a:pPr marL="809625" lvl="1" indent="-361950">
              <a:spcBef>
                <a:spcPts val="0"/>
              </a:spcBef>
              <a:buClr>
                <a:srgbClr val="FF6600"/>
              </a:buClr>
              <a:buFont typeface="Wingdings" panose="05000000000000000000" pitchFamily="2" charset="2"/>
              <a:buChar char="p"/>
            </a:pPr>
            <a:r>
              <a:rPr lang="zh-CN" altLang="zh-CN" sz="2400" dirty="0" smtClean="0">
                <a:solidFill>
                  <a:srgbClr val="FF0000"/>
                </a:solidFill>
              </a:rPr>
              <a:t>最后</a:t>
            </a:r>
            <a:r>
              <a:rPr lang="zh-CN" altLang="zh-CN" sz="2400" dirty="0"/>
              <a:t>发送</a:t>
            </a:r>
            <a:r>
              <a:rPr lang="zh-CN" altLang="zh-CN" sz="2400" dirty="0">
                <a:solidFill>
                  <a:srgbClr val="CC3399"/>
                </a:solidFill>
              </a:rPr>
              <a:t>读</a:t>
            </a:r>
            <a:r>
              <a:rPr lang="en-US" altLang="zh-CN" sz="2400" dirty="0">
                <a:solidFill>
                  <a:srgbClr val="CC3399"/>
                </a:solidFill>
              </a:rPr>
              <a:t>/</a:t>
            </a:r>
            <a:r>
              <a:rPr lang="zh-CN" altLang="zh-CN" sz="2400" dirty="0">
                <a:solidFill>
                  <a:srgbClr val="CC3399"/>
                </a:solidFill>
              </a:rPr>
              <a:t>写命令</a:t>
            </a:r>
            <a:r>
              <a:rPr lang="zh-CN" altLang="zh-CN" sz="2400" dirty="0"/>
              <a:t>和</a:t>
            </a:r>
            <a:r>
              <a:rPr lang="zh-CN" altLang="zh-CN" sz="2400" dirty="0">
                <a:solidFill>
                  <a:srgbClr val="0000FF"/>
                </a:solidFill>
              </a:rPr>
              <a:t>列地址</a:t>
            </a:r>
            <a:r>
              <a:rPr lang="zh-CN" altLang="zh-CN" sz="2400" dirty="0" smtClean="0"/>
              <a:t>。</a:t>
            </a:r>
            <a:endParaRPr lang="en-US" altLang="zh-CN" sz="2400" dirty="0" smtClean="0"/>
          </a:p>
          <a:p>
            <a:pPr marL="809625" lvl="1" indent="-361950">
              <a:spcBef>
                <a:spcPts val="0"/>
              </a:spcBef>
              <a:buClr>
                <a:srgbClr val="FF6600"/>
              </a:buClr>
              <a:buFont typeface="Wingdings" panose="05000000000000000000" pitchFamily="2" charset="2"/>
              <a:buChar char="p"/>
            </a:pPr>
            <a:r>
              <a:rPr lang="zh-CN" altLang="zh-CN" sz="2400" dirty="0" smtClean="0"/>
              <a:t>读</a:t>
            </a:r>
            <a:r>
              <a:rPr lang="en-US" altLang="zh-CN" sz="2400" dirty="0"/>
              <a:t>/</a:t>
            </a:r>
            <a:r>
              <a:rPr lang="zh-CN" altLang="zh-CN" sz="2400" dirty="0"/>
              <a:t>写延时最大。</a:t>
            </a:r>
            <a:endParaRPr lang="zh-CN" altLang="en-US" sz="2400" dirty="0"/>
          </a:p>
        </p:txBody>
      </p:sp>
      <p:sp>
        <p:nvSpPr>
          <p:cNvPr id="6" name="标题 1"/>
          <p:cNvSpPr txBox="1">
            <a:spLocks/>
          </p:cNvSpPr>
          <p:nvPr/>
        </p:nvSpPr>
        <p:spPr bwMode="auto">
          <a:xfrm>
            <a:off x="899490" y="515573"/>
            <a:ext cx="792066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9pPr>
          </a:lstStyle>
          <a:p>
            <a:pPr>
              <a:buClrTx/>
              <a:buFontTx/>
            </a:pPr>
            <a:r>
              <a:rPr lang="en-US" altLang="zh-CN" kern="0" dirty="0" smtClean="0">
                <a:solidFill>
                  <a:srgbClr val="FF6600"/>
                </a:solidFill>
              </a:rPr>
              <a:t>1. SDRAM</a:t>
            </a:r>
            <a:r>
              <a:rPr lang="zh-CN" altLang="en-US" kern="0" dirty="0" smtClean="0">
                <a:solidFill>
                  <a:srgbClr val="FF6600"/>
                </a:solidFill>
              </a:rPr>
              <a:t>的基本操作</a:t>
            </a:r>
            <a:endParaRPr lang="zh-CN" altLang="en-US" kern="0" dirty="0">
              <a:solidFill>
                <a:srgbClr val="FF6600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457200" y="980660"/>
            <a:ext cx="657673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zh-CN" kern="100" dirty="0">
                <a:cs typeface="Times New Roman" panose="02020603050405020304" pitchFamily="18" charset="0"/>
              </a:rPr>
              <a:t>对</a:t>
            </a:r>
            <a:r>
              <a:rPr lang="en-US" altLang="zh-CN" kern="100" dirty="0"/>
              <a:t>SDRAM</a:t>
            </a:r>
            <a:r>
              <a:rPr lang="zh-CN" altLang="zh-CN" kern="100" dirty="0">
                <a:cs typeface="Times New Roman" panose="02020603050405020304" pitchFamily="18" charset="0"/>
              </a:rPr>
              <a:t>的</a:t>
            </a:r>
            <a:r>
              <a:rPr lang="zh-CN" altLang="zh-CN" kern="100" dirty="0" smtClean="0">
                <a:cs typeface="Times New Roman" panose="02020603050405020304" pitchFamily="18" charset="0"/>
              </a:rPr>
              <a:t>访问</a:t>
            </a:r>
            <a:r>
              <a:rPr lang="zh-CN" altLang="en-US" kern="100" dirty="0" smtClean="0">
                <a:cs typeface="Times New Roman" panose="02020603050405020304" pitchFamily="18" charset="0"/>
              </a:rPr>
              <a:t>的</a:t>
            </a:r>
            <a:r>
              <a:rPr lang="zh-CN" altLang="zh-CN" kern="100" dirty="0" smtClean="0">
                <a:cs typeface="Times New Roman" panose="02020603050405020304" pitchFamily="18" charset="0"/>
              </a:rPr>
              <a:t>三</a:t>
            </a:r>
            <a:r>
              <a:rPr lang="zh-CN" altLang="zh-CN" kern="100" dirty="0">
                <a:cs typeface="Times New Roman" panose="02020603050405020304" pitchFamily="18" charset="0"/>
              </a:rPr>
              <a:t>种情况：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527127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682" name="Rectangle 2"/>
          <p:cNvSpPr>
            <a:spLocks noGrp="1" noChangeArrowheads="1"/>
          </p:cNvSpPr>
          <p:nvPr>
            <p:ph idx="1"/>
          </p:nvPr>
        </p:nvSpPr>
        <p:spPr>
          <a:xfrm>
            <a:off x="683460" y="529250"/>
            <a:ext cx="8281153" cy="569054"/>
          </a:xfrm>
        </p:spPr>
        <p:txBody>
          <a:bodyPr/>
          <a:lstStyle/>
          <a:p>
            <a:pPr marL="0" indent="0">
              <a:buSzTx/>
              <a:buNone/>
            </a:pPr>
            <a:r>
              <a:rPr lang="zh-CN" altLang="en-US" b="1" dirty="0" smtClean="0">
                <a:solidFill>
                  <a:srgbClr val="008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一、引线</a:t>
            </a:r>
            <a:endParaRPr lang="en-US" altLang="zh-CN" b="1" dirty="0">
              <a:solidFill>
                <a:srgbClr val="008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0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C8C7B1-56D4-4736-AE43-1C30281847E4}" type="slidenum">
              <a:rPr lang="zh-CN" altLang="en-US"/>
              <a:pPr/>
              <a:t>5</a:t>
            </a:fld>
            <a:endParaRPr lang="en-US" altLang="zh-CN"/>
          </a:p>
        </p:txBody>
      </p:sp>
      <p:sp>
        <p:nvSpPr>
          <p:cNvPr id="967684" name="Rectangle 4"/>
          <p:cNvSpPr>
            <a:spLocks noChangeArrowheads="1"/>
          </p:cNvSpPr>
          <p:nvPr/>
        </p:nvSpPr>
        <p:spPr bwMode="auto">
          <a:xfrm>
            <a:off x="323850" y="2060810"/>
            <a:ext cx="8640763" cy="3311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60363" indent="-360363" algn="l">
              <a:spcBef>
                <a:spcPct val="5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</a:pPr>
            <a:r>
              <a:rPr lang="zh-CN" altLang="en-US" dirty="0" smtClean="0"/>
              <a:t>地址</a:t>
            </a:r>
            <a:r>
              <a:rPr lang="zh-CN" altLang="en-US" dirty="0"/>
              <a:t>线复用：利用</a:t>
            </a:r>
            <a:r>
              <a:rPr lang="en-US" altLang="zh-CN" dirty="0"/>
              <a:t>A0</a:t>
            </a:r>
            <a:r>
              <a:rPr lang="zh-CN" altLang="en-US" dirty="0"/>
              <a:t>～</a:t>
            </a:r>
            <a:r>
              <a:rPr lang="en-US" altLang="zh-CN" dirty="0"/>
              <a:t>A7</a:t>
            </a:r>
            <a:r>
              <a:rPr lang="zh-CN" altLang="en-US" dirty="0"/>
              <a:t>分两次</a:t>
            </a:r>
            <a:r>
              <a:rPr lang="zh-CN" altLang="en-US" dirty="0" smtClean="0"/>
              <a:t>输入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zh-CN" altLang="en-US" dirty="0" smtClean="0"/>
              <a:t> </a:t>
            </a:r>
            <a:r>
              <a:rPr lang="zh-CN" altLang="en-US" dirty="0">
                <a:latin typeface="+mn-ea"/>
                <a:ea typeface="+mn-ea"/>
              </a:rPr>
              <a:t>→</a:t>
            </a:r>
            <a:r>
              <a:rPr lang="zh-CN" altLang="en-US" dirty="0"/>
              <a:t> 先输入</a:t>
            </a:r>
            <a:r>
              <a:rPr lang="zh-CN" altLang="en-US" dirty="0">
                <a:solidFill>
                  <a:srgbClr val="FF0000"/>
                </a:solidFill>
              </a:rPr>
              <a:t>行地址</a:t>
            </a:r>
            <a:r>
              <a:rPr lang="zh-CN" altLang="en-US" dirty="0"/>
              <a:t>，再输入</a:t>
            </a:r>
            <a:r>
              <a:rPr lang="zh-CN" altLang="en-US" dirty="0">
                <a:solidFill>
                  <a:srgbClr val="FF0000"/>
                </a:solidFill>
              </a:rPr>
              <a:t>列地址</a:t>
            </a:r>
            <a:r>
              <a:rPr lang="zh-CN" altLang="en-US" dirty="0"/>
              <a:t/>
            </a:r>
            <a:br>
              <a:rPr lang="zh-CN" altLang="en-US" dirty="0"/>
            </a:br>
            <a:r>
              <a:rPr lang="en-US" altLang="zh-CN" dirty="0"/>
              <a:t>RAS</a:t>
            </a:r>
            <a:r>
              <a:rPr lang="zh-CN" altLang="en-US" dirty="0"/>
              <a:t>：行地址选通，兼作片选</a:t>
            </a:r>
            <a:br>
              <a:rPr lang="zh-CN" altLang="en-US" dirty="0"/>
            </a:br>
            <a:r>
              <a:rPr lang="en-US" altLang="zh-CN" dirty="0"/>
              <a:t>CAS</a:t>
            </a:r>
            <a:r>
              <a:rPr lang="zh-CN" altLang="en-US" dirty="0"/>
              <a:t>：列地址选通，兼作数据输出允许</a:t>
            </a:r>
          </a:p>
          <a:p>
            <a:pPr marL="360363" indent="-360363" algn="l">
              <a:spcBef>
                <a:spcPct val="5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</a:pPr>
            <a:r>
              <a:rPr lang="en-US" altLang="zh-CN" dirty="0"/>
              <a:t>WE</a:t>
            </a:r>
            <a:r>
              <a:rPr lang="zh-CN" altLang="en-US" dirty="0"/>
              <a:t>：写允许。	</a:t>
            </a:r>
            <a:r>
              <a:rPr lang="en-US" altLang="zh-CN" dirty="0"/>
              <a:t>0</a:t>
            </a:r>
            <a:r>
              <a:rPr lang="zh-CN" altLang="en-US" dirty="0"/>
              <a:t>：写；</a:t>
            </a:r>
            <a:r>
              <a:rPr lang="en-US" altLang="zh-CN" dirty="0"/>
              <a:t>1</a:t>
            </a:r>
            <a:r>
              <a:rPr lang="zh-CN" altLang="en-US" dirty="0"/>
              <a:t>：读</a:t>
            </a:r>
          </a:p>
          <a:p>
            <a:pPr marL="360363" indent="-360363" algn="l">
              <a:spcBef>
                <a:spcPct val="5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</a:pPr>
            <a:r>
              <a:rPr lang="en-US" altLang="zh-CN" dirty="0"/>
              <a:t> </a:t>
            </a:r>
            <a:r>
              <a:rPr lang="en-US" altLang="zh-CN" sz="2000" dirty="0" smtClean="0"/>
              <a:t>  </a:t>
            </a:r>
            <a:r>
              <a:rPr lang="en-US" altLang="zh-CN" dirty="0" smtClean="0"/>
              <a:t>D</a:t>
            </a:r>
            <a:r>
              <a:rPr lang="en-US" altLang="zh-CN" baseline="-25000" dirty="0" smtClean="0"/>
              <a:t>IN</a:t>
            </a:r>
            <a:r>
              <a:rPr lang="zh-CN" altLang="en-US" dirty="0"/>
              <a:t>：数据输入</a:t>
            </a:r>
            <a:br>
              <a:rPr lang="zh-CN" altLang="en-US" dirty="0"/>
            </a:br>
            <a:r>
              <a:rPr lang="en-US" altLang="zh-CN" dirty="0"/>
              <a:t>D</a:t>
            </a:r>
            <a:r>
              <a:rPr lang="en-US" altLang="zh-CN" baseline="-25000" dirty="0"/>
              <a:t>OUT</a:t>
            </a:r>
            <a:r>
              <a:rPr lang="zh-CN" altLang="en-US" dirty="0"/>
              <a:t>：数据输出</a:t>
            </a:r>
          </a:p>
        </p:txBody>
      </p:sp>
      <p:sp>
        <p:nvSpPr>
          <p:cNvPr id="967685" name="Text Box 5"/>
          <p:cNvSpPr txBox="1">
            <a:spLocks noChangeArrowheads="1"/>
          </p:cNvSpPr>
          <p:nvPr/>
        </p:nvSpPr>
        <p:spPr bwMode="auto">
          <a:xfrm>
            <a:off x="1763480" y="1340710"/>
            <a:ext cx="6769100" cy="457200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altLang="zh-CN" dirty="0">
                <a:solidFill>
                  <a:srgbClr val="0000FF"/>
                </a:solidFill>
              </a:rPr>
              <a:t>DRAM</a:t>
            </a:r>
            <a:r>
              <a:rPr lang="zh-CN" altLang="en-US" dirty="0">
                <a:solidFill>
                  <a:srgbClr val="0000FF"/>
                </a:solidFill>
              </a:rPr>
              <a:t>容量大，将所有地址线全部引出不太实际</a:t>
            </a:r>
          </a:p>
        </p:txBody>
      </p:sp>
      <p:sp>
        <p:nvSpPr>
          <p:cNvPr id="967686" name="Freeform 6"/>
          <p:cNvSpPr>
            <a:spLocks/>
          </p:cNvSpPr>
          <p:nvPr/>
        </p:nvSpPr>
        <p:spPr bwMode="auto">
          <a:xfrm>
            <a:off x="1547580" y="1628047"/>
            <a:ext cx="360363" cy="360363"/>
          </a:xfrm>
          <a:custGeom>
            <a:avLst/>
            <a:gdLst/>
            <a:ahLst/>
            <a:cxnLst>
              <a:cxn ang="0">
                <a:pos x="0" y="181"/>
              </a:cxn>
              <a:cxn ang="0">
                <a:pos x="46" y="45"/>
              </a:cxn>
              <a:cxn ang="0">
                <a:pos x="227" y="0"/>
              </a:cxn>
            </a:cxnLst>
            <a:rect l="0" t="0" r="r" b="b"/>
            <a:pathLst>
              <a:path w="227" h="181">
                <a:moveTo>
                  <a:pt x="0" y="181"/>
                </a:moveTo>
                <a:cubicBezTo>
                  <a:pt x="4" y="128"/>
                  <a:pt x="8" y="75"/>
                  <a:pt x="46" y="45"/>
                </a:cubicBezTo>
                <a:cubicBezTo>
                  <a:pt x="84" y="15"/>
                  <a:pt x="155" y="7"/>
                  <a:pt x="227" y="0"/>
                </a:cubicBezTo>
              </a:path>
            </a:pathLst>
          </a:custGeom>
          <a:noFill/>
          <a:ln w="28575" cap="flat" cmpd="sng">
            <a:solidFill>
              <a:srgbClr val="0000FF"/>
            </a:solidFill>
            <a:prstDash val="solid"/>
            <a:round/>
            <a:headEnd type="none" w="med" len="med"/>
            <a:tailEnd type="triangl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967687" name="Text Box 7"/>
          <p:cNvSpPr txBox="1">
            <a:spLocks noChangeArrowheads="1"/>
          </p:cNvSpPr>
          <p:nvPr/>
        </p:nvSpPr>
        <p:spPr bwMode="auto">
          <a:xfrm>
            <a:off x="6084209" y="3016250"/>
            <a:ext cx="2880403" cy="830997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 wrap="square">
            <a:spAutoFit/>
          </a:bodyPr>
          <a:lstStyle/>
          <a:p>
            <a:pPr algn="l"/>
            <a:r>
              <a:rPr lang="en-US" altLang="zh-CN" dirty="0"/>
              <a:t>1</a:t>
            </a:r>
            <a:r>
              <a:rPr lang="zh-CN" altLang="en-US" dirty="0"/>
              <a:t>：</a:t>
            </a:r>
            <a:r>
              <a:rPr lang="en-US" altLang="zh-CN" dirty="0"/>
              <a:t>D</a:t>
            </a:r>
            <a:r>
              <a:rPr lang="en-US" altLang="zh-CN" baseline="-25000" dirty="0"/>
              <a:t>OUT</a:t>
            </a:r>
            <a:r>
              <a:rPr lang="en-US" altLang="zh-CN" dirty="0"/>
              <a:t> </a:t>
            </a:r>
            <a:r>
              <a:rPr lang="zh-CN" altLang="en-US" dirty="0"/>
              <a:t>高阻</a:t>
            </a:r>
          </a:p>
          <a:p>
            <a:pPr algn="l"/>
            <a:r>
              <a:rPr lang="en-US" altLang="zh-CN" dirty="0"/>
              <a:t>0</a:t>
            </a:r>
            <a:r>
              <a:rPr lang="zh-CN" altLang="en-US" dirty="0"/>
              <a:t>：</a:t>
            </a:r>
            <a:r>
              <a:rPr lang="en-US" altLang="zh-CN" dirty="0"/>
              <a:t>D</a:t>
            </a:r>
            <a:r>
              <a:rPr lang="en-US" altLang="zh-CN" baseline="-25000" dirty="0"/>
              <a:t>OUT</a:t>
            </a:r>
            <a:r>
              <a:rPr lang="en-US" altLang="zh-CN" dirty="0"/>
              <a:t> </a:t>
            </a:r>
            <a:r>
              <a:rPr lang="zh-CN" altLang="en-US" dirty="0"/>
              <a:t>输出数据</a:t>
            </a:r>
          </a:p>
        </p:txBody>
      </p:sp>
      <p:sp>
        <p:nvSpPr>
          <p:cNvPr id="967688" name="AutoShape 8"/>
          <p:cNvSpPr>
            <a:spLocks noChangeArrowheads="1"/>
          </p:cNvSpPr>
          <p:nvPr/>
        </p:nvSpPr>
        <p:spPr bwMode="auto">
          <a:xfrm>
            <a:off x="6075418" y="3033470"/>
            <a:ext cx="2602590" cy="778609"/>
          </a:xfrm>
          <a:prstGeom prst="bracketPair">
            <a:avLst>
              <a:gd name="adj" fmla="val 16667"/>
            </a:avLst>
          </a:prstGeom>
          <a:noFill/>
          <a:ln w="28575">
            <a:solidFill>
              <a:schemeClr val="tx1"/>
            </a:solidFill>
            <a:round/>
            <a:headEnd/>
            <a:tailEnd type="none" w="med" len="lg"/>
          </a:ln>
          <a:effectLst/>
        </p:spPr>
        <p:txBody>
          <a:bodyPr wrap="square" anchor="ctr">
            <a:noAutofit/>
          </a:bodyPr>
          <a:lstStyle/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5.3.1 </a:t>
            </a:r>
            <a:r>
              <a:rPr lang="zh-CN" altLang="zh-CN" dirty="0"/>
              <a:t>简单异步</a:t>
            </a:r>
            <a:r>
              <a:rPr lang="en-US" altLang="zh-CN" dirty="0">
                <a:latin typeface="+mn-lt"/>
              </a:rPr>
              <a:t>DRAM</a:t>
            </a:r>
            <a:r>
              <a:rPr lang="zh-CN" altLang="en-US" dirty="0">
                <a:latin typeface="+mn-lt"/>
              </a:rPr>
              <a:t>：</a:t>
            </a:r>
            <a:r>
              <a:rPr lang="en-US" altLang="zh-CN" dirty="0">
                <a:solidFill>
                  <a:srgbClr val="FF0066"/>
                </a:solidFill>
                <a:latin typeface="+mn-lt"/>
              </a:rPr>
              <a:t>Intel </a:t>
            </a:r>
            <a:r>
              <a:rPr lang="en-US" altLang="zh-CN" dirty="0" smtClean="0">
                <a:solidFill>
                  <a:srgbClr val="FF0066"/>
                </a:solidFill>
                <a:latin typeface="+mn-lt"/>
              </a:rPr>
              <a:t>2164A</a:t>
            </a:r>
            <a:r>
              <a:rPr lang="en-US" altLang="zh-CN" dirty="0" smtClean="0">
                <a:solidFill>
                  <a:srgbClr val="CC3399"/>
                </a:solidFill>
                <a:latin typeface="+mn-ea"/>
                <a:ea typeface="+mn-ea"/>
              </a:rPr>
              <a:t>(</a:t>
            </a:r>
            <a:r>
              <a:rPr lang="en-US" altLang="zh-CN" dirty="0" smtClean="0">
                <a:solidFill>
                  <a:srgbClr val="CC3399"/>
                </a:solidFill>
                <a:latin typeface="Times New Roman" pitchFamily="18" charset="0"/>
              </a:rPr>
              <a:t>64K×1bit</a:t>
            </a:r>
            <a:r>
              <a:rPr lang="en-US" altLang="zh-CN" dirty="0" smtClean="0">
                <a:solidFill>
                  <a:srgbClr val="CC3399"/>
                </a:solidFill>
                <a:latin typeface="+mn-ea"/>
                <a:ea typeface="+mn-ea"/>
              </a:rPr>
              <a:t>)</a:t>
            </a:r>
            <a:endParaRPr lang="zh-CN" altLang="en-US" dirty="0">
              <a:solidFill>
                <a:srgbClr val="CC3399"/>
              </a:solidFill>
              <a:latin typeface="+mn-ea"/>
              <a:ea typeface="+mn-ea"/>
            </a:endParaRPr>
          </a:p>
        </p:txBody>
      </p:sp>
      <p:sp>
        <p:nvSpPr>
          <p:cNvPr id="3" name="右大括号 2"/>
          <p:cNvSpPr/>
          <p:nvPr/>
        </p:nvSpPr>
        <p:spPr bwMode="auto">
          <a:xfrm rot="16200000">
            <a:off x="1449377" y="1278053"/>
            <a:ext cx="216030" cy="1564596"/>
          </a:xfrm>
          <a:prstGeom prst="rightBrace">
            <a:avLst>
              <a:gd name="adj1" fmla="val 37210"/>
              <a:gd name="adj2" fmla="val 50000"/>
            </a:avLst>
          </a:prstGeom>
          <a:noFill/>
          <a:ln w="2857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5.3.2  SDRAM	   </a:t>
            </a:r>
            <a:r>
              <a:rPr lang="zh-CN" altLang="en-US" dirty="0" smtClean="0">
                <a:solidFill>
                  <a:srgbClr val="008000"/>
                </a:solidFill>
              </a:rPr>
              <a:t>三、</a:t>
            </a:r>
            <a:r>
              <a:rPr lang="en-US" altLang="zh-CN" dirty="0" smtClean="0">
                <a:solidFill>
                  <a:srgbClr val="008000"/>
                </a:solidFill>
              </a:rPr>
              <a:t>SDRAM</a:t>
            </a:r>
            <a:r>
              <a:rPr lang="zh-CN" altLang="en-US" dirty="0" smtClean="0">
                <a:solidFill>
                  <a:srgbClr val="008000"/>
                </a:solidFill>
              </a:rPr>
              <a:t>控制器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1240078-9CC7-47B2-B51F-C81DC6C36461}" type="slidenum">
              <a:rPr lang="zh-CN" altLang="en-US" smtClean="0"/>
              <a:pPr/>
              <a:t>50</a:t>
            </a:fld>
            <a:endParaRPr lang="en-US" altLang="zh-CN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457200" y="1628749"/>
            <a:ext cx="8507410" cy="4896681"/>
          </a:xfrm>
        </p:spPr>
        <p:txBody>
          <a:bodyPr/>
          <a:lstStyle/>
          <a:p>
            <a:r>
              <a:rPr lang="en-US" altLang="zh-CN" dirty="0"/>
              <a:t>SDRAM</a:t>
            </a:r>
            <a:r>
              <a:rPr lang="zh-CN" altLang="zh-CN" dirty="0"/>
              <a:t>的</a:t>
            </a:r>
            <a:r>
              <a:rPr lang="zh-CN" altLang="zh-CN" dirty="0">
                <a:solidFill>
                  <a:srgbClr val="0000FF"/>
                </a:solidFill>
              </a:rPr>
              <a:t>多个存储体</a:t>
            </a:r>
            <a:r>
              <a:rPr lang="zh-CN" altLang="zh-CN" dirty="0"/>
              <a:t>可以</a:t>
            </a:r>
            <a:r>
              <a:rPr lang="zh-CN" altLang="zh-CN" dirty="0">
                <a:solidFill>
                  <a:srgbClr val="0000FF"/>
                </a:solidFill>
              </a:rPr>
              <a:t>并行工作</a:t>
            </a:r>
            <a:r>
              <a:rPr lang="zh-CN" altLang="zh-CN" dirty="0" smtClean="0"/>
              <a:t>。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zh-CN" altLang="zh-CN" dirty="0" smtClean="0"/>
              <a:t>比如</a:t>
            </a:r>
            <a:r>
              <a:rPr lang="zh-CN" altLang="zh-CN" dirty="0"/>
              <a:t>，</a:t>
            </a:r>
            <a:r>
              <a:rPr lang="zh-CN" altLang="zh-CN" dirty="0">
                <a:solidFill>
                  <a:srgbClr val="0000FF"/>
                </a:solidFill>
              </a:rPr>
              <a:t>存储体</a:t>
            </a:r>
            <a:r>
              <a:rPr lang="en-US" altLang="zh-CN" dirty="0">
                <a:solidFill>
                  <a:srgbClr val="0000FF"/>
                </a:solidFill>
              </a:rPr>
              <a:t>0</a:t>
            </a:r>
            <a:r>
              <a:rPr lang="zh-CN" altLang="zh-CN" dirty="0"/>
              <a:t>进行行</a:t>
            </a:r>
            <a:r>
              <a:rPr lang="zh-CN" altLang="zh-CN" dirty="0">
                <a:solidFill>
                  <a:srgbClr val="CC0099"/>
                </a:solidFill>
              </a:rPr>
              <a:t>激活</a:t>
            </a:r>
            <a:r>
              <a:rPr lang="zh-CN" altLang="zh-CN" dirty="0"/>
              <a:t>时，</a:t>
            </a:r>
            <a:r>
              <a:rPr lang="zh-CN" altLang="zh-CN" dirty="0">
                <a:solidFill>
                  <a:srgbClr val="0000FF"/>
                </a:solidFill>
              </a:rPr>
              <a:t>存储体</a:t>
            </a:r>
            <a:r>
              <a:rPr lang="en-US" altLang="zh-CN" dirty="0">
                <a:solidFill>
                  <a:srgbClr val="0000FF"/>
                </a:solidFill>
              </a:rPr>
              <a:t>1</a:t>
            </a:r>
            <a:r>
              <a:rPr lang="zh-CN" altLang="zh-CN" dirty="0"/>
              <a:t>的</a:t>
            </a:r>
            <a:r>
              <a:rPr lang="zh-CN" altLang="zh-CN" dirty="0">
                <a:solidFill>
                  <a:srgbClr val="CC0099"/>
                </a:solidFill>
              </a:rPr>
              <a:t>数据传输</a:t>
            </a:r>
            <a:r>
              <a:rPr lang="zh-CN" altLang="zh-CN" dirty="0"/>
              <a:t>或</a:t>
            </a:r>
            <a:r>
              <a:rPr lang="zh-CN" altLang="zh-CN" dirty="0">
                <a:solidFill>
                  <a:srgbClr val="CC0099"/>
                </a:solidFill>
              </a:rPr>
              <a:t>预充电</a:t>
            </a:r>
            <a:r>
              <a:rPr lang="zh-CN" altLang="zh-CN" dirty="0"/>
              <a:t>不会受到影响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r>
              <a:rPr lang="en-US" altLang="zh-CN" dirty="0" smtClean="0"/>
              <a:t>SDRAM</a:t>
            </a:r>
            <a:r>
              <a:rPr lang="zh-CN" altLang="zh-CN" dirty="0"/>
              <a:t>的地址、数据、控制总线只有一套</a:t>
            </a:r>
            <a:r>
              <a:rPr lang="zh-CN" altLang="zh-CN" dirty="0" smtClean="0"/>
              <a:t>，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>SDRAM</a:t>
            </a:r>
            <a:r>
              <a:rPr lang="zh-CN" altLang="zh-CN" dirty="0"/>
              <a:t>控制器向</a:t>
            </a:r>
            <a:r>
              <a:rPr lang="en-US" altLang="zh-CN" dirty="0"/>
              <a:t>SDRAM</a:t>
            </a:r>
            <a:r>
              <a:rPr lang="zh-CN" altLang="zh-CN" dirty="0"/>
              <a:t>发送的</a:t>
            </a:r>
            <a:r>
              <a:rPr lang="zh-CN" altLang="zh-CN" dirty="0">
                <a:solidFill>
                  <a:srgbClr val="0000FF"/>
                </a:solidFill>
              </a:rPr>
              <a:t>命令</a:t>
            </a:r>
            <a:r>
              <a:rPr lang="zh-CN" altLang="zh-CN" dirty="0"/>
              <a:t>之间必须满足规定的</a:t>
            </a:r>
            <a:r>
              <a:rPr lang="zh-CN" altLang="zh-CN" dirty="0">
                <a:solidFill>
                  <a:srgbClr val="0000FF"/>
                </a:solidFill>
              </a:rPr>
              <a:t>延时条件</a:t>
            </a:r>
            <a:r>
              <a:rPr lang="zh-CN" altLang="zh-CN" dirty="0"/>
              <a:t>。</a:t>
            </a:r>
            <a:endParaRPr lang="zh-CN" altLang="en-US" dirty="0"/>
          </a:p>
        </p:txBody>
      </p:sp>
      <p:sp>
        <p:nvSpPr>
          <p:cNvPr id="6" name="标题 1"/>
          <p:cNvSpPr txBox="1">
            <a:spLocks/>
          </p:cNvSpPr>
          <p:nvPr/>
        </p:nvSpPr>
        <p:spPr bwMode="auto">
          <a:xfrm>
            <a:off x="899490" y="515573"/>
            <a:ext cx="792066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9pPr>
          </a:lstStyle>
          <a:p>
            <a:pPr>
              <a:buClrTx/>
              <a:buFontTx/>
            </a:pPr>
            <a:r>
              <a:rPr lang="en-US" altLang="zh-CN" kern="0" dirty="0" smtClean="0">
                <a:solidFill>
                  <a:srgbClr val="FF6600"/>
                </a:solidFill>
              </a:rPr>
              <a:t>1. SDRAM</a:t>
            </a:r>
            <a:r>
              <a:rPr lang="zh-CN" altLang="en-US" kern="0" dirty="0" smtClean="0">
                <a:solidFill>
                  <a:srgbClr val="FF6600"/>
                </a:solidFill>
              </a:rPr>
              <a:t>的基本操作</a:t>
            </a:r>
            <a:endParaRPr lang="zh-CN" altLang="en-US" kern="0" dirty="0">
              <a:solidFill>
                <a:srgbClr val="FF6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755634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1240078-9CC7-47B2-B51F-C81DC6C36461}" type="slidenum">
              <a:rPr lang="zh-CN" altLang="en-US" smtClean="0"/>
              <a:pPr/>
              <a:t>51</a:t>
            </a:fld>
            <a:endParaRPr lang="en-US" altLang="zh-CN"/>
          </a:p>
        </p:txBody>
      </p:sp>
      <p:graphicFrame>
        <p:nvGraphicFramePr>
          <p:cNvPr id="9" name="内容占位符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98630839"/>
              </p:ext>
            </p:extLst>
          </p:nvPr>
        </p:nvGraphicFramePr>
        <p:xfrm>
          <a:off x="205766" y="746020"/>
          <a:ext cx="8713208" cy="5347350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864120"/>
                <a:gridCol w="360050"/>
                <a:gridCol w="1584220"/>
                <a:gridCol w="724564"/>
                <a:gridCol w="558927"/>
                <a:gridCol w="558927"/>
                <a:gridCol w="559757"/>
                <a:gridCol w="559757"/>
                <a:gridCol w="854596"/>
                <a:gridCol w="826335"/>
                <a:gridCol w="1261955"/>
              </a:tblGrid>
              <a:tr h="376810">
                <a:tc rowSpan="2" gridSpan="3"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zh-CN" sz="2000" b="1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命令</a:t>
                      </a:r>
                    </a:p>
                  </a:txBody>
                  <a:tcPr marL="9185" marR="9185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FFF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zh-CN" sz="2000" b="1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缩写</a:t>
                      </a:r>
                    </a:p>
                  </a:txBody>
                  <a:tcPr marL="9185" marR="9185" marT="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000" b="1" kern="1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CS</a:t>
                      </a:r>
                      <a:endParaRPr lang="zh-CN" sz="2000" b="1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85" marR="9185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000" b="1" kern="1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RAS</a:t>
                      </a:r>
                      <a:endParaRPr lang="zh-CN" sz="2000" b="1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85" marR="9185" marT="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000" b="1" kern="1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CAS</a:t>
                      </a:r>
                      <a:endParaRPr lang="zh-CN" sz="2000" b="1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85" marR="9185" marT="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000" b="1" kern="1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WE</a:t>
                      </a:r>
                      <a:endParaRPr lang="zh-CN" sz="2000" b="1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85" marR="9185" marT="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FFF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algn="ctr">
                        <a:spcAft>
                          <a:spcPts val="0"/>
                        </a:spcAft>
                      </a:pPr>
                      <a:r>
                        <a:rPr lang="zh-CN" sz="2000" b="1" kern="100" dirty="0">
                          <a:effectLst/>
                        </a:rPr>
                        <a:t>存储体选择、地址信号</a:t>
                      </a:r>
                      <a:endParaRPr lang="zh-CN" sz="20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185" marR="9185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9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631330">
                <a:tc gridSpan="3"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BA1,0</a:t>
                      </a:r>
                      <a:endParaRPr lang="zh-CN" sz="2000" b="1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85" marR="9185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</a:t>
                      </a:r>
                      <a:r>
                        <a:rPr lang="en-US" sz="2000" b="1" kern="100" baseline="-250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  <a:endParaRPr lang="zh-CN" sz="2000" b="1" kern="100" baseline="-250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85" marR="9185" marT="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80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</a:t>
                      </a:r>
                      <a:r>
                        <a:rPr lang="en-US" sz="2000" b="1" kern="100" baseline="-250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r>
                        <a:rPr lang="zh-CN" sz="2000" b="1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～</a:t>
                      </a:r>
                      <a:r>
                        <a:rPr lang="en-US" sz="2000" b="1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</a:t>
                      </a:r>
                      <a:r>
                        <a:rPr lang="en-US" sz="2000" b="1" kern="100" baseline="-250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  <a:endParaRPr lang="zh-CN" sz="2000" b="1" kern="100" baseline="-250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 algn="ctr" defTabSz="914400" rtl="0" eaLnBrk="1" latinLnBrk="0" hangingPunct="1">
                        <a:lnSpc>
                          <a:spcPct val="80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</a:t>
                      </a:r>
                      <a:r>
                        <a:rPr lang="en-US" sz="2000" b="1" kern="100" baseline="-250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 </a:t>
                      </a:r>
                      <a:r>
                        <a:rPr lang="en-US" altLang="zh-CN" sz="2000" b="1" kern="1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2000" b="1" kern="1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</a:t>
                      </a:r>
                      <a:r>
                        <a:rPr lang="en-US" sz="2000" b="1" kern="100" baseline="-250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</a:t>
                      </a:r>
                      <a:endParaRPr lang="zh-CN" sz="2000" b="1" kern="100" baseline="-250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85" marR="9185" marT="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FFF"/>
                    </a:solidFill>
                  </a:tcPr>
                </a:tc>
              </a:tr>
              <a:tr h="0">
                <a:tc rowSpan="2" gridSpan="3"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 </a:t>
                      </a:r>
                      <a:r>
                        <a:rPr lang="en-US" sz="2000" b="1" kern="1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operation</a:t>
                      </a:r>
                      <a:r>
                        <a:rPr lang="en-US" sz="2000" b="1" kern="1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(</a:t>
                      </a:r>
                      <a:r>
                        <a:rPr lang="zh-CN" sz="2000" b="1" kern="1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无操作</a:t>
                      </a:r>
                      <a:r>
                        <a:rPr lang="en-US" altLang="zh-CN" sz="2000" b="1" kern="1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  <a:endParaRPr lang="zh-CN" sz="2000" b="1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185" marR="9185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1FFE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NOP</a:t>
                      </a:r>
                      <a:endParaRPr lang="zh-CN" sz="2000" b="1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85" marR="9185" marT="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1FFE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</a:t>
                      </a:r>
                      <a:endParaRPr lang="zh-CN" sz="2000" b="1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85" marR="9185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E7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endParaRPr lang="zh-CN" sz="2000" b="1" kern="1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85" marR="9185" marT="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E7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endParaRPr lang="zh-CN" sz="2000" b="1" kern="1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85" marR="9185" marT="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E7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endParaRPr lang="zh-CN" sz="2000" b="1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85" marR="9185" marT="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E7FF"/>
                    </a:solidFill>
                  </a:tcPr>
                </a:tc>
                <a:tc rowSpan="2" gridSpan="3"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endParaRPr lang="zh-CN" sz="2000" b="1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85" marR="9185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CC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0">
                <a:tc gridSpan="3"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</a:t>
                      </a:r>
                      <a:endParaRPr lang="zh-CN" sz="2000" b="1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85" marR="9185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E7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</a:t>
                      </a:r>
                      <a:endParaRPr lang="zh-CN" sz="2000" b="1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85" marR="9185" marT="0" marB="0" anchor="ctr">
                    <a:solidFill>
                      <a:srgbClr val="FFE7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</a:t>
                      </a:r>
                      <a:endParaRPr lang="zh-CN" sz="2000" b="1" kern="1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85" marR="9185" marT="0" marB="0" anchor="ctr">
                    <a:solidFill>
                      <a:srgbClr val="FFE7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</a:t>
                      </a:r>
                      <a:endParaRPr lang="zh-CN" sz="2000" b="1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85" marR="9185" marT="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E7FF"/>
                    </a:solidFill>
                  </a:tcPr>
                </a:tc>
                <a:tc gridSpan="3"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0">
                <a:tc gridSpan="3"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2000" b="1" kern="1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Active</a:t>
                      </a:r>
                      <a:r>
                        <a:rPr lang="en-US" sz="2000" b="1" kern="1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(</a:t>
                      </a:r>
                      <a:r>
                        <a:rPr lang="zh-CN" sz="2000" b="1" kern="1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激活</a:t>
                      </a:r>
                      <a:r>
                        <a:rPr lang="en-US" altLang="zh-CN" sz="2000" b="1" kern="1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  <a:endParaRPr lang="zh-CN" sz="2000" b="1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185" marR="9185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E1FFE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ACT</a:t>
                      </a:r>
                      <a:endParaRPr lang="zh-CN" sz="2000" b="1" kern="1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85" marR="9185" marT="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E1FFE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</a:t>
                      </a:r>
                      <a:endParaRPr lang="zh-CN" sz="2000" b="1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85" marR="9185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E7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</a:t>
                      </a:r>
                      <a:endParaRPr lang="zh-CN" sz="2000" b="1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85" marR="9185" marT="0" marB="0" anchor="ctr">
                    <a:solidFill>
                      <a:srgbClr val="FFE7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</a:t>
                      </a:r>
                      <a:endParaRPr lang="zh-CN" sz="2000" b="1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85" marR="9185" marT="0" marB="0" anchor="ctr">
                    <a:solidFill>
                      <a:srgbClr val="FFE7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</a:t>
                      </a:r>
                      <a:endParaRPr lang="zh-CN" sz="2000" b="1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85" marR="9185" marT="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E7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</a:t>
                      </a:r>
                      <a:endParaRPr lang="zh-CN" sz="2000" b="1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85" marR="9185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CC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zh-CN" sz="2000" b="1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行地址</a:t>
                      </a:r>
                    </a:p>
                  </a:txBody>
                  <a:tcPr marL="9185" marR="9185" marT="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0">
                <a:tc rowSpan="2"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Read</a:t>
                      </a:r>
                      <a:endParaRPr lang="zh-CN" sz="2000" b="1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000" b="1" kern="1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(</a:t>
                      </a:r>
                      <a:r>
                        <a:rPr lang="zh-CN" sz="2000" b="1" kern="1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读</a:t>
                      </a:r>
                      <a:r>
                        <a:rPr lang="en-US" altLang="zh-CN" sz="2000" b="1" kern="1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  <a:endParaRPr lang="zh-CN" sz="2000" b="1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185" marR="9185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E1FFE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zh-CN" sz="2000" b="1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不自动预充电</a:t>
                      </a:r>
                    </a:p>
                  </a:txBody>
                  <a:tcPr marL="9185" marR="9185" marT="0" marB="0" anchor="ctr">
                    <a:solidFill>
                      <a:srgbClr val="E1FFE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RD</a:t>
                      </a:r>
                      <a:endParaRPr lang="zh-CN" sz="2000" b="1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85" marR="9185" marT="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E1FFE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</a:t>
                      </a:r>
                      <a:endParaRPr lang="zh-CN" sz="2000" b="1" kern="1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85" marR="9185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E7FF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</a:t>
                      </a:r>
                      <a:endParaRPr lang="zh-CN" sz="2000" b="1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85" marR="9185" marT="0" marB="0" anchor="ctr">
                    <a:solidFill>
                      <a:srgbClr val="FFE7FF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</a:t>
                      </a:r>
                      <a:endParaRPr lang="zh-CN" sz="2000" b="1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85" marR="9185" marT="0" marB="0" anchor="ctr">
                    <a:solidFill>
                      <a:srgbClr val="FFE7FF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</a:t>
                      </a:r>
                      <a:endParaRPr lang="zh-CN" sz="2000" b="1" kern="1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85" marR="9185" marT="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E7FF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</a:t>
                      </a:r>
                      <a:endParaRPr lang="zh-CN" sz="2000" b="1" kern="1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85" marR="9185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</a:t>
                      </a:r>
                      <a:endParaRPr lang="zh-CN" sz="2000" b="1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85" marR="9185" marT="0" marB="0" anchor="ctr">
                    <a:solidFill>
                      <a:srgbClr val="FFFFCC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zh-CN" sz="2000" b="1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列地址</a:t>
                      </a:r>
                    </a:p>
                  </a:txBody>
                  <a:tcPr marL="9185" marR="9185" marT="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CC"/>
                    </a:solidFill>
                  </a:tcPr>
                </a:tc>
              </a:tr>
              <a:tr h="4286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zh-CN" sz="2000" b="1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自动预充电</a:t>
                      </a:r>
                    </a:p>
                  </a:txBody>
                  <a:tcPr marL="9185" marR="9185" marT="0" marB="0" anchor="ctr">
                    <a:solidFill>
                      <a:srgbClr val="E1FFE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RDA</a:t>
                      </a:r>
                      <a:endParaRPr lang="zh-CN" sz="2000" b="1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85" marR="9185" marT="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E1FFE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</a:t>
                      </a:r>
                      <a:endParaRPr lang="zh-CN" sz="2000" b="1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85" marR="9185" marT="0" marB="0" anchor="ctr">
                    <a:solidFill>
                      <a:srgbClr val="FFFFCC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0">
                <a:tc rowSpan="2"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Write</a:t>
                      </a:r>
                      <a:endParaRPr lang="zh-CN" sz="2000" b="1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000" b="1" kern="1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(</a:t>
                      </a:r>
                      <a:r>
                        <a:rPr lang="zh-CN" sz="2000" b="1" kern="1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写</a:t>
                      </a:r>
                      <a:r>
                        <a:rPr lang="en-US" altLang="zh-CN" sz="2000" b="1" kern="1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  <a:endParaRPr lang="zh-CN" sz="2000" b="1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185" marR="9185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E1FFE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zh-CN" sz="2000" b="1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不自动预充电</a:t>
                      </a:r>
                    </a:p>
                  </a:txBody>
                  <a:tcPr marL="9185" marR="9185" marT="0" marB="0" anchor="ctr">
                    <a:solidFill>
                      <a:srgbClr val="E1FFE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WR</a:t>
                      </a:r>
                      <a:endParaRPr lang="zh-CN" sz="2000" b="1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85" marR="9185" marT="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E1FFE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</a:t>
                      </a:r>
                      <a:endParaRPr lang="zh-CN" sz="2000" b="1" kern="1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85" marR="9185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E7FF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</a:t>
                      </a:r>
                      <a:endParaRPr lang="zh-CN" sz="2000" b="1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85" marR="9185" marT="0" marB="0" anchor="ctr">
                    <a:solidFill>
                      <a:srgbClr val="FFE7FF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</a:t>
                      </a:r>
                      <a:endParaRPr lang="zh-CN" sz="2000" b="1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85" marR="9185" marT="0" marB="0" anchor="ctr">
                    <a:solidFill>
                      <a:srgbClr val="FFE7FF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</a:t>
                      </a:r>
                      <a:endParaRPr lang="zh-CN" sz="2000" b="1" kern="1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85" marR="9185" marT="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E7FF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</a:t>
                      </a:r>
                      <a:endParaRPr lang="zh-CN" sz="2000" b="1" kern="1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85" marR="9185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</a:t>
                      </a:r>
                      <a:endParaRPr lang="zh-CN" sz="2000" b="1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85" marR="9185" marT="0" marB="0" anchor="ctr">
                    <a:solidFill>
                      <a:srgbClr val="FFFFCC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zh-CN" sz="2000" b="1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列地址</a:t>
                      </a:r>
                    </a:p>
                  </a:txBody>
                  <a:tcPr marL="9185" marR="9185" marT="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CC"/>
                    </a:solidFill>
                  </a:tcPr>
                </a:tc>
              </a:tr>
              <a:tr h="4286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zh-CN" sz="2000" b="1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自动预充电</a:t>
                      </a:r>
                    </a:p>
                  </a:txBody>
                  <a:tcPr marL="9185" marR="9185" marT="0" marB="0" anchor="ctr">
                    <a:solidFill>
                      <a:srgbClr val="E1FFE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WRA</a:t>
                      </a:r>
                      <a:endParaRPr lang="zh-CN" sz="2000" b="1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85" marR="9185" marT="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E1FFE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</a:t>
                      </a:r>
                      <a:endParaRPr lang="zh-CN" sz="2000" b="1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85" marR="9185" marT="0" marB="0" anchor="ctr">
                    <a:solidFill>
                      <a:srgbClr val="FFFFCC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42862">
                <a:tc gridSpan="3"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Burst terminate</a:t>
                      </a:r>
                      <a:endParaRPr lang="zh-CN" sz="2000" b="1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000" b="1" kern="1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(</a:t>
                      </a:r>
                      <a:r>
                        <a:rPr lang="zh-CN" sz="2000" b="1" kern="1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突发</a:t>
                      </a:r>
                      <a:r>
                        <a:rPr lang="zh-CN" sz="2000" b="1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传送</a:t>
                      </a:r>
                      <a:r>
                        <a:rPr lang="zh-CN" sz="2000" b="1" kern="1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终止</a:t>
                      </a:r>
                      <a:r>
                        <a:rPr lang="en-US" altLang="zh-CN" sz="2000" b="1" kern="1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  <a:endParaRPr lang="zh-CN" sz="2000" b="1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185" marR="9185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E1FFE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BT</a:t>
                      </a:r>
                      <a:endParaRPr lang="zh-CN" sz="2000" b="1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85" marR="9185" marT="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E1FFE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</a:t>
                      </a:r>
                      <a:endParaRPr lang="zh-CN" sz="2000" b="1" kern="1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85" marR="9185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E7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</a:t>
                      </a:r>
                      <a:endParaRPr lang="zh-CN" sz="2000" b="1" kern="1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85" marR="9185" marT="0" marB="0" anchor="ctr">
                    <a:solidFill>
                      <a:srgbClr val="FFE7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</a:t>
                      </a:r>
                      <a:endParaRPr lang="zh-CN" sz="2000" b="1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85" marR="9185" marT="0" marB="0" anchor="ctr">
                    <a:solidFill>
                      <a:srgbClr val="FFE7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</a:t>
                      </a:r>
                      <a:endParaRPr lang="zh-CN" sz="2000" b="1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85" marR="9185" marT="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E7FF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endParaRPr lang="zh-CN" sz="2000" b="1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85" marR="9185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42862">
                <a:tc rowSpan="2" gridSpan="2"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2000" b="1" kern="1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Precharge</a:t>
                      </a:r>
                      <a:endParaRPr lang="zh-CN" sz="2000" b="1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000" b="1" kern="1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(</a:t>
                      </a:r>
                      <a:r>
                        <a:rPr lang="zh-CN" sz="2000" b="1" kern="1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预充电</a:t>
                      </a:r>
                      <a:r>
                        <a:rPr lang="en-US" altLang="zh-CN" sz="2000" b="1" kern="1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  <a:endParaRPr lang="zh-CN" sz="2000" b="1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185" marR="9185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E1FFE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zh-CN" sz="2000" b="1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选择存储体</a:t>
                      </a:r>
                    </a:p>
                  </a:txBody>
                  <a:tcPr marL="9185" marR="9185" marT="0" marB="0" anchor="ctr">
                    <a:solidFill>
                      <a:srgbClr val="E1FFE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PCH</a:t>
                      </a:r>
                      <a:endParaRPr lang="zh-CN" sz="2000" b="1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85" marR="9185" marT="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E1FFE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</a:t>
                      </a:r>
                      <a:endParaRPr lang="zh-CN" sz="2000" b="1" kern="1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85" marR="9185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E7FF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</a:t>
                      </a:r>
                      <a:endParaRPr lang="zh-CN" sz="2000" b="1" kern="1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85" marR="9185" marT="0" marB="0" anchor="ctr">
                    <a:solidFill>
                      <a:srgbClr val="FFE7FF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</a:t>
                      </a:r>
                      <a:endParaRPr lang="zh-CN" sz="2000" b="1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85" marR="9185" marT="0" marB="0" anchor="ctr">
                    <a:solidFill>
                      <a:srgbClr val="FFE7FF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</a:t>
                      </a:r>
                      <a:endParaRPr lang="zh-CN" sz="2000" b="1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85" marR="9185" marT="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E7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</a:t>
                      </a:r>
                      <a:endParaRPr lang="zh-CN" sz="2000" b="1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85" marR="9185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</a:t>
                      </a:r>
                      <a:endParaRPr lang="zh-CN" sz="2000" b="1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85" marR="9185" marT="0" marB="0" anchor="ctr">
                    <a:solidFill>
                      <a:srgbClr val="FFFFCC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endParaRPr lang="zh-CN" sz="2000" b="1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85" marR="9185" marT="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CC"/>
                    </a:solidFill>
                  </a:tcPr>
                </a:tc>
              </a:tr>
              <a:tr h="42862">
                <a:tc gridSpan="2"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zh-CN" sz="2000" b="1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所有存储体</a:t>
                      </a:r>
                    </a:p>
                  </a:txBody>
                  <a:tcPr marL="9185" marR="9185" marT="0" marB="0" anchor="ctr">
                    <a:solidFill>
                      <a:srgbClr val="E1FFE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endParaRPr lang="zh-CN" sz="2000" b="1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85" marR="9185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</a:t>
                      </a:r>
                      <a:endParaRPr lang="zh-CN" sz="2000" b="1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85" marR="9185" marT="0" marB="0" anchor="ctr">
                    <a:solidFill>
                      <a:srgbClr val="FFFFCC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0">
                <a:tc gridSpan="3"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2000" b="1" kern="1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AutoRefresh</a:t>
                      </a:r>
                      <a:r>
                        <a:rPr lang="en-US" altLang="zh-CN" sz="2000" b="1" kern="1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(</a:t>
                      </a:r>
                      <a:r>
                        <a:rPr lang="zh-CN" sz="2000" b="1" kern="1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自动刷新</a:t>
                      </a:r>
                      <a:r>
                        <a:rPr lang="en-US" altLang="zh-CN" sz="2000" b="1" kern="1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  <a:endParaRPr lang="zh-CN" sz="2000" b="1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185" marR="9185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E1FFE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ARF</a:t>
                      </a:r>
                      <a:endParaRPr lang="zh-CN" sz="2000" b="1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85" marR="9185" marT="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E1FFE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</a:t>
                      </a:r>
                      <a:endParaRPr lang="zh-CN" sz="2000" b="1" kern="1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85" marR="9185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E7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</a:t>
                      </a:r>
                      <a:endParaRPr lang="zh-CN" sz="2000" b="1" kern="1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85" marR="9185" marT="0" marB="0" anchor="ctr">
                    <a:solidFill>
                      <a:srgbClr val="FFE7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</a:t>
                      </a:r>
                      <a:endParaRPr lang="zh-CN" sz="2000" b="1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85" marR="9185" marT="0" marB="0" anchor="ctr">
                    <a:solidFill>
                      <a:srgbClr val="FFE7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</a:t>
                      </a:r>
                      <a:endParaRPr lang="zh-CN" sz="2000" b="1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85" marR="9185" marT="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E7FF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endParaRPr lang="zh-CN" sz="2000" b="1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85" marR="9185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681610">
                <a:tc gridSpan="3"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Load mode </a:t>
                      </a:r>
                      <a:r>
                        <a:rPr lang="en-US" sz="2000" b="1" kern="1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resgister</a:t>
                      </a:r>
                      <a:endParaRPr lang="zh-CN" sz="2000" b="1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000" b="1" kern="1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(</a:t>
                      </a:r>
                      <a:r>
                        <a:rPr lang="zh-CN" sz="2000" b="1" kern="1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装载</a:t>
                      </a:r>
                      <a:r>
                        <a:rPr lang="zh-CN" sz="2000" b="1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模式</a:t>
                      </a:r>
                      <a:r>
                        <a:rPr lang="zh-CN" sz="2000" b="1" kern="1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寄存器</a:t>
                      </a:r>
                      <a:r>
                        <a:rPr lang="en-US" altLang="zh-CN" sz="2000" b="1" kern="1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  <a:endParaRPr lang="zh-CN" sz="2000" b="1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185" marR="9185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FFE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LMR</a:t>
                      </a:r>
                      <a:endParaRPr lang="zh-CN" sz="2000" b="1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85" marR="9185" marT="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FFE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</a:t>
                      </a:r>
                      <a:endParaRPr lang="zh-CN" sz="2000" b="1" kern="1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85" marR="9185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</a:t>
                      </a:r>
                      <a:endParaRPr lang="zh-CN" sz="2000" b="1" kern="1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85" marR="9185" marT="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</a:t>
                      </a:r>
                      <a:endParaRPr lang="zh-CN" sz="2000" b="1" kern="1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85" marR="9185" marT="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</a:t>
                      </a:r>
                      <a:endParaRPr lang="zh-CN" sz="2000" b="1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85" marR="9185" marT="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FF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zh-CN" sz="2000" b="1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要写入模式寄存器的数据</a:t>
                      </a:r>
                    </a:p>
                  </a:txBody>
                  <a:tcPr marL="9185" marR="9185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0" name="矩形 9"/>
          <p:cNvSpPr/>
          <p:nvPr/>
        </p:nvSpPr>
        <p:spPr>
          <a:xfrm>
            <a:off x="3059790" y="260560"/>
            <a:ext cx="317106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kern="100" dirty="0">
                <a:cs typeface="Times New Roman" panose="02020603050405020304" pitchFamily="18" charset="0"/>
              </a:rPr>
              <a:t>某</a:t>
            </a:r>
            <a:r>
              <a:rPr lang="en-US" altLang="zh-CN" kern="100" dirty="0"/>
              <a:t>SDRAM</a:t>
            </a:r>
            <a:r>
              <a:rPr lang="zh-CN" altLang="zh-CN" kern="100" dirty="0">
                <a:cs typeface="Times New Roman" panose="02020603050405020304" pitchFamily="18" charset="0"/>
              </a:rPr>
              <a:t>常用命令表</a:t>
            </a:r>
            <a:endParaRPr lang="zh-CN" altLang="en-US" dirty="0"/>
          </a:p>
        </p:txBody>
      </p:sp>
      <p:cxnSp>
        <p:nvCxnSpPr>
          <p:cNvPr id="12" name="直接连接符 11"/>
          <p:cNvCxnSpPr/>
          <p:nvPr/>
        </p:nvCxnSpPr>
        <p:spPr bwMode="auto">
          <a:xfrm>
            <a:off x="3834316" y="1129193"/>
            <a:ext cx="360050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" name="直接连接符 13"/>
          <p:cNvCxnSpPr/>
          <p:nvPr/>
        </p:nvCxnSpPr>
        <p:spPr bwMode="auto">
          <a:xfrm>
            <a:off x="4311646" y="1129193"/>
            <a:ext cx="502760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" name="直接连接符 15"/>
          <p:cNvCxnSpPr/>
          <p:nvPr/>
        </p:nvCxnSpPr>
        <p:spPr bwMode="auto">
          <a:xfrm>
            <a:off x="4879298" y="1129193"/>
            <a:ext cx="502760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7" name="直接连接符 16"/>
          <p:cNvCxnSpPr/>
          <p:nvPr/>
        </p:nvCxnSpPr>
        <p:spPr bwMode="auto">
          <a:xfrm>
            <a:off x="5472962" y="1124680"/>
            <a:ext cx="432060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9" name="矩形 18"/>
          <p:cNvSpPr/>
          <p:nvPr/>
        </p:nvSpPr>
        <p:spPr>
          <a:xfrm>
            <a:off x="346492" y="6125320"/>
            <a:ext cx="847409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sz="2000" kern="100" dirty="0"/>
              <a:t>V</a:t>
            </a:r>
            <a:r>
              <a:rPr lang="zh-CN" altLang="zh-CN" sz="2000" kern="100" dirty="0">
                <a:cs typeface="Times New Roman" panose="02020603050405020304" pitchFamily="18" charset="0"/>
              </a:rPr>
              <a:t>＝有效（</a:t>
            </a:r>
            <a:r>
              <a:rPr lang="en-US" altLang="zh-CN" sz="2000" kern="100" dirty="0"/>
              <a:t>Valid</a:t>
            </a:r>
            <a:r>
              <a:rPr lang="zh-CN" altLang="zh-CN" sz="2000" kern="100" dirty="0">
                <a:cs typeface="Times New Roman" panose="02020603050405020304" pitchFamily="18" charset="0"/>
              </a:rPr>
              <a:t>），</a:t>
            </a:r>
            <a:r>
              <a:rPr lang="en-US" altLang="zh-CN" sz="2000" kern="100" dirty="0"/>
              <a:t>X</a:t>
            </a:r>
            <a:r>
              <a:rPr lang="zh-CN" altLang="zh-CN" sz="2000" kern="100" dirty="0">
                <a:cs typeface="Times New Roman" panose="02020603050405020304" pitchFamily="18" charset="0"/>
              </a:rPr>
              <a:t>＝无关（</a:t>
            </a:r>
            <a:r>
              <a:rPr lang="en-US" altLang="zh-CN" sz="2000" kern="100" dirty="0"/>
              <a:t>Don’t care</a:t>
            </a:r>
            <a:r>
              <a:rPr lang="zh-CN" altLang="zh-CN" sz="2000" kern="100" dirty="0">
                <a:cs typeface="Times New Roman" panose="02020603050405020304" pitchFamily="18" charset="0"/>
              </a:rPr>
              <a:t>），</a:t>
            </a:r>
            <a:r>
              <a:rPr lang="en-US" altLang="zh-CN" sz="2000" kern="100" dirty="0"/>
              <a:t>H</a:t>
            </a:r>
            <a:r>
              <a:rPr lang="zh-CN" altLang="zh-CN" sz="2000" kern="100" dirty="0">
                <a:cs typeface="Times New Roman" panose="02020603050405020304" pitchFamily="18" charset="0"/>
              </a:rPr>
              <a:t>＝高电平，</a:t>
            </a:r>
            <a:r>
              <a:rPr lang="en-US" altLang="zh-CN" sz="2000" kern="100" dirty="0"/>
              <a:t>L</a:t>
            </a:r>
            <a:r>
              <a:rPr lang="zh-CN" altLang="zh-CN" sz="2000" kern="100" dirty="0">
                <a:cs typeface="Times New Roman" panose="02020603050405020304" pitchFamily="18" charset="0"/>
              </a:rPr>
              <a:t>＝低电平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38083052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5.3.2  SDRAM	   </a:t>
            </a:r>
            <a:r>
              <a:rPr lang="zh-CN" altLang="en-US" dirty="0" smtClean="0">
                <a:solidFill>
                  <a:srgbClr val="008000"/>
                </a:solidFill>
              </a:rPr>
              <a:t>三、</a:t>
            </a:r>
            <a:r>
              <a:rPr lang="en-US" altLang="zh-CN" dirty="0" smtClean="0">
                <a:solidFill>
                  <a:srgbClr val="008000"/>
                </a:solidFill>
              </a:rPr>
              <a:t>SDRAM</a:t>
            </a:r>
            <a:r>
              <a:rPr lang="zh-CN" altLang="en-US" dirty="0" smtClean="0">
                <a:solidFill>
                  <a:srgbClr val="008000"/>
                </a:solidFill>
              </a:rPr>
              <a:t>控制器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1240078-9CC7-47B2-B51F-C81DC6C36461}" type="slidenum">
              <a:rPr lang="zh-CN" altLang="en-US" smtClean="0"/>
              <a:pPr/>
              <a:t>52</a:t>
            </a:fld>
            <a:endParaRPr lang="en-US" altLang="zh-CN"/>
          </a:p>
        </p:txBody>
      </p:sp>
      <p:sp>
        <p:nvSpPr>
          <p:cNvPr id="6" name="标题 1"/>
          <p:cNvSpPr txBox="1">
            <a:spLocks/>
          </p:cNvSpPr>
          <p:nvPr/>
        </p:nvSpPr>
        <p:spPr bwMode="auto">
          <a:xfrm>
            <a:off x="899490" y="515573"/>
            <a:ext cx="792066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9pPr>
          </a:lstStyle>
          <a:p>
            <a:pPr>
              <a:buClrTx/>
              <a:buFontTx/>
            </a:pPr>
            <a:r>
              <a:rPr lang="en-US" altLang="zh-CN" kern="0" dirty="0" smtClean="0">
                <a:solidFill>
                  <a:srgbClr val="FF6600"/>
                </a:solidFill>
              </a:rPr>
              <a:t>1. SDRAM</a:t>
            </a:r>
            <a:r>
              <a:rPr lang="zh-CN" altLang="en-US" kern="0" dirty="0" smtClean="0">
                <a:solidFill>
                  <a:srgbClr val="FF6600"/>
                </a:solidFill>
              </a:rPr>
              <a:t>的基本操作</a:t>
            </a:r>
            <a:endParaRPr lang="zh-CN" altLang="en-US" kern="0" dirty="0">
              <a:solidFill>
                <a:srgbClr val="FF660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988800"/>
            <a:ext cx="8362950" cy="4392609"/>
          </a:xfrm>
        </p:spPr>
        <p:txBody>
          <a:bodyPr/>
          <a:lstStyle/>
          <a:p>
            <a:r>
              <a:rPr lang="zh-CN" altLang="en-US" dirty="0"/>
              <a:t>可通过</a:t>
            </a:r>
            <a:r>
              <a:rPr lang="en-US" altLang="zh-CN" dirty="0" smtClean="0">
                <a:solidFill>
                  <a:srgbClr val="0000FF"/>
                </a:solidFill>
              </a:rPr>
              <a:t>LMR</a:t>
            </a:r>
            <a:r>
              <a:rPr lang="en-US" altLang="zh-CN" dirty="0" smtClean="0">
                <a:latin typeface="+mn-ea"/>
              </a:rPr>
              <a:t>(</a:t>
            </a:r>
            <a:r>
              <a:rPr lang="en-US" altLang="zh-CN" dirty="0" smtClean="0">
                <a:solidFill>
                  <a:srgbClr val="0000FF"/>
                </a:solidFill>
              </a:rPr>
              <a:t>L</a:t>
            </a:r>
            <a:r>
              <a:rPr lang="en-US" altLang="zh-CN" dirty="0" smtClean="0"/>
              <a:t>oad </a:t>
            </a:r>
            <a:r>
              <a:rPr lang="en-US" altLang="zh-CN" dirty="0">
                <a:solidFill>
                  <a:srgbClr val="0000FF"/>
                </a:solidFill>
              </a:rPr>
              <a:t>M</a:t>
            </a:r>
            <a:r>
              <a:rPr lang="en-US" altLang="zh-CN" dirty="0"/>
              <a:t>ode </a:t>
            </a:r>
            <a:r>
              <a:rPr lang="en-US" altLang="zh-CN" dirty="0" smtClean="0">
                <a:solidFill>
                  <a:srgbClr val="0000FF"/>
                </a:solidFill>
              </a:rPr>
              <a:t>R</a:t>
            </a:r>
            <a:r>
              <a:rPr lang="en-US" altLang="zh-CN" dirty="0" smtClean="0"/>
              <a:t>egister</a:t>
            </a:r>
            <a:r>
              <a:rPr lang="en-US" altLang="zh-CN" dirty="0">
                <a:latin typeface="+mn-ea"/>
              </a:rPr>
              <a:t>)</a:t>
            </a:r>
            <a:r>
              <a:rPr lang="zh-CN" altLang="en-US" dirty="0" smtClean="0"/>
              <a:t>命令</a:t>
            </a:r>
            <a:r>
              <a:rPr lang="zh-CN" altLang="en-US" dirty="0"/>
              <a:t>写入模式寄存器，从而设置</a:t>
            </a:r>
            <a:r>
              <a:rPr lang="zh-CN" altLang="en-US" dirty="0">
                <a:solidFill>
                  <a:srgbClr val="CC0099"/>
                </a:solidFill>
              </a:rPr>
              <a:t>突发长度</a:t>
            </a:r>
            <a:r>
              <a:rPr lang="zh-CN" altLang="en-US" dirty="0" smtClean="0"/>
              <a:t>、</a:t>
            </a:r>
            <a:r>
              <a:rPr lang="en-US" altLang="zh-CN" dirty="0" smtClean="0">
                <a:solidFill>
                  <a:srgbClr val="CC0099"/>
                </a:solidFill>
              </a:rPr>
              <a:t>CAS</a:t>
            </a:r>
            <a:r>
              <a:rPr lang="zh-CN" altLang="en-US" dirty="0" smtClean="0">
                <a:solidFill>
                  <a:srgbClr val="CC0099"/>
                </a:solidFill>
              </a:rPr>
              <a:t>延迟</a:t>
            </a:r>
            <a:r>
              <a:rPr lang="zh-CN" altLang="en-US" dirty="0"/>
              <a:t>等参数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zh-CN" altLang="en-US" dirty="0" smtClean="0"/>
              <a:t>向</a:t>
            </a:r>
            <a:r>
              <a:rPr lang="en-US" altLang="zh-CN" dirty="0"/>
              <a:t>SDRAM</a:t>
            </a:r>
            <a:r>
              <a:rPr lang="zh-CN" altLang="en-US" dirty="0"/>
              <a:t>发送</a:t>
            </a:r>
            <a:r>
              <a:rPr lang="en-US" altLang="zh-CN" dirty="0"/>
              <a:t>LMR</a:t>
            </a:r>
            <a:r>
              <a:rPr lang="zh-CN" altLang="en-US" dirty="0"/>
              <a:t>命令前，必须</a:t>
            </a:r>
            <a:r>
              <a:rPr lang="zh-CN" altLang="en-US" dirty="0">
                <a:solidFill>
                  <a:srgbClr val="FF0000"/>
                </a:solidFill>
              </a:rPr>
              <a:t>关闭</a:t>
            </a:r>
            <a:r>
              <a:rPr lang="zh-CN" altLang="en-US" dirty="0"/>
              <a:t>所有</a:t>
            </a:r>
            <a:r>
              <a:rPr lang="zh-CN" altLang="en-US" dirty="0" smtClean="0"/>
              <a:t>存储体</a:t>
            </a:r>
            <a:r>
              <a:rPr lang="en-US" altLang="zh-CN" dirty="0">
                <a:latin typeface="+mn-ea"/>
              </a:rPr>
              <a:t>(</a:t>
            </a:r>
            <a:r>
              <a:rPr lang="en-US" altLang="zh-CN" dirty="0" smtClean="0"/>
              <a:t>Bank</a:t>
            </a:r>
            <a:r>
              <a:rPr lang="en-US" altLang="zh-CN" dirty="0">
                <a:latin typeface="+mn-ea"/>
              </a:rPr>
              <a:t>)</a:t>
            </a:r>
            <a:r>
              <a:rPr lang="zh-CN" altLang="en-US" dirty="0" smtClean="0"/>
              <a:t>中</a:t>
            </a:r>
            <a:r>
              <a:rPr lang="zh-CN" altLang="en-US" dirty="0"/>
              <a:t>的</a:t>
            </a:r>
            <a:r>
              <a:rPr lang="zh-CN" altLang="en-US" dirty="0">
                <a:solidFill>
                  <a:srgbClr val="FF0000"/>
                </a:solidFill>
              </a:rPr>
              <a:t>行缓冲器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zh-CN" altLang="en-US" dirty="0" smtClean="0"/>
              <a:t>写入</a:t>
            </a:r>
            <a:r>
              <a:rPr lang="zh-CN" altLang="en-US" dirty="0"/>
              <a:t>模式寄存器的数据通过</a:t>
            </a:r>
            <a:r>
              <a:rPr lang="zh-CN" altLang="en-US" dirty="0">
                <a:solidFill>
                  <a:srgbClr val="CC0099"/>
                </a:solidFill>
              </a:rPr>
              <a:t>地址总线</a:t>
            </a:r>
            <a:r>
              <a:rPr lang="zh-CN" altLang="en-US" dirty="0"/>
              <a:t>发送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zh-CN" altLang="en-US" dirty="0" smtClean="0"/>
              <a:t>通常</a:t>
            </a:r>
            <a:r>
              <a:rPr lang="zh-CN" altLang="en-US" dirty="0"/>
              <a:t>，只在初始化时对</a:t>
            </a:r>
            <a:r>
              <a:rPr lang="en-US" altLang="zh-CN" dirty="0"/>
              <a:t>SDRAM</a:t>
            </a:r>
            <a:r>
              <a:rPr lang="zh-CN" altLang="en-US" dirty="0"/>
              <a:t>的模式寄存器写入一次，之后不再更改。</a:t>
            </a:r>
          </a:p>
        </p:txBody>
      </p:sp>
      <p:sp>
        <p:nvSpPr>
          <p:cNvPr id="8" name="动作按钮: 信息 7">
            <a:hlinkClick r:id="rId2" action="ppaction://hlinksldjump" highlightClick="1"/>
          </p:cNvPr>
          <p:cNvSpPr/>
          <p:nvPr/>
        </p:nvSpPr>
        <p:spPr bwMode="auto">
          <a:xfrm>
            <a:off x="4245108" y="1465580"/>
            <a:ext cx="432060" cy="432060"/>
          </a:xfrm>
          <a:prstGeom prst="actionButtonInformation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452754" y="1465580"/>
            <a:ext cx="375615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CN" sz="2800" kern="100" dirty="0" smtClean="0"/>
              <a:t>SDRAM </a:t>
            </a:r>
            <a:r>
              <a:rPr lang="zh-CN" altLang="zh-CN" sz="2800" kern="100" dirty="0" smtClean="0">
                <a:cs typeface="Times New Roman" panose="02020603050405020304" pitchFamily="18" charset="0"/>
              </a:rPr>
              <a:t>模式寄存器</a:t>
            </a:r>
            <a:r>
              <a:rPr lang="zh-CN" altLang="en-US" sz="2800" kern="100" dirty="0" smtClean="0">
                <a:cs typeface="Times New Roman" panose="02020603050405020304" pitchFamily="18" charset="0"/>
              </a:rPr>
              <a:t>：</a:t>
            </a:r>
            <a:endParaRPr lang="zh-CN" altLang="en-US" sz="2800" dirty="0"/>
          </a:p>
        </p:txBody>
      </p:sp>
      <p:cxnSp>
        <p:nvCxnSpPr>
          <p:cNvPr id="11" name="直接连接符 10"/>
          <p:cNvCxnSpPr/>
          <p:nvPr/>
        </p:nvCxnSpPr>
        <p:spPr bwMode="auto">
          <a:xfrm>
            <a:off x="5534506" y="2501662"/>
            <a:ext cx="720100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CC0099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47551492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5.3.2  SDRAM	   </a:t>
            </a:r>
            <a:r>
              <a:rPr lang="zh-CN" altLang="en-US" dirty="0">
                <a:solidFill>
                  <a:srgbClr val="008000"/>
                </a:solidFill>
              </a:rPr>
              <a:t>三、</a:t>
            </a:r>
            <a:r>
              <a:rPr lang="en-US" altLang="zh-CN" dirty="0">
                <a:solidFill>
                  <a:srgbClr val="008000"/>
                </a:solidFill>
              </a:rPr>
              <a:t>SDRAM</a:t>
            </a:r>
            <a:r>
              <a:rPr lang="zh-CN" altLang="en-US" dirty="0">
                <a:solidFill>
                  <a:srgbClr val="008000"/>
                </a:solidFill>
              </a:rPr>
              <a:t>控制器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1240078-9CC7-47B2-B51F-C81DC6C36461}" type="slidenum">
              <a:rPr lang="zh-CN" altLang="en-US" smtClean="0"/>
              <a:pPr/>
              <a:t>53</a:t>
            </a:fld>
            <a:endParaRPr lang="en-US" altLang="zh-CN"/>
          </a:p>
        </p:txBody>
      </p:sp>
      <p:sp>
        <p:nvSpPr>
          <p:cNvPr id="5" name="标题 1"/>
          <p:cNvSpPr txBox="1">
            <a:spLocks/>
          </p:cNvSpPr>
          <p:nvPr/>
        </p:nvSpPr>
        <p:spPr bwMode="auto">
          <a:xfrm>
            <a:off x="899490" y="515573"/>
            <a:ext cx="792066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9pPr>
          </a:lstStyle>
          <a:p>
            <a:pPr>
              <a:buClrTx/>
              <a:buFontTx/>
            </a:pPr>
            <a:r>
              <a:rPr lang="en-US" altLang="zh-CN" kern="0" dirty="0" smtClean="0">
                <a:solidFill>
                  <a:srgbClr val="FF6600"/>
                </a:solidFill>
              </a:rPr>
              <a:t>2. SDRAM</a:t>
            </a:r>
            <a:r>
              <a:rPr lang="zh-CN" altLang="en-US" kern="0" dirty="0">
                <a:solidFill>
                  <a:srgbClr val="FF6600"/>
                </a:solidFill>
              </a:rPr>
              <a:t>控制器的</a:t>
            </a:r>
            <a:r>
              <a:rPr lang="zh-CN" altLang="en-US" kern="0" dirty="0">
                <a:solidFill>
                  <a:srgbClr val="CC0099"/>
                </a:solidFill>
              </a:rPr>
              <a:t>基本组成</a:t>
            </a:r>
          </a:p>
        </p:txBody>
      </p:sp>
      <p:sp>
        <p:nvSpPr>
          <p:cNvPr id="10" name="内容占位符 9"/>
          <p:cNvSpPr>
            <a:spLocks noGrp="1"/>
          </p:cNvSpPr>
          <p:nvPr>
            <p:ph idx="1"/>
          </p:nvPr>
        </p:nvSpPr>
        <p:spPr>
          <a:xfrm>
            <a:off x="313620" y="4509150"/>
            <a:ext cx="8578980" cy="2016280"/>
          </a:xfrm>
        </p:spPr>
        <p:txBody>
          <a:bodyPr/>
          <a:lstStyle/>
          <a:p>
            <a:r>
              <a:rPr lang="zh-CN" altLang="zh-CN" sz="2400" dirty="0" smtClean="0">
                <a:solidFill>
                  <a:srgbClr val="CC0099"/>
                </a:solidFill>
              </a:rPr>
              <a:t>前端</a:t>
            </a:r>
            <a:r>
              <a:rPr lang="zh-CN" altLang="en-US" sz="2400" dirty="0"/>
              <a:t>：</a:t>
            </a:r>
            <a:r>
              <a:rPr lang="zh-CN" altLang="zh-CN" sz="2400" dirty="0" smtClean="0"/>
              <a:t>接收</a:t>
            </a:r>
            <a:r>
              <a:rPr lang="zh-CN" altLang="zh-CN" sz="2400" dirty="0"/>
              <a:t>和缓冲来自</a:t>
            </a:r>
            <a:r>
              <a:rPr lang="zh-CN" altLang="zh-CN" sz="2400" dirty="0">
                <a:solidFill>
                  <a:srgbClr val="0000FF"/>
                </a:solidFill>
              </a:rPr>
              <a:t>系统总线</a:t>
            </a:r>
            <a:r>
              <a:rPr lang="zh-CN" altLang="zh-CN" sz="2400" dirty="0"/>
              <a:t>的命令，将经过规划、重排的</a:t>
            </a:r>
            <a:r>
              <a:rPr lang="zh-CN" altLang="zh-CN" sz="2400" dirty="0">
                <a:solidFill>
                  <a:srgbClr val="0000FF"/>
                </a:solidFill>
              </a:rPr>
              <a:t>命令</a:t>
            </a:r>
            <a:r>
              <a:rPr lang="zh-CN" altLang="zh-CN" sz="2400" dirty="0"/>
              <a:t>发送给后端，并向总线主控设备返回</a:t>
            </a:r>
            <a:r>
              <a:rPr lang="zh-CN" altLang="zh-CN" sz="2400" dirty="0">
                <a:solidFill>
                  <a:srgbClr val="0000FF"/>
                </a:solidFill>
              </a:rPr>
              <a:t>状态</a:t>
            </a:r>
            <a:r>
              <a:rPr lang="zh-CN" altLang="zh-CN" sz="2400" dirty="0"/>
              <a:t>信息</a:t>
            </a:r>
            <a:r>
              <a:rPr lang="zh-CN" altLang="zh-CN" sz="2400" dirty="0" smtClean="0"/>
              <a:t>。</a:t>
            </a:r>
            <a:endParaRPr lang="en-US" altLang="zh-CN" sz="2400" dirty="0" smtClean="0"/>
          </a:p>
          <a:p>
            <a:r>
              <a:rPr lang="zh-CN" altLang="zh-CN" sz="2400" dirty="0" smtClean="0">
                <a:solidFill>
                  <a:srgbClr val="CC0099"/>
                </a:solidFill>
              </a:rPr>
              <a:t>后端</a:t>
            </a:r>
            <a:r>
              <a:rPr lang="zh-CN" altLang="en-US" sz="2400" dirty="0" smtClean="0"/>
              <a:t>：</a:t>
            </a:r>
            <a:r>
              <a:rPr lang="zh-CN" altLang="zh-CN" sz="2400" dirty="0" smtClean="0"/>
              <a:t>将</a:t>
            </a:r>
            <a:r>
              <a:rPr lang="zh-CN" altLang="zh-CN" sz="2400" dirty="0"/>
              <a:t>前端发来的请求或命令转换成</a:t>
            </a:r>
            <a:r>
              <a:rPr lang="en-US" altLang="zh-CN" sz="2400" dirty="0">
                <a:solidFill>
                  <a:srgbClr val="0000FF"/>
                </a:solidFill>
              </a:rPr>
              <a:t>SDRAM</a:t>
            </a:r>
            <a:r>
              <a:rPr lang="zh-CN" altLang="zh-CN" sz="2400" dirty="0">
                <a:solidFill>
                  <a:srgbClr val="0000FF"/>
                </a:solidFill>
              </a:rPr>
              <a:t>命令</a:t>
            </a:r>
            <a:r>
              <a:rPr lang="zh-CN" altLang="zh-CN" sz="2400" dirty="0"/>
              <a:t>，把</a:t>
            </a:r>
            <a:r>
              <a:rPr lang="zh-CN" altLang="zh-CN" sz="2400" dirty="0">
                <a:solidFill>
                  <a:srgbClr val="0000FF"/>
                </a:solidFill>
              </a:rPr>
              <a:t>逻辑地址</a:t>
            </a:r>
            <a:r>
              <a:rPr lang="zh-CN" altLang="zh-CN" sz="2400" dirty="0"/>
              <a:t>转换为</a:t>
            </a:r>
            <a:r>
              <a:rPr lang="en-US" altLang="zh-CN" sz="2400" dirty="0"/>
              <a:t>SDRAM</a:t>
            </a:r>
            <a:r>
              <a:rPr lang="zh-CN" altLang="zh-CN" sz="2400" dirty="0"/>
              <a:t>实际的</a:t>
            </a:r>
            <a:r>
              <a:rPr lang="zh-CN" altLang="zh-CN" sz="2400" dirty="0">
                <a:solidFill>
                  <a:srgbClr val="0000FF"/>
                </a:solidFill>
              </a:rPr>
              <a:t>物理地址</a:t>
            </a:r>
            <a:r>
              <a:rPr lang="zh-CN" altLang="zh-CN" sz="2400" dirty="0"/>
              <a:t>，按照</a:t>
            </a:r>
            <a:r>
              <a:rPr lang="en-US" altLang="zh-CN" sz="2400" dirty="0"/>
              <a:t>SDRAM</a:t>
            </a:r>
            <a:r>
              <a:rPr lang="zh-CN" altLang="zh-CN" sz="2400" dirty="0"/>
              <a:t>芯片的时序要求产生相应的控制信号。</a:t>
            </a:r>
            <a:endParaRPr lang="zh-CN" altLang="en-US" sz="2400" dirty="0"/>
          </a:p>
        </p:txBody>
      </p:sp>
      <p:graphicFrame>
        <p:nvGraphicFramePr>
          <p:cNvPr id="11" name="对象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85808666"/>
              </p:ext>
            </p:extLst>
          </p:nvPr>
        </p:nvGraphicFramePr>
        <p:xfrm>
          <a:off x="179390" y="971868"/>
          <a:ext cx="8785220" cy="35278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8899" name="Visio" r:id="rId4" imgW="9391712" imgH="3771900" progId="Visio.Drawing.15">
                  <p:embed/>
                </p:oleObj>
              </mc:Choice>
              <mc:Fallback>
                <p:oleObj name="Visio" r:id="rId4" imgW="9391712" imgH="377190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79390" y="971868"/>
                        <a:ext cx="8785220" cy="35278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0028785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5.3.2  SDRAM	   </a:t>
            </a:r>
            <a:r>
              <a:rPr lang="zh-CN" altLang="en-US" dirty="0">
                <a:solidFill>
                  <a:srgbClr val="008000"/>
                </a:solidFill>
              </a:rPr>
              <a:t>三、</a:t>
            </a:r>
            <a:r>
              <a:rPr lang="en-US" altLang="zh-CN" dirty="0">
                <a:solidFill>
                  <a:srgbClr val="008000"/>
                </a:solidFill>
              </a:rPr>
              <a:t>SDRAM</a:t>
            </a:r>
            <a:r>
              <a:rPr lang="zh-CN" altLang="en-US" dirty="0">
                <a:solidFill>
                  <a:srgbClr val="008000"/>
                </a:solidFill>
              </a:rPr>
              <a:t>控制器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1240078-9CC7-47B2-B51F-C81DC6C36461}" type="slidenum">
              <a:rPr lang="zh-CN" altLang="en-US" smtClean="0"/>
              <a:pPr/>
              <a:t>54</a:t>
            </a:fld>
            <a:endParaRPr lang="en-US" altLang="zh-CN"/>
          </a:p>
        </p:txBody>
      </p:sp>
      <p:sp>
        <p:nvSpPr>
          <p:cNvPr id="5" name="标题 1"/>
          <p:cNvSpPr txBox="1">
            <a:spLocks/>
          </p:cNvSpPr>
          <p:nvPr/>
        </p:nvSpPr>
        <p:spPr bwMode="auto">
          <a:xfrm>
            <a:off x="899490" y="515573"/>
            <a:ext cx="792066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9pPr>
          </a:lstStyle>
          <a:p>
            <a:pPr>
              <a:buClrTx/>
              <a:buFontTx/>
            </a:pPr>
            <a:r>
              <a:rPr lang="en-US" altLang="zh-CN" kern="0" dirty="0" smtClean="0">
                <a:solidFill>
                  <a:srgbClr val="FF6600"/>
                </a:solidFill>
              </a:rPr>
              <a:t>2. SDRAM</a:t>
            </a:r>
            <a:r>
              <a:rPr lang="zh-CN" altLang="en-US" kern="0" dirty="0">
                <a:solidFill>
                  <a:srgbClr val="FF6600"/>
                </a:solidFill>
              </a:rPr>
              <a:t>控制器的</a:t>
            </a:r>
            <a:r>
              <a:rPr lang="zh-CN" altLang="en-US" kern="0" dirty="0">
                <a:solidFill>
                  <a:srgbClr val="CC0099"/>
                </a:solidFill>
              </a:rPr>
              <a:t>基本组成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747692"/>
            <a:ext cx="8362950" cy="4633717"/>
          </a:xfrm>
        </p:spPr>
        <p:txBody>
          <a:bodyPr/>
          <a:lstStyle/>
          <a:p>
            <a:r>
              <a:rPr lang="zh-CN" altLang="en-US" dirty="0" smtClean="0"/>
              <a:t>前端：</a:t>
            </a:r>
            <a:endParaRPr lang="en-US" altLang="zh-CN" dirty="0" smtClean="0"/>
          </a:p>
          <a:p>
            <a:pPr lvl="1"/>
            <a:r>
              <a:rPr lang="zh-CN" altLang="zh-CN" dirty="0" smtClean="0">
                <a:solidFill>
                  <a:srgbClr val="0000FF"/>
                </a:solidFill>
              </a:rPr>
              <a:t>系统</a:t>
            </a:r>
            <a:r>
              <a:rPr lang="zh-CN" altLang="zh-CN" dirty="0">
                <a:solidFill>
                  <a:srgbClr val="0000FF"/>
                </a:solidFill>
              </a:rPr>
              <a:t>总线命令接收及仲裁</a:t>
            </a:r>
            <a:r>
              <a:rPr lang="zh-CN" altLang="zh-CN" dirty="0" smtClean="0">
                <a:solidFill>
                  <a:srgbClr val="0000FF"/>
                </a:solidFill>
              </a:rPr>
              <a:t>模块</a:t>
            </a:r>
            <a:endParaRPr lang="en-US" altLang="zh-CN" dirty="0" smtClean="0">
              <a:solidFill>
                <a:srgbClr val="0000FF"/>
              </a:solidFill>
            </a:endParaRPr>
          </a:p>
          <a:p>
            <a:r>
              <a:rPr lang="zh-CN" altLang="en-US" dirty="0" smtClean="0"/>
              <a:t>后端：</a:t>
            </a:r>
            <a:endParaRPr lang="en-US" altLang="zh-CN" dirty="0" smtClean="0"/>
          </a:p>
          <a:p>
            <a:pPr lvl="1"/>
            <a:r>
              <a:rPr lang="en-US" altLang="zh-CN" dirty="0" smtClean="0">
                <a:solidFill>
                  <a:srgbClr val="0000FF"/>
                </a:solidFill>
              </a:rPr>
              <a:t>SDRAM</a:t>
            </a:r>
            <a:r>
              <a:rPr lang="zh-CN" altLang="zh-CN" dirty="0">
                <a:solidFill>
                  <a:srgbClr val="0000FF"/>
                </a:solidFill>
              </a:rPr>
              <a:t>命令</a:t>
            </a:r>
            <a:r>
              <a:rPr lang="zh-CN" altLang="zh-CN" dirty="0" smtClean="0">
                <a:solidFill>
                  <a:srgbClr val="0000FF"/>
                </a:solidFill>
              </a:rPr>
              <a:t>发生器</a:t>
            </a:r>
            <a:endParaRPr lang="en-US" altLang="zh-CN" dirty="0" smtClean="0">
              <a:solidFill>
                <a:srgbClr val="0000FF"/>
              </a:solidFill>
            </a:endParaRPr>
          </a:p>
          <a:p>
            <a:pPr lvl="1"/>
            <a:r>
              <a:rPr lang="en-US" altLang="zh-CN" dirty="0" smtClean="0">
                <a:solidFill>
                  <a:srgbClr val="0000FF"/>
                </a:solidFill>
              </a:rPr>
              <a:t>SDRAM</a:t>
            </a:r>
            <a:r>
              <a:rPr lang="zh-CN" altLang="zh-CN" dirty="0">
                <a:solidFill>
                  <a:srgbClr val="0000FF"/>
                </a:solidFill>
              </a:rPr>
              <a:t>地址映射</a:t>
            </a:r>
            <a:r>
              <a:rPr lang="zh-CN" altLang="zh-CN" dirty="0" smtClean="0">
                <a:solidFill>
                  <a:srgbClr val="0000FF"/>
                </a:solidFill>
              </a:rPr>
              <a:t>模块</a:t>
            </a:r>
            <a:endParaRPr lang="en-US" altLang="zh-CN" dirty="0" smtClean="0">
              <a:solidFill>
                <a:srgbClr val="0000FF"/>
              </a:solidFill>
            </a:endParaRPr>
          </a:p>
          <a:p>
            <a:r>
              <a:rPr lang="zh-CN" altLang="zh-CN" dirty="0"/>
              <a:t>贯穿于前端与</a:t>
            </a:r>
            <a:r>
              <a:rPr lang="zh-CN" altLang="zh-CN" dirty="0" smtClean="0"/>
              <a:t>后端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pPr lvl="1"/>
            <a:r>
              <a:rPr lang="zh-CN" altLang="zh-CN" dirty="0" smtClean="0">
                <a:solidFill>
                  <a:srgbClr val="0000FF"/>
                </a:solidFill>
              </a:rPr>
              <a:t>数据通路</a:t>
            </a:r>
            <a:endParaRPr lang="zh-CN" altLang="en-US" dirty="0">
              <a:solidFill>
                <a:srgbClr val="0000FF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457200" y="1131960"/>
            <a:ext cx="781004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sz="2800" dirty="0"/>
              <a:t>SDRAM</a:t>
            </a:r>
            <a:r>
              <a:rPr lang="zh-CN" altLang="zh-CN" sz="2800" dirty="0"/>
              <a:t>控制器</a:t>
            </a:r>
            <a:r>
              <a:rPr lang="zh-CN" altLang="zh-CN" sz="2800" dirty="0" smtClean="0"/>
              <a:t>内部</a:t>
            </a:r>
            <a:r>
              <a:rPr lang="zh-CN" altLang="en-US" sz="2800" dirty="0" smtClean="0"/>
              <a:t>的</a:t>
            </a:r>
            <a:r>
              <a:rPr lang="zh-CN" altLang="zh-CN" sz="2800" dirty="0" smtClean="0"/>
              <a:t>四</a:t>
            </a:r>
            <a:r>
              <a:rPr lang="zh-CN" altLang="zh-CN" sz="2800" dirty="0"/>
              <a:t>个</a:t>
            </a:r>
            <a:r>
              <a:rPr lang="zh-CN" altLang="zh-CN" sz="2800" dirty="0">
                <a:solidFill>
                  <a:srgbClr val="0000FF"/>
                </a:solidFill>
              </a:rPr>
              <a:t>功能模块</a:t>
            </a:r>
            <a:r>
              <a:rPr lang="zh-CN" altLang="zh-CN" sz="2800" dirty="0"/>
              <a:t>：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92434847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5.3.2  SDRAM	   </a:t>
            </a:r>
            <a:r>
              <a:rPr lang="zh-CN" altLang="en-US" dirty="0">
                <a:solidFill>
                  <a:srgbClr val="008000"/>
                </a:solidFill>
              </a:rPr>
              <a:t>三、</a:t>
            </a:r>
            <a:r>
              <a:rPr lang="en-US" altLang="zh-CN" dirty="0">
                <a:solidFill>
                  <a:srgbClr val="008000"/>
                </a:solidFill>
              </a:rPr>
              <a:t>SDRAM</a:t>
            </a:r>
            <a:r>
              <a:rPr lang="zh-CN" altLang="en-US" dirty="0">
                <a:solidFill>
                  <a:srgbClr val="008000"/>
                </a:solidFill>
              </a:rPr>
              <a:t>控制器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1240078-9CC7-47B2-B51F-C81DC6C36461}" type="slidenum">
              <a:rPr lang="zh-CN" altLang="en-US" smtClean="0"/>
              <a:pPr/>
              <a:t>55</a:t>
            </a:fld>
            <a:endParaRPr lang="en-US" altLang="zh-CN"/>
          </a:p>
        </p:txBody>
      </p:sp>
      <p:sp>
        <p:nvSpPr>
          <p:cNvPr id="5" name="标题 1"/>
          <p:cNvSpPr txBox="1">
            <a:spLocks/>
          </p:cNvSpPr>
          <p:nvPr/>
        </p:nvSpPr>
        <p:spPr bwMode="auto">
          <a:xfrm>
            <a:off x="899490" y="515573"/>
            <a:ext cx="792066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9pPr>
          </a:lstStyle>
          <a:p>
            <a:pPr>
              <a:buClrTx/>
              <a:buFontTx/>
            </a:pPr>
            <a:r>
              <a:rPr lang="en-US" altLang="zh-CN" kern="0" dirty="0" smtClean="0">
                <a:solidFill>
                  <a:srgbClr val="FF6600"/>
                </a:solidFill>
              </a:rPr>
              <a:t>2. SDRAM</a:t>
            </a:r>
            <a:r>
              <a:rPr lang="zh-CN" altLang="en-US" kern="0" dirty="0">
                <a:solidFill>
                  <a:srgbClr val="FF6600"/>
                </a:solidFill>
              </a:rPr>
              <a:t>控制器的</a:t>
            </a:r>
            <a:r>
              <a:rPr lang="zh-CN" altLang="en-US" kern="0" dirty="0">
                <a:solidFill>
                  <a:srgbClr val="CC0099"/>
                </a:solidFill>
              </a:rPr>
              <a:t>基本组成</a:t>
            </a: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>
          <a:xfrm>
            <a:off x="457200" y="1196690"/>
            <a:ext cx="8362950" cy="5184719"/>
          </a:xfrm>
        </p:spPr>
        <p:txBody>
          <a:bodyPr/>
          <a:lstStyle/>
          <a:p>
            <a:r>
              <a:rPr lang="zh-CN" altLang="zh-CN" dirty="0">
                <a:solidFill>
                  <a:srgbClr val="CC0099"/>
                </a:solidFill>
              </a:rPr>
              <a:t>系统总线</a:t>
            </a:r>
            <a:r>
              <a:rPr lang="zh-CN" altLang="zh-CN" dirty="0"/>
              <a:t>给出的为</a:t>
            </a:r>
            <a:r>
              <a:rPr lang="zh-CN" altLang="zh-CN" dirty="0">
                <a:solidFill>
                  <a:srgbClr val="0000FF"/>
                </a:solidFill>
              </a:rPr>
              <a:t>逻辑地址</a:t>
            </a:r>
            <a:r>
              <a:rPr lang="zh-CN" altLang="zh-CN" dirty="0"/>
              <a:t>，</a:t>
            </a:r>
            <a:r>
              <a:rPr lang="en-US" altLang="zh-CN" dirty="0"/>
              <a:t>SDRAM</a:t>
            </a:r>
            <a:r>
              <a:rPr lang="zh-CN" altLang="zh-CN" dirty="0">
                <a:solidFill>
                  <a:srgbClr val="CC0099"/>
                </a:solidFill>
              </a:rPr>
              <a:t>地址映射模块</a:t>
            </a:r>
            <a:r>
              <a:rPr lang="zh-CN" altLang="zh-CN" dirty="0"/>
              <a:t>负责将逻辑地址转换为</a:t>
            </a:r>
            <a:r>
              <a:rPr lang="en-US" altLang="zh-CN" dirty="0"/>
              <a:t>SDRAM</a:t>
            </a:r>
            <a:r>
              <a:rPr lang="zh-CN" altLang="zh-CN" dirty="0">
                <a:solidFill>
                  <a:srgbClr val="0000FF"/>
                </a:solidFill>
              </a:rPr>
              <a:t>物理地址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r>
              <a:rPr lang="zh-CN" altLang="zh-CN" dirty="0" smtClean="0"/>
              <a:t>常用</a:t>
            </a:r>
            <a:r>
              <a:rPr lang="zh-CN" altLang="zh-CN" dirty="0"/>
              <a:t>的</a:t>
            </a:r>
            <a:r>
              <a:rPr lang="zh-CN" altLang="zh-CN" dirty="0">
                <a:solidFill>
                  <a:srgbClr val="0000FF"/>
                </a:solidFill>
              </a:rPr>
              <a:t>地址方案</a:t>
            </a:r>
            <a:r>
              <a:rPr lang="zh-CN" altLang="zh-CN" dirty="0"/>
              <a:t>有两种</a:t>
            </a:r>
            <a:r>
              <a:rPr lang="zh-CN" altLang="zh-CN" dirty="0" smtClean="0"/>
              <a:t>：</a:t>
            </a:r>
            <a:endParaRPr lang="en-US" altLang="zh-CN" dirty="0" smtClean="0"/>
          </a:p>
          <a:p>
            <a:pPr lvl="1"/>
            <a:r>
              <a:rPr lang="zh-CN" altLang="zh-CN" dirty="0" smtClean="0">
                <a:solidFill>
                  <a:srgbClr val="0000FF"/>
                </a:solidFill>
              </a:rPr>
              <a:t>连续</a:t>
            </a:r>
            <a:r>
              <a:rPr lang="zh-CN" altLang="zh-CN" dirty="0"/>
              <a:t>内存</a:t>
            </a:r>
            <a:r>
              <a:rPr lang="zh-CN" altLang="zh-CN" dirty="0" smtClean="0"/>
              <a:t>地址映射</a:t>
            </a:r>
            <a:endParaRPr lang="en-US" altLang="zh-CN" dirty="0" smtClean="0"/>
          </a:p>
          <a:p>
            <a:pPr lvl="1"/>
            <a:r>
              <a:rPr lang="zh-CN" altLang="zh-CN" dirty="0" smtClean="0">
                <a:solidFill>
                  <a:srgbClr val="0000FF"/>
                </a:solidFill>
              </a:rPr>
              <a:t>交错</a:t>
            </a:r>
            <a:r>
              <a:rPr lang="zh-CN" altLang="zh-CN" dirty="0"/>
              <a:t>内存</a:t>
            </a:r>
            <a:r>
              <a:rPr lang="zh-CN" altLang="zh-CN" dirty="0" smtClean="0"/>
              <a:t>地址映射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434438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5.3.2  SDRAM	   </a:t>
            </a:r>
            <a:r>
              <a:rPr lang="zh-CN" altLang="en-US" dirty="0">
                <a:solidFill>
                  <a:srgbClr val="008000"/>
                </a:solidFill>
              </a:rPr>
              <a:t>三、</a:t>
            </a:r>
            <a:r>
              <a:rPr lang="en-US" altLang="zh-CN" dirty="0">
                <a:solidFill>
                  <a:srgbClr val="008000"/>
                </a:solidFill>
              </a:rPr>
              <a:t>SDRAM</a:t>
            </a:r>
            <a:r>
              <a:rPr lang="zh-CN" altLang="en-US" dirty="0">
                <a:solidFill>
                  <a:srgbClr val="008000"/>
                </a:solidFill>
              </a:rPr>
              <a:t>控制器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1240078-9CC7-47B2-B51F-C81DC6C36461}" type="slidenum">
              <a:rPr lang="zh-CN" altLang="en-US" smtClean="0"/>
              <a:pPr/>
              <a:t>56</a:t>
            </a:fld>
            <a:endParaRPr lang="en-US" altLang="zh-CN"/>
          </a:p>
        </p:txBody>
      </p:sp>
      <p:sp>
        <p:nvSpPr>
          <p:cNvPr id="5" name="标题 1"/>
          <p:cNvSpPr txBox="1">
            <a:spLocks/>
          </p:cNvSpPr>
          <p:nvPr/>
        </p:nvSpPr>
        <p:spPr bwMode="auto">
          <a:xfrm>
            <a:off x="899490" y="515573"/>
            <a:ext cx="792066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9pPr>
          </a:lstStyle>
          <a:p>
            <a:pPr>
              <a:buClrTx/>
              <a:buFontTx/>
            </a:pPr>
            <a:r>
              <a:rPr lang="en-US" altLang="zh-CN" kern="0" dirty="0" smtClean="0">
                <a:solidFill>
                  <a:srgbClr val="FF6600"/>
                </a:solidFill>
              </a:rPr>
              <a:t>2. SDRAM</a:t>
            </a:r>
            <a:r>
              <a:rPr lang="zh-CN" altLang="en-US" kern="0" dirty="0">
                <a:solidFill>
                  <a:srgbClr val="FF6600"/>
                </a:solidFill>
              </a:rPr>
              <a:t>控制器的</a:t>
            </a:r>
            <a:r>
              <a:rPr lang="zh-CN" altLang="en-US" kern="0" dirty="0">
                <a:solidFill>
                  <a:srgbClr val="CC0099"/>
                </a:solidFill>
              </a:rPr>
              <a:t>基本组成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844781"/>
            <a:ext cx="8362950" cy="3240450"/>
          </a:xfrm>
        </p:spPr>
        <p:txBody>
          <a:bodyPr/>
          <a:lstStyle/>
          <a:p>
            <a:r>
              <a:rPr lang="zh-CN" altLang="zh-CN" dirty="0"/>
              <a:t>将逻辑地址连续的内存单元映射到</a:t>
            </a:r>
            <a:r>
              <a:rPr lang="en-US" altLang="zh-CN" dirty="0"/>
              <a:t>SDRAM</a:t>
            </a:r>
            <a:r>
              <a:rPr lang="zh-CN" altLang="zh-CN" dirty="0"/>
              <a:t>某个存储体的某一</a:t>
            </a:r>
            <a:r>
              <a:rPr lang="zh-CN" altLang="zh-CN" dirty="0">
                <a:solidFill>
                  <a:srgbClr val="CC0099"/>
                </a:solidFill>
              </a:rPr>
              <a:t>行</a:t>
            </a:r>
            <a:r>
              <a:rPr lang="zh-CN" altLang="zh-CN" dirty="0"/>
              <a:t>内</a:t>
            </a:r>
            <a:r>
              <a:rPr lang="zh-CN" altLang="zh-CN" dirty="0" smtClean="0"/>
              <a:t>，</a:t>
            </a:r>
            <a:endParaRPr lang="en-US" altLang="zh-CN" dirty="0" smtClean="0"/>
          </a:p>
          <a:p>
            <a:r>
              <a:rPr lang="zh-CN" altLang="zh-CN" dirty="0" smtClean="0"/>
              <a:t>当前</a:t>
            </a:r>
            <a:r>
              <a:rPr lang="zh-CN" altLang="zh-CN" dirty="0"/>
              <a:t>存储体的这一行顺序访问结束后，顺序访问</a:t>
            </a:r>
            <a:r>
              <a:rPr lang="zh-CN" altLang="zh-CN" dirty="0">
                <a:solidFill>
                  <a:srgbClr val="CC0099"/>
                </a:solidFill>
              </a:rPr>
              <a:t>下一存储体</a:t>
            </a:r>
            <a:r>
              <a:rPr lang="zh-CN" altLang="zh-CN" dirty="0"/>
              <a:t>编号相同的</a:t>
            </a:r>
            <a:r>
              <a:rPr lang="zh-CN" altLang="zh-CN" dirty="0">
                <a:solidFill>
                  <a:srgbClr val="CC0099"/>
                </a:solidFill>
              </a:rPr>
              <a:t>行</a:t>
            </a:r>
            <a:r>
              <a:rPr lang="zh-CN" altLang="zh-CN" dirty="0" smtClean="0"/>
              <a:t>；</a:t>
            </a:r>
            <a:endParaRPr lang="en-US" altLang="zh-CN" dirty="0" smtClean="0"/>
          </a:p>
          <a:p>
            <a:r>
              <a:rPr lang="zh-CN" altLang="zh-CN" dirty="0" smtClean="0"/>
              <a:t>当</a:t>
            </a:r>
            <a:r>
              <a:rPr lang="zh-CN" altLang="zh-CN" dirty="0"/>
              <a:t>所有存储体的同一</a:t>
            </a:r>
            <a:r>
              <a:rPr lang="zh-CN" altLang="zh-CN" dirty="0">
                <a:solidFill>
                  <a:srgbClr val="0000FF"/>
                </a:solidFill>
              </a:rPr>
              <a:t>行</a:t>
            </a:r>
            <a:r>
              <a:rPr lang="zh-CN" altLang="zh-CN" dirty="0"/>
              <a:t>访问结束后，转到第一个存储体的</a:t>
            </a:r>
            <a:r>
              <a:rPr lang="zh-CN" altLang="zh-CN" dirty="0">
                <a:solidFill>
                  <a:srgbClr val="0000FF"/>
                </a:solidFill>
              </a:rPr>
              <a:t>下一行</a:t>
            </a:r>
            <a:r>
              <a:rPr lang="zh-CN" altLang="zh-CN" dirty="0"/>
              <a:t>继续访问。</a:t>
            </a:r>
            <a:endParaRPr lang="zh-CN" altLang="en-US" dirty="0"/>
          </a:p>
        </p:txBody>
      </p:sp>
      <p:sp>
        <p:nvSpPr>
          <p:cNvPr id="8" name="标题 1"/>
          <p:cNvSpPr txBox="1">
            <a:spLocks/>
          </p:cNvSpPr>
          <p:nvPr/>
        </p:nvSpPr>
        <p:spPr bwMode="auto">
          <a:xfrm>
            <a:off x="1115520" y="949121"/>
            <a:ext cx="770463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9pPr>
          </a:lstStyle>
          <a:p>
            <a:pPr>
              <a:buClrTx/>
              <a:buFontTx/>
            </a:pPr>
            <a:r>
              <a:rPr lang="en-US" altLang="zh-CN" kern="0" dirty="0" smtClean="0">
                <a:solidFill>
                  <a:srgbClr val="0000FF"/>
                </a:solidFill>
              </a:rPr>
              <a:t>1</a:t>
            </a:r>
            <a:r>
              <a:rPr lang="zh-CN" altLang="en-US" kern="0" dirty="0">
                <a:solidFill>
                  <a:srgbClr val="0000FF"/>
                </a:solidFill>
              </a:rPr>
              <a:t>）连续内存地址映射</a:t>
            </a:r>
          </a:p>
        </p:txBody>
      </p:sp>
    </p:spTree>
    <p:extLst>
      <p:ext uri="{BB962C8B-B14F-4D97-AF65-F5344CB8AC3E}">
        <p14:creationId xmlns:p14="http://schemas.microsoft.com/office/powerpoint/2010/main" val="234459364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5.3.2  SDRAM	   </a:t>
            </a:r>
            <a:r>
              <a:rPr lang="zh-CN" altLang="en-US" dirty="0">
                <a:solidFill>
                  <a:srgbClr val="008000"/>
                </a:solidFill>
              </a:rPr>
              <a:t>三、</a:t>
            </a:r>
            <a:r>
              <a:rPr lang="en-US" altLang="zh-CN" dirty="0">
                <a:solidFill>
                  <a:srgbClr val="008000"/>
                </a:solidFill>
              </a:rPr>
              <a:t>SDRAM</a:t>
            </a:r>
            <a:r>
              <a:rPr lang="zh-CN" altLang="en-US" dirty="0">
                <a:solidFill>
                  <a:srgbClr val="008000"/>
                </a:solidFill>
              </a:rPr>
              <a:t>控制器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1240078-9CC7-47B2-B51F-C81DC6C36461}" type="slidenum">
              <a:rPr lang="zh-CN" altLang="en-US" smtClean="0"/>
              <a:pPr/>
              <a:t>57</a:t>
            </a:fld>
            <a:endParaRPr lang="en-US" altLang="zh-CN"/>
          </a:p>
        </p:txBody>
      </p:sp>
      <p:sp>
        <p:nvSpPr>
          <p:cNvPr id="5" name="标题 1"/>
          <p:cNvSpPr txBox="1">
            <a:spLocks/>
          </p:cNvSpPr>
          <p:nvPr/>
        </p:nvSpPr>
        <p:spPr bwMode="auto">
          <a:xfrm>
            <a:off x="899490" y="515573"/>
            <a:ext cx="792066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9pPr>
          </a:lstStyle>
          <a:p>
            <a:pPr>
              <a:buClrTx/>
              <a:buFontTx/>
            </a:pPr>
            <a:r>
              <a:rPr lang="en-US" altLang="zh-CN" kern="0" dirty="0" smtClean="0">
                <a:solidFill>
                  <a:srgbClr val="FF6600"/>
                </a:solidFill>
              </a:rPr>
              <a:t>2. SDRAM</a:t>
            </a:r>
            <a:r>
              <a:rPr lang="zh-CN" altLang="en-US" kern="0" dirty="0">
                <a:solidFill>
                  <a:srgbClr val="FF6600"/>
                </a:solidFill>
              </a:rPr>
              <a:t>控制器的</a:t>
            </a:r>
            <a:r>
              <a:rPr lang="zh-CN" altLang="en-US" kern="0" dirty="0">
                <a:solidFill>
                  <a:srgbClr val="CC0099"/>
                </a:solidFill>
              </a:rPr>
              <a:t>基本组成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412720"/>
            <a:ext cx="8362950" cy="2232309"/>
          </a:xfrm>
        </p:spPr>
        <p:txBody>
          <a:bodyPr/>
          <a:lstStyle/>
          <a:p>
            <a:r>
              <a:rPr lang="zh-CN" altLang="zh-CN" sz="2400" dirty="0"/>
              <a:t>假设逻辑地址为</a:t>
            </a:r>
            <a:r>
              <a:rPr lang="en-US" altLang="zh-CN" sz="2400" dirty="0"/>
              <a:t>5</a:t>
            </a:r>
            <a:r>
              <a:rPr lang="zh-CN" altLang="zh-CN" sz="2400" dirty="0"/>
              <a:t>位</a:t>
            </a:r>
            <a:r>
              <a:rPr lang="zh-CN" altLang="zh-CN" sz="2400" dirty="0" smtClean="0"/>
              <a:t>；</a:t>
            </a:r>
            <a:endParaRPr lang="en-US" altLang="zh-CN" sz="2400" dirty="0" smtClean="0"/>
          </a:p>
          <a:p>
            <a:r>
              <a:rPr lang="en-US" altLang="zh-CN" sz="2400" dirty="0" smtClean="0"/>
              <a:t>SDRAM</a:t>
            </a:r>
            <a:r>
              <a:rPr lang="zh-CN" altLang="zh-CN" sz="2400" dirty="0"/>
              <a:t>有</a:t>
            </a:r>
            <a:r>
              <a:rPr lang="en-US" altLang="zh-CN" sz="2400" dirty="0"/>
              <a:t>4</a:t>
            </a:r>
            <a:r>
              <a:rPr lang="zh-CN" altLang="zh-CN" sz="2400" dirty="0"/>
              <a:t>个存储体，每个存储体</a:t>
            </a:r>
            <a:r>
              <a:rPr lang="en-US" altLang="zh-CN" sz="2400" dirty="0"/>
              <a:t>2</a:t>
            </a:r>
            <a:r>
              <a:rPr lang="zh-CN" altLang="zh-CN" sz="2400" dirty="0"/>
              <a:t>行、</a:t>
            </a:r>
            <a:r>
              <a:rPr lang="en-US" altLang="zh-CN" sz="2400" dirty="0"/>
              <a:t>4</a:t>
            </a:r>
            <a:r>
              <a:rPr lang="zh-CN" altLang="zh-CN" sz="2400" dirty="0"/>
              <a:t>列</a:t>
            </a:r>
            <a:r>
              <a:rPr lang="zh-CN" altLang="zh-CN" sz="2400" dirty="0" smtClean="0"/>
              <a:t>，</a:t>
            </a:r>
            <a:endParaRPr lang="en-US" altLang="zh-CN" sz="2400" dirty="0" smtClean="0"/>
          </a:p>
          <a:p>
            <a:pPr lvl="1"/>
            <a:r>
              <a:rPr lang="zh-CN" altLang="zh-CN" sz="2400" dirty="0" smtClean="0"/>
              <a:t>两</a:t>
            </a:r>
            <a:r>
              <a:rPr lang="zh-CN" altLang="zh-CN" sz="2400" dirty="0"/>
              <a:t>位</a:t>
            </a:r>
            <a:r>
              <a:rPr lang="zh-CN" altLang="zh-CN" sz="2400" dirty="0">
                <a:solidFill>
                  <a:srgbClr val="CC0099"/>
                </a:solidFill>
              </a:rPr>
              <a:t>存储体</a:t>
            </a:r>
            <a:r>
              <a:rPr lang="zh-CN" altLang="zh-CN" sz="2400" dirty="0"/>
              <a:t>地址为</a:t>
            </a:r>
            <a:r>
              <a:rPr lang="en-US" altLang="zh-CN" sz="2400" dirty="0"/>
              <a:t>B[1]</a:t>
            </a:r>
            <a:r>
              <a:rPr lang="zh-CN" altLang="zh-CN" sz="2400" dirty="0"/>
              <a:t>、</a:t>
            </a:r>
            <a:r>
              <a:rPr lang="en-US" altLang="zh-CN" sz="2400" dirty="0"/>
              <a:t>B[0]</a:t>
            </a:r>
            <a:r>
              <a:rPr lang="zh-CN" altLang="zh-CN" sz="2400" dirty="0" smtClean="0"/>
              <a:t>，</a:t>
            </a:r>
            <a:endParaRPr lang="en-US" altLang="zh-CN" sz="2400" dirty="0" smtClean="0"/>
          </a:p>
          <a:p>
            <a:pPr lvl="1"/>
            <a:r>
              <a:rPr lang="en-US" altLang="zh-CN" sz="2400" dirty="0" smtClean="0"/>
              <a:t>1</a:t>
            </a:r>
            <a:r>
              <a:rPr lang="zh-CN" altLang="zh-CN" sz="2400" dirty="0"/>
              <a:t>位</a:t>
            </a:r>
            <a:r>
              <a:rPr lang="zh-CN" altLang="zh-CN" sz="2400" dirty="0">
                <a:solidFill>
                  <a:srgbClr val="CC0099"/>
                </a:solidFill>
              </a:rPr>
              <a:t>行</a:t>
            </a:r>
            <a:r>
              <a:rPr lang="zh-CN" altLang="zh-CN" sz="2400" dirty="0"/>
              <a:t>地址为</a:t>
            </a:r>
            <a:r>
              <a:rPr lang="en-US" altLang="zh-CN" sz="2400" dirty="0"/>
              <a:t>R[0]</a:t>
            </a:r>
            <a:r>
              <a:rPr lang="zh-CN" altLang="zh-CN" sz="2400" dirty="0" smtClean="0"/>
              <a:t>，</a:t>
            </a:r>
            <a:endParaRPr lang="en-US" altLang="zh-CN" sz="2400" dirty="0" smtClean="0"/>
          </a:p>
          <a:p>
            <a:pPr lvl="1"/>
            <a:r>
              <a:rPr lang="zh-CN" altLang="zh-CN" sz="2400" dirty="0" smtClean="0"/>
              <a:t>两</a:t>
            </a:r>
            <a:r>
              <a:rPr lang="zh-CN" altLang="zh-CN" sz="2400" dirty="0"/>
              <a:t>位</a:t>
            </a:r>
            <a:r>
              <a:rPr lang="zh-CN" altLang="zh-CN" sz="2400" dirty="0">
                <a:solidFill>
                  <a:srgbClr val="CC0099"/>
                </a:solidFill>
              </a:rPr>
              <a:t>列</a:t>
            </a:r>
            <a:r>
              <a:rPr lang="zh-CN" altLang="zh-CN" sz="2400" dirty="0"/>
              <a:t>地址为</a:t>
            </a:r>
            <a:r>
              <a:rPr lang="en-US" altLang="zh-CN" sz="2400" dirty="0"/>
              <a:t>C[1]</a:t>
            </a:r>
            <a:r>
              <a:rPr lang="zh-CN" altLang="zh-CN" sz="2400" dirty="0"/>
              <a:t>、</a:t>
            </a:r>
            <a:r>
              <a:rPr lang="en-US" altLang="zh-CN" sz="2400" dirty="0"/>
              <a:t>C[0</a:t>
            </a:r>
            <a:r>
              <a:rPr lang="en-US" altLang="zh-CN" sz="2400" dirty="0" smtClean="0"/>
              <a:t>]</a:t>
            </a:r>
            <a:r>
              <a:rPr lang="zh-CN" altLang="en-US" sz="2400" dirty="0"/>
              <a:t>。</a:t>
            </a:r>
          </a:p>
        </p:txBody>
      </p:sp>
      <p:sp>
        <p:nvSpPr>
          <p:cNvPr id="8" name="标题 1"/>
          <p:cNvSpPr txBox="1">
            <a:spLocks/>
          </p:cNvSpPr>
          <p:nvPr/>
        </p:nvSpPr>
        <p:spPr bwMode="auto">
          <a:xfrm>
            <a:off x="1115520" y="949121"/>
            <a:ext cx="770463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9pPr>
          </a:lstStyle>
          <a:p>
            <a:pPr>
              <a:buClrTx/>
              <a:buFontTx/>
            </a:pPr>
            <a:r>
              <a:rPr lang="en-US" altLang="zh-CN" kern="0" dirty="0" smtClean="0">
                <a:solidFill>
                  <a:srgbClr val="0000FF"/>
                </a:solidFill>
              </a:rPr>
              <a:t>1</a:t>
            </a:r>
            <a:r>
              <a:rPr lang="zh-CN" altLang="en-US" kern="0" dirty="0">
                <a:solidFill>
                  <a:srgbClr val="0000FF"/>
                </a:solidFill>
              </a:rPr>
              <a:t>）连续内存地址映射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872" y="3573020"/>
            <a:ext cx="8798531" cy="2616039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2735745" y="6165380"/>
            <a:ext cx="424814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kern="100" dirty="0">
                <a:solidFill>
                  <a:srgbClr val="CC0099"/>
                </a:solidFill>
                <a:cs typeface="Times New Roman" panose="02020603050405020304" pitchFamily="18" charset="0"/>
              </a:rPr>
              <a:t>连续内存</a:t>
            </a:r>
            <a:r>
              <a:rPr lang="zh-CN" altLang="zh-CN" kern="100" dirty="0" smtClean="0">
                <a:solidFill>
                  <a:srgbClr val="CC0099"/>
                </a:solidFill>
                <a:cs typeface="Times New Roman" panose="02020603050405020304" pitchFamily="18" charset="0"/>
              </a:rPr>
              <a:t>地址映射示意图</a:t>
            </a:r>
            <a:endParaRPr lang="zh-CN" altLang="en-US" dirty="0">
              <a:solidFill>
                <a:srgbClr val="CC0099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868180" y="3284980"/>
            <a:ext cx="300844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zh-CN" kern="100" dirty="0">
                <a:solidFill>
                  <a:srgbClr val="0000FF"/>
                </a:solidFill>
                <a:cs typeface="Times New Roman" panose="02020603050405020304" pitchFamily="18" charset="0"/>
              </a:rPr>
              <a:t>行号、列号、存储体编号均为二进制数，存储体方块内为十进制的逻辑地址。</a:t>
            </a:r>
            <a:endParaRPr lang="zh-CN" alt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137566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5.3.2  SDRAM	   </a:t>
            </a:r>
            <a:r>
              <a:rPr lang="zh-CN" altLang="en-US" dirty="0">
                <a:solidFill>
                  <a:srgbClr val="008000"/>
                </a:solidFill>
              </a:rPr>
              <a:t>三、</a:t>
            </a:r>
            <a:r>
              <a:rPr lang="en-US" altLang="zh-CN" dirty="0">
                <a:solidFill>
                  <a:srgbClr val="008000"/>
                </a:solidFill>
              </a:rPr>
              <a:t>SDRAM</a:t>
            </a:r>
            <a:r>
              <a:rPr lang="zh-CN" altLang="en-US" dirty="0">
                <a:solidFill>
                  <a:srgbClr val="008000"/>
                </a:solidFill>
              </a:rPr>
              <a:t>控制器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1240078-9CC7-47B2-B51F-C81DC6C36461}" type="slidenum">
              <a:rPr lang="zh-CN" altLang="en-US" smtClean="0"/>
              <a:pPr/>
              <a:t>58</a:t>
            </a:fld>
            <a:endParaRPr lang="en-US" altLang="zh-CN"/>
          </a:p>
        </p:txBody>
      </p:sp>
      <p:sp>
        <p:nvSpPr>
          <p:cNvPr id="5" name="标题 1"/>
          <p:cNvSpPr txBox="1">
            <a:spLocks/>
          </p:cNvSpPr>
          <p:nvPr/>
        </p:nvSpPr>
        <p:spPr bwMode="auto">
          <a:xfrm>
            <a:off x="899490" y="515573"/>
            <a:ext cx="792066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9pPr>
          </a:lstStyle>
          <a:p>
            <a:pPr>
              <a:buClrTx/>
              <a:buFontTx/>
            </a:pPr>
            <a:r>
              <a:rPr lang="en-US" altLang="zh-CN" kern="0" dirty="0" smtClean="0">
                <a:solidFill>
                  <a:srgbClr val="FF6600"/>
                </a:solidFill>
              </a:rPr>
              <a:t>2. SDRAM</a:t>
            </a:r>
            <a:r>
              <a:rPr lang="zh-CN" altLang="en-US" kern="0" dirty="0">
                <a:solidFill>
                  <a:srgbClr val="FF6600"/>
                </a:solidFill>
              </a:rPr>
              <a:t>控制器的</a:t>
            </a:r>
            <a:r>
              <a:rPr lang="zh-CN" altLang="en-US" kern="0" dirty="0">
                <a:solidFill>
                  <a:srgbClr val="CC0099"/>
                </a:solidFill>
              </a:rPr>
              <a:t>基本组成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23850" y="2337691"/>
            <a:ext cx="8640760" cy="1883419"/>
          </a:xfrm>
        </p:spPr>
        <p:txBody>
          <a:bodyPr/>
          <a:lstStyle/>
          <a:p>
            <a:r>
              <a:rPr lang="zh-CN" altLang="zh-CN" dirty="0" smtClean="0"/>
              <a:t>通常</a:t>
            </a:r>
            <a:r>
              <a:rPr lang="zh-CN" altLang="zh-CN" dirty="0"/>
              <a:t>这些数据位于</a:t>
            </a:r>
            <a:r>
              <a:rPr lang="en-US" altLang="zh-CN" dirty="0"/>
              <a:t>SDRAM</a:t>
            </a:r>
            <a:r>
              <a:rPr lang="zh-CN" altLang="zh-CN" dirty="0"/>
              <a:t>某个存储体的</a:t>
            </a:r>
            <a:r>
              <a:rPr lang="zh-CN" altLang="zh-CN" dirty="0">
                <a:solidFill>
                  <a:srgbClr val="CC0099"/>
                </a:solidFill>
              </a:rPr>
              <a:t>同一行</a:t>
            </a:r>
            <a:r>
              <a:rPr lang="zh-CN" altLang="zh-CN" dirty="0"/>
              <a:t>内</a:t>
            </a:r>
            <a:r>
              <a:rPr lang="zh-CN" altLang="zh-CN" dirty="0" smtClean="0"/>
              <a:t>，</a:t>
            </a:r>
            <a:endParaRPr lang="en-US" altLang="zh-CN" dirty="0" smtClean="0"/>
          </a:p>
          <a:p>
            <a:pPr lvl="1"/>
            <a:r>
              <a:rPr lang="zh-CN" altLang="zh-CN" sz="2400" dirty="0" smtClean="0"/>
              <a:t>只需</a:t>
            </a:r>
            <a:r>
              <a:rPr lang="zh-CN" altLang="zh-CN" sz="2400" dirty="0"/>
              <a:t>执行一次</a:t>
            </a:r>
            <a:r>
              <a:rPr lang="zh-CN" altLang="zh-CN" sz="2400" dirty="0">
                <a:solidFill>
                  <a:srgbClr val="CC0099"/>
                </a:solidFill>
              </a:rPr>
              <a:t>激活</a:t>
            </a:r>
            <a:r>
              <a:rPr lang="zh-CN" altLang="zh-CN" sz="2400" dirty="0"/>
              <a:t>命令打开该行</a:t>
            </a:r>
            <a:r>
              <a:rPr lang="zh-CN" altLang="zh-CN" sz="2400" dirty="0" smtClean="0"/>
              <a:t>，</a:t>
            </a:r>
            <a:endParaRPr lang="en-US" altLang="zh-CN" sz="2400" dirty="0" smtClean="0"/>
          </a:p>
          <a:p>
            <a:pPr lvl="1"/>
            <a:r>
              <a:rPr lang="zh-CN" altLang="zh-CN" sz="2400" dirty="0" smtClean="0"/>
              <a:t>完成</a:t>
            </a:r>
            <a:r>
              <a:rPr lang="zh-CN" altLang="zh-CN" sz="2400" dirty="0"/>
              <a:t>所有数据的读写后，利用</a:t>
            </a:r>
            <a:r>
              <a:rPr lang="zh-CN" altLang="zh-CN" sz="2400" dirty="0">
                <a:solidFill>
                  <a:srgbClr val="CC0099"/>
                </a:solidFill>
              </a:rPr>
              <a:t>预充电</a:t>
            </a:r>
            <a:r>
              <a:rPr lang="zh-CN" altLang="zh-CN" sz="2400" dirty="0"/>
              <a:t>命令关闭该</a:t>
            </a:r>
            <a:r>
              <a:rPr lang="zh-CN" altLang="zh-CN" sz="2400" dirty="0" smtClean="0"/>
              <a:t>行。</a:t>
            </a:r>
            <a:endParaRPr lang="en-US" altLang="zh-CN" sz="2400" dirty="0" smtClean="0"/>
          </a:p>
          <a:p>
            <a:r>
              <a:rPr lang="zh-CN" altLang="zh-CN" dirty="0" smtClean="0"/>
              <a:t>通常</a:t>
            </a:r>
            <a:r>
              <a:rPr lang="en-US" altLang="zh-CN" dirty="0"/>
              <a:t>SDRAM</a:t>
            </a:r>
            <a:r>
              <a:rPr lang="zh-CN" altLang="zh-CN" dirty="0"/>
              <a:t>中</a:t>
            </a:r>
            <a:r>
              <a:rPr lang="zh-CN" altLang="zh-CN" dirty="0">
                <a:solidFill>
                  <a:srgbClr val="0000FF"/>
                </a:solidFill>
              </a:rPr>
              <a:t>多个存储体</a:t>
            </a:r>
            <a:r>
              <a:rPr lang="zh-CN" altLang="zh-CN" dirty="0"/>
              <a:t>是</a:t>
            </a:r>
            <a:r>
              <a:rPr lang="zh-CN" altLang="zh-CN" dirty="0">
                <a:solidFill>
                  <a:srgbClr val="FF0000"/>
                </a:solidFill>
              </a:rPr>
              <a:t>串行工作</a:t>
            </a:r>
            <a:r>
              <a:rPr lang="zh-CN" altLang="zh-CN" dirty="0"/>
              <a:t>。</a:t>
            </a:r>
            <a:endParaRPr lang="zh-CN" altLang="en-US" dirty="0"/>
          </a:p>
        </p:txBody>
      </p:sp>
      <p:sp>
        <p:nvSpPr>
          <p:cNvPr id="8" name="标题 1"/>
          <p:cNvSpPr txBox="1">
            <a:spLocks/>
          </p:cNvSpPr>
          <p:nvPr/>
        </p:nvSpPr>
        <p:spPr bwMode="auto">
          <a:xfrm>
            <a:off x="1115520" y="949121"/>
            <a:ext cx="770463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9pPr>
          </a:lstStyle>
          <a:p>
            <a:pPr>
              <a:buClrTx/>
              <a:buFontTx/>
            </a:pPr>
            <a:r>
              <a:rPr lang="en-US" altLang="zh-CN" kern="0" dirty="0" smtClean="0">
                <a:solidFill>
                  <a:srgbClr val="0000FF"/>
                </a:solidFill>
              </a:rPr>
              <a:t>1</a:t>
            </a:r>
            <a:r>
              <a:rPr lang="zh-CN" altLang="en-US" kern="0" dirty="0">
                <a:solidFill>
                  <a:srgbClr val="0000FF"/>
                </a:solidFill>
              </a:rPr>
              <a:t>）连续内存地址映射</a:t>
            </a:r>
          </a:p>
        </p:txBody>
      </p:sp>
      <p:sp>
        <p:nvSpPr>
          <p:cNvPr id="6" name="矩形 5"/>
          <p:cNvSpPr/>
          <p:nvPr/>
        </p:nvSpPr>
        <p:spPr>
          <a:xfrm>
            <a:off x="323410" y="1761036"/>
            <a:ext cx="770507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zh-CN" sz="2800" dirty="0"/>
              <a:t>如果访问</a:t>
            </a:r>
            <a:r>
              <a:rPr lang="en-US" altLang="zh-CN" sz="2800" dirty="0"/>
              <a:t>SDRAM</a:t>
            </a:r>
            <a:r>
              <a:rPr lang="zh-CN" altLang="zh-CN" sz="2800" dirty="0"/>
              <a:t>逻辑地址连续，则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97380618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5.3.2  SDRAM	   </a:t>
            </a:r>
            <a:r>
              <a:rPr lang="zh-CN" altLang="en-US" dirty="0">
                <a:solidFill>
                  <a:srgbClr val="008000"/>
                </a:solidFill>
              </a:rPr>
              <a:t>三、</a:t>
            </a:r>
            <a:r>
              <a:rPr lang="en-US" altLang="zh-CN" dirty="0">
                <a:solidFill>
                  <a:srgbClr val="008000"/>
                </a:solidFill>
              </a:rPr>
              <a:t>SDRAM</a:t>
            </a:r>
            <a:r>
              <a:rPr lang="zh-CN" altLang="en-US" dirty="0">
                <a:solidFill>
                  <a:srgbClr val="008000"/>
                </a:solidFill>
              </a:rPr>
              <a:t>控制器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1240078-9CC7-47B2-B51F-C81DC6C36461}" type="slidenum">
              <a:rPr lang="zh-CN" altLang="en-US" smtClean="0"/>
              <a:pPr/>
              <a:t>59</a:t>
            </a:fld>
            <a:endParaRPr lang="en-US" altLang="zh-CN"/>
          </a:p>
        </p:txBody>
      </p:sp>
      <p:sp>
        <p:nvSpPr>
          <p:cNvPr id="5" name="标题 1"/>
          <p:cNvSpPr txBox="1">
            <a:spLocks/>
          </p:cNvSpPr>
          <p:nvPr/>
        </p:nvSpPr>
        <p:spPr bwMode="auto">
          <a:xfrm>
            <a:off x="899490" y="515573"/>
            <a:ext cx="792066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9pPr>
          </a:lstStyle>
          <a:p>
            <a:pPr>
              <a:buClrTx/>
              <a:buFontTx/>
            </a:pPr>
            <a:r>
              <a:rPr lang="en-US" altLang="zh-CN" kern="0" dirty="0" smtClean="0">
                <a:solidFill>
                  <a:srgbClr val="FF6600"/>
                </a:solidFill>
              </a:rPr>
              <a:t>2. SDRAM</a:t>
            </a:r>
            <a:r>
              <a:rPr lang="zh-CN" altLang="en-US" kern="0" dirty="0">
                <a:solidFill>
                  <a:srgbClr val="FF6600"/>
                </a:solidFill>
              </a:rPr>
              <a:t>控制器的</a:t>
            </a:r>
            <a:r>
              <a:rPr lang="zh-CN" altLang="en-US" kern="0" dirty="0">
                <a:solidFill>
                  <a:srgbClr val="CC0099"/>
                </a:solidFill>
              </a:rPr>
              <a:t>基本组成</a:t>
            </a:r>
          </a:p>
        </p:txBody>
      </p:sp>
      <p:sp>
        <p:nvSpPr>
          <p:cNvPr id="8" name="标题 1"/>
          <p:cNvSpPr txBox="1">
            <a:spLocks/>
          </p:cNvSpPr>
          <p:nvPr/>
        </p:nvSpPr>
        <p:spPr bwMode="auto">
          <a:xfrm>
            <a:off x="1115520" y="949121"/>
            <a:ext cx="770463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9pPr>
          </a:lstStyle>
          <a:p>
            <a:pPr>
              <a:buClrTx/>
              <a:buFontTx/>
            </a:pPr>
            <a:r>
              <a:rPr lang="en-US" altLang="zh-CN" kern="0" dirty="0" smtClean="0">
                <a:solidFill>
                  <a:srgbClr val="0000FF"/>
                </a:solidFill>
              </a:rPr>
              <a:t>2</a:t>
            </a:r>
            <a:r>
              <a:rPr lang="zh-CN" altLang="en-US" kern="0" dirty="0" smtClean="0">
                <a:solidFill>
                  <a:srgbClr val="0000FF"/>
                </a:solidFill>
              </a:rPr>
              <a:t>）交错内存</a:t>
            </a:r>
            <a:r>
              <a:rPr lang="zh-CN" altLang="en-US" kern="0" dirty="0">
                <a:solidFill>
                  <a:srgbClr val="0000FF"/>
                </a:solidFill>
              </a:rPr>
              <a:t>地址映射</a:t>
            </a: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>
          <a:xfrm>
            <a:off x="457200" y="1512059"/>
            <a:ext cx="8362950" cy="548751"/>
          </a:xfrm>
        </p:spPr>
        <p:txBody>
          <a:bodyPr/>
          <a:lstStyle/>
          <a:p>
            <a:pPr marL="0" indent="0">
              <a:buNone/>
            </a:pPr>
            <a:r>
              <a:rPr lang="zh-CN" altLang="zh-CN" dirty="0"/>
              <a:t>将连续的逻辑地址映射到不同的存储体中。</a:t>
            </a:r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390" y="2636891"/>
            <a:ext cx="8785220" cy="2611822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2928428" y="5445280"/>
            <a:ext cx="358784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kern="100" dirty="0">
                <a:solidFill>
                  <a:srgbClr val="CC0099"/>
                </a:solidFill>
                <a:cs typeface="Times New Roman" panose="02020603050405020304" pitchFamily="18" charset="0"/>
              </a:rPr>
              <a:t>交错内存地址映射示意图</a:t>
            </a:r>
            <a:endParaRPr lang="zh-CN" altLang="en-US" dirty="0">
              <a:solidFill>
                <a:srgbClr val="CC00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929827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28226CF-AEA4-42A6-B5B7-5523EB094C1E}" type="slidenum">
              <a:rPr lang="zh-CN" altLang="en-US"/>
              <a:pPr/>
              <a:t>6</a:t>
            </a:fld>
            <a:endParaRPr lang="en-US" altLang="zh-CN"/>
          </a:p>
        </p:txBody>
      </p:sp>
      <p:sp>
        <p:nvSpPr>
          <p:cNvPr id="968708" name="Rectangle 4"/>
          <p:cNvSpPr>
            <a:spLocks noChangeArrowheads="1"/>
          </p:cNvSpPr>
          <p:nvPr/>
        </p:nvSpPr>
        <p:spPr bwMode="auto">
          <a:xfrm>
            <a:off x="755910" y="1340711"/>
            <a:ext cx="7488600" cy="35284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l">
              <a:spcBef>
                <a:spcPct val="20000"/>
              </a:spcBef>
              <a:buClr>
                <a:srgbClr val="008000"/>
              </a:buClr>
            </a:pPr>
            <a:r>
              <a:rPr lang="zh-CN" altLang="en-US" sz="2800" dirty="0" smtClean="0">
                <a:solidFill>
                  <a:srgbClr val="FF0000"/>
                </a:solidFill>
              </a:rPr>
              <a:t>读</a:t>
            </a:r>
            <a:r>
              <a:rPr lang="zh-CN" altLang="en-US" sz="2800" dirty="0">
                <a:solidFill>
                  <a:srgbClr val="FF0000"/>
                </a:solidFill>
              </a:rPr>
              <a:t>操作</a:t>
            </a:r>
            <a:r>
              <a:rPr lang="zh-CN" altLang="en-US" sz="2800" dirty="0"/>
              <a:t>	</a:t>
            </a:r>
            <a:r>
              <a:rPr lang="en-US" altLang="zh-CN" sz="2800" dirty="0" smtClean="0"/>
              <a:t>P171</a:t>
            </a:r>
            <a:r>
              <a:rPr lang="zh-CN" altLang="en-US" sz="2800" dirty="0" smtClean="0"/>
              <a:t>，</a:t>
            </a:r>
            <a:r>
              <a:rPr lang="zh-CN" altLang="en-US" sz="2800" dirty="0"/>
              <a:t>图 </a:t>
            </a:r>
            <a:r>
              <a:rPr lang="en-US" altLang="zh-CN" sz="2800" dirty="0" smtClean="0"/>
              <a:t>5.32</a:t>
            </a:r>
            <a:endParaRPr lang="en-US" altLang="zh-CN" sz="2800" dirty="0"/>
          </a:p>
          <a:p>
            <a:pPr marL="447675" indent="-447675" algn="l">
              <a:spcBef>
                <a:spcPct val="20000"/>
              </a:spcBef>
              <a:buClr>
                <a:srgbClr val="008000"/>
              </a:buClr>
              <a:buFont typeface="Wingdings" pitchFamily="2" charset="2"/>
              <a:buAutoNum type="circleNumDbPlain"/>
            </a:pPr>
            <a:r>
              <a:rPr lang="zh-CN" altLang="en-US" sz="2800" dirty="0"/>
              <a:t>给行地址</a:t>
            </a:r>
          </a:p>
          <a:p>
            <a:pPr marL="447675" indent="-447675" algn="l">
              <a:spcBef>
                <a:spcPct val="20000"/>
              </a:spcBef>
              <a:buClr>
                <a:srgbClr val="008000"/>
              </a:buClr>
              <a:buFont typeface="Wingdings" pitchFamily="2" charset="2"/>
              <a:buAutoNum type="circleNumDbPlain"/>
            </a:pPr>
            <a:r>
              <a:rPr lang="en-US" altLang="zh-CN" sz="2800" dirty="0"/>
              <a:t>RAS</a:t>
            </a:r>
          </a:p>
          <a:p>
            <a:pPr marL="447675" indent="-447675" algn="l">
              <a:spcBef>
                <a:spcPct val="20000"/>
              </a:spcBef>
              <a:buClr>
                <a:srgbClr val="008000"/>
              </a:buClr>
              <a:buFont typeface="Wingdings" pitchFamily="2" charset="2"/>
              <a:buAutoNum type="circleNumDbPlain"/>
            </a:pPr>
            <a:r>
              <a:rPr lang="zh-CN" altLang="en-US" sz="2800" dirty="0"/>
              <a:t>给列地址</a:t>
            </a:r>
          </a:p>
          <a:p>
            <a:pPr marL="447675" indent="-447675" algn="l">
              <a:spcBef>
                <a:spcPct val="20000"/>
              </a:spcBef>
              <a:buClr>
                <a:srgbClr val="008000"/>
              </a:buClr>
              <a:buFont typeface="Wingdings" pitchFamily="2" charset="2"/>
              <a:buAutoNum type="circleNumDbPlain"/>
            </a:pPr>
            <a:r>
              <a:rPr lang="en-US" altLang="zh-CN" sz="2800" dirty="0"/>
              <a:t>CAS</a:t>
            </a:r>
          </a:p>
          <a:p>
            <a:pPr marL="447675" indent="-447675" algn="l">
              <a:spcBef>
                <a:spcPct val="20000"/>
              </a:spcBef>
              <a:buClr>
                <a:srgbClr val="008000"/>
              </a:buClr>
              <a:buFont typeface="Wingdings" pitchFamily="2" charset="2"/>
              <a:buAutoNum type="circleNumDbPlain"/>
            </a:pPr>
            <a:r>
              <a:rPr lang="zh-CN" altLang="en-US" sz="2800" dirty="0"/>
              <a:t>保持</a:t>
            </a:r>
            <a:r>
              <a:rPr lang="en-US" altLang="zh-CN" sz="2800" dirty="0"/>
              <a:t>WE=1</a:t>
            </a:r>
            <a:r>
              <a:rPr lang="zh-CN" altLang="en-US" sz="2800" dirty="0"/>
              <a:t>，</a:t>
            </a:r>
            <a:r>
              <a:rPr lang="en-US" altLang="zh-CN" sz="2800" dirty="0"/>
              <a:t>CAS</a:t>
            </a:r>
            <a:r>
              <a:rPr lang="zh-CN" altLang="en-US" sz="2800" dirty="0"/>
              <a:t>低期间数据输出并保持</a:t>
            </a:r>
          </a:p>
        </p:txBody>
      </p:sp>
      <p:grpSp>
        <p:nvGrpSpPr>
          <p:cNvPr id="968709" name="Group 5"/>
          <p:cNvGrpSpPr>
            <a:grpSpLocks/>
          </p:cNvGrpSpPr>
          <p:nvPr/>
        </p:nvGrpSpPr>
        <p:grpSpPr bwMode="auto">
          <a:xfrm>
            <a:off x="2099727" y="2469210"/>
            <a:ext cx="287338" cy="287337"/>
            <a:chOff x="4105" y="2886"/>
            <a:chExt cx="181" cy="181"/>
          </a:xfrm>
        </p:grpSpPr>
        <p:sp>
          <p:nvSpPr>
            <p:cNvPr id="968710" name="Line 6"/>
            <p:cNvSpPr>
              <a:spLocks noChangeShapeType="1"/>
            </p:cNvSpPr>
            <p:nvPr/>
          </p:nvSpPr>
          <p:spPr bwMode="auto">
            <a:xfrm>
              <a:off x="4105" y="2886"/>
              <a:ext cx="9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none" w="med" len="lg"/>
            </a:ln>
            <a:effectLst/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968711" name="Line 7"/>
            <p:cNvSpPr>
              <a:spLocks noChangeShapeType="1"/>
            </p:cNvSpPr>
            <p:nvPr/>
          </p:nvSpPr>
          <p:spPr bwMode="auto">
            <a:xfrm>
              <a:off x="4195" y="2886"/>
              <a:ext cx="0" cy="18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lg"/>
            </a:ln>
            <a:effectLst/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968712" name="Line 8"/>
            <p:cNvSpPr>
              <a:spLocks noChangeShapeType="1"/>
            </p:cNvSpPr>
            <p:nvPr/>
          </p:nvSpPr>
          <p:spPr bwMode="auto">
            <a:xfrm>
              <a:off x="4195" y="3067"/>
              <a:ext cx="91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none" w="med" len="lg"/>
            </a:ln>
            <a:effectLst/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968713" name="Group 9"/>
          <p:cNvGrpSpPr>
            <a:grpSpLocks/>
          </p:cNvGrpSpPr>
          <p:nvPr/>
        </p:nvGrpSpPr>
        <p:grpSpPr bwMode="auto">
          <a:xfrm>
            <a:off x="2090202" y="3493664"/>
            <a:ext cx="287337" cy="287337"/>
            <a:chOff x="4105" y="2886"/>
            <a:chExt cx="181" cy="181"/>
          </a:xfrm>
        </p:grpSpPr>
        <p:sp>
          <p:nvSpPr>
            <p:cNvPr id="968714" name="Line 10"/>
            <p:cNvSpPr>
              <a:spLocks noChangeShapeType="1"/>
            </p:cNvSpPr>
            <p:nvPr/>
          </p:nvSpPr>
          <p:spPr bwMode="auto">
            <a:xfrm>
              <a:off x="4105" y="2886"/>
              <a:ext cx="9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none" w="med" len="lg"/>
            </a:ln>
            <a:effectLst/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968715" name="Line 11"/>
            <p:cNvSpPr>
              <a:spLocks noChangeShapeType="1"/>
            </p:cNvSpPr>
            <p:nvPr/>
          </p:nvSpPr>
          <p:spPr bwMode="auto">
            <a:xfrm>
              <a:off x="4195" y="2886"/>
              <a:ext cx="0" cy="18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lg"/>
            </a:ln>
            <a:effectLst/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968716" name="Line 12"/>
            <p:cNvSpPr>
              <a:spLocks noChangeShapeType="1"/>
            </p:cNvSpPr>
            <p:nvPr/>
          </p:nvSpPr>
          <p:spPr bwMode="auto">
            <a:xfrm>
              <a:off x="4195" y="3067"/>
              <a:ext cx="91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none" w="med" len="lg"/>
            </a:ln>
            <a:effectLst/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</p:grpSp>
      <p:sp>
        <p:nvSpPr>
          <p:cNvPr id="968717" name="Line 13"/>
          <p:cNvSpPr>
            <a:spLocks noChangeShapeType="1"/>
          </p:cNvSpPr>
          <p:nvPr/>
        </p:nvSpPr>
        <p:spPr bwMode="auto">
          <a:xfrm>
            <a:off x="1312292" y="2460418"/>
            <a:ext cx="667348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med" len="lg"/>
          </a:ln>
          <a:effectLst/>
        </p:spPr>
        <p:txBody>
          <a:bodyPr wrap="square" anchor="ctr">
            <a:spAutoFit/>
          </a:bodyPr>
          <a:lstStyle/>
          <a:p>
            <a:endParaRPr lang="zh-CN" altLang="en-US"/>
          </a:p>
        </p:txBody>
      </p:sp>
      <p:sp>
        <p:nvSpPr>
          <p:cNvPr id="968718" name="Line 14"/>
          <p:cNvSpPr>
            <a:spLocks noChangeShapeType="1"/>
          </p:cNvSpPr>
          <p:nvPr/>
        </p:nvSpPr>
        <p:spPr bwMode="auto">
          <a:xfrm>
            <a:off x="1312292" y="3484631"/>
            <a:ext cx="667348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med" len="lg"/>
          </a:ln>
          <a:effectLst/>
        </p:spPr>
        <p:txBody>
          <a:bodyPr wrap="square" anchor="ctr">
            <a:spAutoFit/>
          </a:bodyPr>
          <a:lstStyle/>
          <a:p>
            <a:endParaRPr lang="zh-CN" altLang="en-US"/>
          </a:p>
        </p:txBody>
      </p:sp>
      <p:sp>
        <p:nvSpPr>
          <p:cNvPr id="968719" name="Line 15"/>
          <p:cNvSpPr>
            <a:spLocks noChangeShapeType="1"/>
          </p:cNvSpPr>
          <p:nvPr/>
        </p:nvSpPr>
        <p:spPr bwMode="auto">
          <a:xfrm flipV="1">
            <a:off x="2011526" y="3988853"/>
            <a:ext cx="57057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med" len="lg"/>
          </a:ln>
          <a:effectLst/>
        </p:spPr>
        <p:txBody>
          <a:bodyPr wrap="square" anchor="ctr">
            <a:spAutoFit/>
          </a:bodyPr>
          <a:lstStyle/>
          <a:p>
            <a:endParaRPr lang="zh-CN" altLang="en-US"/>
          </a:p>
        </p:txBody>
      </p:sp>
      <p:sp>
        <p:nvSpPr>
          <p:cNvPr id="968720" name="Line 16"/>
          <p:cNvSpPr>
            <a:spLocks noChangeShapeType="1"/>
          </p:cNvSpPr>
          <p:nvPr/>
        </p:nvSpPr>
        <p:spPr bwMode="auto">
          <a:xfrm>
            <a:off x="3365414" y="3998261"/>
            <a:ext cx="64809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med" len="lg"/>
          </a:ln>
          <a:effectLst/>
        </p:spPr>
        <p:txBody>
          <a:bodyPr wrap="square" anchor="ctr">
            <a:spAutoFit/>
          </a:bodyPr>
          <a:lstStyle/>
          <a:p>
            <a:endParaRPr lang="zh-CN" altLang="en-US"/>
          </a:p>
        </p:txBody>
      </p:sp>
      <p:sp>
        <p:nvSpPr>
          <p:cNvPr id="19" name="Rectangle 2"/>
          <p:cNvSpPr txBox="1">
            <a:spLocks noChangeArrowheads="1"/>
          </p:cNvSpPr>
          <p:nvPr/>
        </p:nvSpPr>
        <p:spPr bwMode="auto">
          <a:xfrm>
            <a:off x="683460" y="529250"/>
            <a:ext cx="8281153" cy="569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ts val="3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8650" indent="-268288" algn="l" rtl="0" eaLnBrk="1" fontAlgn="base" hangingPunct="1">
              <a:spcBef>
                <a:spcPts val="300"/>
              </a:spcBef>
              <a:spcAft>
                <a:spcPct val="0"/>
              </a:spcAft>
              <a:buClr>
                <a:srgbClr val="006600"/>
              </a:buClr>
              <a:buSzPct val="75000"/>
              <a:buFont typeface="Wingdings" pitchFamily="2" charset="2"/>
              <a:buChar char="l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896938" indent="-268288" algn="l" rtl="0" eaLnBrk="1" fontAlgn="base" hangingPunct="1">
              <a:spcBef>
                <a:spcPts val="300"/>
              </a:spcBef>
              <a:spcAft>
                <a:spcPct val="0"/>
              </a:spcAft>
              <a:buClr>
                <a:srgbClr val="FF6600"/>
              </a:buClr>
              <a:buSzPct val="65000"/>
              <a:buFont typeface="Wingdings" pitchFamily="2" charset="2"/>
              <a:buChar char="p"/>
              <a:defRPr sz="2400" b="1">
                <a:solidFill>
                  <a:schemeClr val="tx1"/>
                </a:solidFill>
                <a:latin typeface="+mn-lt"/>
                <a:ea typeface="楷体" panose="02010609060101010101" pitchFamily="49" charset="-122"/>
              </a:defRPr>
            </a:lvl3pPr>
            <a:lvl4pPr marL="1166813" indent="-269875" algn="l" rtl="0" eaLnBrk="1" fontAlgn="base" hangingPunct="1">
              <a:spcBef>
                <a:spcPts val="3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Wingdings" pitchFamily="2" charset="2"/>
              <a:buChar char="u"/>
              <a:defRPr sz="2400" b="1">
                <a:solidFill>
                  <a:schemeClr val="tx1"/>
                </a:solidFill>
                <a:latin typeface="+mn-lt"/>
                <a:ea typeface="楷体" panose="02010609060101010101" pitchFamily="49" charset="-122"/>
              </a:defRPr>
            </a:lvl4pPr>
            <a:lvl5pPr marL="1435100" indent="-268288" algn="l" rtl="0" eaLnBrk="1" fontAlgn="base" hangingPunct="1">
              <a:spcBef>
                <a:spcPts val="300"/>
              </a:spcBef>
              <a:spcAft>
                <a:spcPct val="0"/>
              </a:spcAft>
              <a:buClr>
                <a:srgbClr val="0066FF"/>
              </a:buClr>
              <a:buSzPct val="75000"/>
              <a:buFont typeface="Wingdings" pitchFamily="2" charset="2"/>
              <a:buChar char="ü"/>
              <a:defRPr sz="2400" b="1">
                <a:solidFill>
                  <a:schemeClr val="tx1"/>
                </a:solidFill>
                <a:latin typeface="+mn-lt"/>
                <a:ea typeface="楷体" panose="02010609060101010101" pitchFamily="49" charset="-122"/>
              </a:defRPr>
            </a:lvl5pPr>
            <a:lvl6pPr marL="2787650" indent="-2714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66FF"/>
              </a:buClr>
              <a:buSzPct val="75000"/>
              <a:buFont typeface="Wingdings" pitchFamily="2" charset="2"/>
              <a:buChar char="ü"/>
              <a:defRPr sz="2400" b="1">
                <a:solidFill>
                  <a:schemeClr val="tx1"/>
                </a:solidFill>
                <a:latin typeface="+mn-lt"/>
                <a:ea typeface="楷体_GB2312" pitchFamily="49" charset="-122"/>
              </a:defRPr>
            </a:lvl6pPr>
            <a:lvl7pPr marL="3244850" indent="-2714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66FF"/>
              </a:buClr>
              <a:buSzPct val="75000"/>
              <a:buFont typeface="Wingdings" pitchFamily="2" charset="2"/>
              <a:buChar char="ü"/>
              <a:defRPr sz="2400" b="1">
                <a:solidFill>
                  <a:schemeClr val="tx1"/>
                </a:solidFill>
                <a:latin typeface="+mn-lt"/>
                <a:ea typeface="楷体_GB2312" pitchFamily="49" charset="-122"/>
              </a:defRPr>
            </a:lvl7pPr>
            <a:lvl8pPr marL="3702050" indent="-2714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66FF"/>
              </a:buClr>
              <a:buSzPct val="75000"/>
              <a:buFont typeface="Wingdings" pitchFamily="2" charset="2"/>
              <a:buChar char="ü"/>
              <a:defRPr sz="2400" b="1">
                <a:solidFill>
                  <a:schemeClr val="tx1"/>
                </a:solidFill>
                <a:latin typeface="+mn-lt"/>
                <a:ea typeface="楷体_GB2312" pitchFamily="49" charset="-122"/>
              </a:defRPr>
            </a:lvl8pPr>
            <a:lvl9pPr marL="4159250" indent="-2714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66FF"/>
              </a:buClr>
              <a:buSzPct val="75000"/>
              <a:buFont typeface="Wingdings" pitchFamily="2" charset="2"/>
              <a:buChar char="ü"/>
              <a:defRPr sz="2400" b="1">
                <a:solidFill>
                  <a:schemeClr val="tx1"/>
                </a:solidFill>
                <a:latin typeface="+mn-lt"/>
                <a:ea typeface="楷体_GB2312" pitchFamily="49" charset="-122"/>
              </a:defRPr>
            </a:lvl9pPr>
          </a:lstStyle>
          <a:p>
            <a:pPr marL="0" indent="0">
              <a:buSzTx/>
              <a:buNone/>
            </a:pPr>
            <a:r>
              <a:rPr lang="zh-CN" altLang="en-US" kern="0" dirty="0">
                <a:solidFill>
                  <a:srgbClr val="008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二、工作方式与时序</a:t>
            </a:r>
            <a:endParaRPr lang="en-US" altLang="zh-CN" kern="0" dirty="0">
              <a:solidFill>
                <a:srgbClr val="008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0" name="标题 1"/>
          <p:cNvSpPr>
            <a:spLocks noGrp="1"/>
          </p:cNvSpPr>
          <p:nvPr>
            <p:ph type="title"/>
          </p:nvPr>
        </p:nvSpPr>
        <p:spPr>
          <a:xfrm>
            <a:off x="590550" y="44450"/>
            <a:ext cx="8229600" cy="523875"/>
          </a:xfrm>
        </p:spPr>
        <p:txBody>
          <a:bodyPr/>
          <a:lstStyle/>
          <a:p>
            <a:r>
              <a:rPr lang="en-US" altLang="zh-CN" dirty="0"/>
              <a:t>5.3.1 </a:t>
            </a:r>
            <a:r>
              <a:rPr lang="zh-CN" altLang="zh-CN" dirty="0"/>
              <a:t>简单异步</a:t>
            </a:r>
            <a:r>
              <a:rPr lang="en-US" altLang="zh-CN" dirty="0">
                <a:latin typeface="+mn-lt"/>
              </a:rPr>
              <a:t>DRAM</a:t>
            </a:r>
            <a:r>
              <a:rPr lang="zh-CN" altLang="en-US" dirty="0">
                <a:latin typeface="+mn-lt"/>
              </a:rPr>
              <a:t>：</a:t>
            </a:r>
            <a:r>
              <a:rPr lang="en-US" altLang="zh-CN" dirty="0">
                <a:solidFill>
                  <a:srgbClr val="FF0066"/>
                </a:solidFill>
                <a:latin typeface="+mn-lt"/>
              </a:rPr>
              <a:t>Intel </a:t>
            </a:r>
            <a:r>
              <a:rPr lang="en-US" altLang="zh-CN" dirty="0" smtClean="0">
                <a:solidFill>
                  <a:srgbClr val="FF0066"/>
                </a:solidFill>
                <a:latin typeface="+mn-lt"/>
              </a:rPr>
              <a:t>2164A</a:t>
            </a:r>
            <a:r>
              <a:rPr lang="en-US" altLang="zh-CN" dirty="0" smtClean="0">
                <a:solidFill>
                  <a:srgbClr val="CC3399"/>
                </a:solidFill>
                <a:latin typeface="+mn-ea"/>
                <a:ea typeface="+mn-ea"/>
              </a:rPr>
              <a:t>(</a:t>
            </a:r>
            <a:r>
              <a:rPr lang="en-US" altLang="zh-CN" dirty="0" smtClean="0">
                <a:solidFill>
                  <a:srgbClr val="CC3399"/>
                </a:solidFill>
                <a:latin typeface="Times New Roman" pitchFamily="18" charset="0"/>
              </a:rPr>
              <a:t>64K×1bit</a:t>
            </a:r>
            <a:r>
              <a:rPr lang="en-US" altLang="zh-CN" dirty="0" smtClean="0">
                <a:solidFill>
                  <a:srgbClr val="CC3399"/>
                </a:solidFill>
                <a:latin typeface="+mn-ea"/>
                <a:ea typeface="+mn-ea"/>
              </a:rPr>
              <a:t>)</a:t>
            </a:r>
            <a:endParaRPr lang="zh-CN" altLang="en-US" dirty="0">
              <a:solidFill>
                <a:srgbClr val="CC3399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5.3.2  SDRAM	   </a:t>
            </a:r>
            <a:r>
              <a:rPr lang="zh-CN" altLang="en-US" dirty="0">
                <a:solidFill>
                  <a:srgbClr val="008000"/>
                </a:solidFill>
              </a:rPr>
              <a:t>三、</a:t>
            </a:r>
            <a:r>
              <a:rPr lang="en-US" altLang="zh-CN" dirty="0">
                <a:solidFill>
                  <a:srgbClr val="008000"/>
                </a:solidFill>
              </a:rPr>
              <a:t>SDRAM</a:t>
            </a:r>
            <a:r>
              <a:rPr lang="zh-CN" altLang="en-US" dirty="0">
                <a:solidFill>
                  <a:srgbClr val="008000"/>
                </a:solidFill>
              </a:rPr>
              <a:t>控制器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1240078-9CC7-47B2-B51F-C81DC6C36461}" type="slidenum">
              <a:rPr lang="zh-CN" altLang="en-US" smtClean="0"/>
              <a:pPr/>
              <a:t>60</a:t>
            </a:fld>
            <a:endParaRPr lang="en-US" altLang="zh-CN"/>
          </a:p>
        </p:txBody>
      </p:sp>
      <p:sp>
        <p:nvSpPr>
          <p:cNvPr id="5" name="标题 1"/>
          <p:cNvSpPr txBox="1">
            <a:spLocks/>
          </p:cNvSpPr>
          <p:nvPr/>
        </p:nvSpPr>
        <p:spPr bwMode="auto">
          <a:xfrm>
            <a:off x="899490" y="515573"/>
            <a:ext cx="792066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9pPr>
          </a:lstStyle>
          <a:p>
            <a:pPr>
              <a:buClrTx/>
              <a:buFontTx/>
            </a:pPr>
            <a:r>
              <a:rPr lang="en-US" altLang="zh-CN" kern="0" dirty="0" smtClean="0">
                <a:solidFill>
                  <a:srgbClr val="FF6600"/>
                </a:solidFill>
              </a:rPr>
              <a:t>2. SDRAM</a:t>
            </a:r>
            <a:r>
              <a:rPr lang="zh-CN" altLang="en-US" kern="0" dirty="0">
                <a:solidFill>
                  <a:srgbClr val="FF6600"/>
                </a:solidFill>
              </a:rPr>
              <a:t>控制器的</a:t>
            </a:r>
            <a:r>
              <a:rPr lang="zh-CN" altLang="en-US" kern="0" dirty="0">
                <a:solidFill>
                  <a:srgbClr val="CC0099"/>
                </a:solidFill>
              </a:rPr>
              <a:t>基本组成</a:t>
            </a:r>
          </a:p>
        </p:txBody>
      </p:sp>
      <p:sp>
        <p:nvSpPr>
          <p:cNvPr id="8" name="标题 1"/>
          <p:cNvSpPr txBox="1">
            <a:spLocks/>
          </p:cNvSpPr>
          <p:nvPr/>
        </p:nvSpPr>
        <p:spPr bwMode="auto">
          <a:xfrm>
            <a:off x="1115520" y="949121"/>
            <a:ext cx="770463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9pPr>
          </a:lstStyle>
          <a:p>
            <a:pPr>
              <a:buClrTx/>
              <a:buFontTx/>
            </a:pPr>
            <a:r>
              <a:rPr lang="en-US" altLang="zh-CN" kern="0" dirty="0" smtClean="0">
                <a:solidFill>
                  <a:srgbClr val="0000FF"/>
                </a:solidFill>
              </a:rPr>
              <a:t>2</a:t>
            </a:r>
            <a:r>
              <a:rPr lang="zh-CN" altLang="en-US" kern="0" dirty="0" smtClean="0">
                <a:solidFill>
                  <a:srgbClr val="0000FF"/>
                </a:solidFill>
              </a:rPr>
              <a:t>）交错内存</a:t>
            </a:r>
            <a:r>
              <a:rPr lang="zh-CN" altLang="en-US" kern="0" dirty="0">
                <a:solidFill>
                  <a:srgbClr val="0000FF"/>
                </a:solidFill>
              </a:rPr>
              <a:t>地址映射</a:t>
            </a: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>
          <a:xfrm>
            <a:off x="277810" y="1556740"/>
            <a:ext cx="8686800" cy="4248590"/>
          </a:xfrm>
        </p:spPr>
        <p:txBody>
          <a:bodyPr/>
          <a:lstStyle/>
          <a:p>
            <a:r>
              <a:rPr lang="zh-CN" altLang="zh-CN" dirty="0"/>
              <a:t>采用交错内存地址映射方式，</a:t>
            </a:r>
            <a:r>
              <a:rPr lang="zh-CN" altLang="zh-CN" dirty="0">
                <a:solidFill>
                  <a:srgbClr val="0000FF"/>
                </a:solidFill>
              </a:rPr>
              <a:t>如果</a:t>
            </a:r>
            <a:r>
              <a:rPr lang="zh-CN" altLang="zh-CN" dirty="0"/>
              <a:t>访问</a:t>
            </a:r>
            <a:r>
              <a:rPr lang="en-US" altLang="zh-CN" dirty="0"/>
              <a:t>SDRAM</a:t>
            </a:r>
            <a:r>
              <a:rPr lang="zh-CN" altLang="zh-CN" dirty="0">
                <a:solidFill>
                  <a:srgbClr val="0000FF"/>
                </a:solidFill>
              </a:rPr>
              <a:t>逻辑地址连续</a:t>
            </a:r>
            <a:r>
              <a:rPr lang="zh-CN" altLang="zh-CN" dirty="0"/>
              <a:t>，</a:t>
            </a:r>
            <a:r>
              <a:rPr lang="zh-CN" altLang="zh-CN" dirty="0" smtClean="0"/>
              <a:t>则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pPr lvl="1"/>
            <a:r>
              <a:rPr lang="zh-CN" altLang="zh-CN" dirty="0" smtClean="0"/>
              <a:t>通常</a:t>
            </a:r>
            <a:r>
              <a:rPr lang="zh-CN" altLang="zh-CN" dirty="0"/>
              <a:t>这些数据</a:t>
            </a:r>
            <a:r>
              <a:rPr lang="zh-CN" altLang="zh-CN" dirty="0">
                <a:solidFill>
                  <a:srgbClr val="CC0099"/>
                </a:solidFill>
              </a:rPr>
              <a:t>分散</a:t>
            </a:r>
            <a:r>
              <a:rPr lang="zh-CN" altLang="zh-CN" dirty="0"/>
              <a:t>在</a:t>
            </a:r>
            <a:r>
              <a:rPr lang="en-US" altLang="zh-CN" dirty="0"/>
              <a:t>SDRAM</a:t>
            </a:r>
            <a:r>
              <a:rPr lang="zh-CN" altLang="zh-CN" dirty="0">
                <a:solidFill>
                  <a:srgbClr val="CC0099"/>
                </a:solidFill>
              </a:rPr>
              <a:t>不同</a:t>
            </a:r>
            <a:r>
              <a:rPr lang="zh-CN" altLang="zh-CN" dirty="0"/>
              <a:t>的</a:t>
            </a:r>
            <a:r>
              <a:rPr lang="zh-CN" altLang="zh-CN" dirty="0">
                <a:solidFill>
                  <a:srgbClr val="CC0099"/>
                </a:solidFill>
              </a:rPr>
              <a:t>存储体</a:t>
            </a:r>
            <a:r>
              <a:rPr lang="zh-CN" altLang="zh-CN" dirty="0"/>
              <a:t>中</a:t>
            </a:r>
            <a:r>
              <a:rPr lang="zh-CN" altLang="zh-CN" dirty="0" smtClean="0"/>
              <a:t>，</a:t>
            </a:r>
            <a:endParaRPr lang="en-US" altLang="zh-CN" dirty="0" smtClean="0"/>
          </a:p>
          <a:p>
            <a:pPr lvl="1"/>
            <a:r>
              <a:rPr lang="zh-CN" altLang="zh-CN" dirty="0" smtClean="0"/>
              <a:t>因此</a:t>
            </a:r>
            <a:r>
              <a:rPr lang="zh-CN" altLang="zh-CN" dirty="0">
                <a:solidFill>
                  <a:srgbClr val="CC0099"/>
                </a:solidFill>
              </a:rPr>
              <a:t>多个存储体</a:t>
            </a:r>
            <a:r>
              <a:rPr lang="zh-CN" altLang="zh-CN" dirty="0"/>
              <a:t>可以</a:t>
            </a:r>
            <a:r>
              <a:rPr lang="zh-CN" altLang="zh-CN" dirty="0">
                <a:solidFill>
                  <a:srgbClr val="FF0000"/>
                </a:solidFill>
              </a:rPr>
              <a:t>并行工作</a:t>
            </a:r>
            <a:r>
              <a:rPr lang="zh-CN" altLang="zh-CN" dirty="0"/>
              <a:t>。</a:t>
            </a:r>
          </a:p>
          <a:p>
            <a:r>
              <a:rPr lang="zh-CN" altLang="zh-CN" dirty="0"/>
              <a:t>良好的地址映射方案，应该尽可能把</a:t>
            </a:r>
            <a:r>
              <a:rPr lang="zh-CN" altLang="zh-CN" dirty="0">
                <a:solidFill>
                  <a:srgbClr val="0000FF"/>
                </a:solidFill>
              </a:rPr>
              <a:t>连续的逻辑地址</a:t>
            </a:r>
            <a:r>
              <a:rPr lang="zh-CN" altLang="zh-CN" dirty="0"/>
              <a:t>映射到</a:t>
            </a:r>
            <a:r>
              <a:rPr lang="en-US" altLang="zh-CN" dirty="0"/>
              <a:t>SDRAM</a:t>
            </a:r>
            <a:r>
              <a:rPr lang="zh-CN" altLang="zh-CN" dirty="0"/>
              <a:t>的</a:t>
            </a:r>
            <a:r>
              <a:rPr lang="zh-CN" altLang="zh-CN" dirty="0">
                <a:solidFill>
                  <a:srgbClr val="CC0099"/>
                </a:solidFill>
              </a:rPr>
              <a:t>同一行</a:t>
            </a:r>
            <a:r>
              <a:rPr lang="zh-CN" altLang="zh-CN" dirty="0"/>
              <a:t>中，并尽可能映射</a:t>
            </a:r>
            <a:r>
              <a:rPr lang="zh-CN" altLang="zh-CN" dirty="0" smtClean="0"/>
              <a:t>到</a:t>
            </a:r>
            <a:r>
              <a:rPr lang="zh-CN" altLang="zh-CN" dirty="0" smtClean="0">
                <a:solidFill>
                  <a:srgbClr val="CC0099"/>
                </a:solidFill>
              </a:rPr>
              <a:t>不同</a:t>
            </a:r>
            <a:r>
              <a:rPr lang="zh-CN" altLang="zh-CN" dirty="0">
                <a:solidFill>
                  <a:srgbClr val="CC0099"/>
                </a:solidFill>
              </a:rPr>
              <a:t>存储体</a:t>
            </a:r>
            <a:r>
              <a:rPr lang="zh-CN" altLang="zh-CN" dirty="0"/>
              <a:t>中，从而提高</a:t>
            </a:r>
            <a:r>
              <a:rPr lang="en-US" altLang="zh-CN" dirty="0"/>
              <a:t>SDRAM</a:t>
            </a:r>
            <a:r>
              <a:rPr lang="zh-CN" altLang="zh-CN" dirty="0"/>
              <a:t>的读</a:t>
            </a:r>
            <a:r>
              <a:rPr lang="en-US" altLang="zh-CN" dirty="0"/>
              <a:t>/</a:t>
            </a:r>
            <a:r>
              <a:rPr lang="zh-CN" altLang="zh-CN" dirty="0"/>
              <a:t>写性能。</a:t>
            </a:r>
          </a:p>
          <a:p>
            <a:r>
              <a:rPr lang="zh-CN" altLang="zh-CN" dirty="0"/>
              <a:t>地址映射方案一般是固定的</a:t>
            </a:r>
            <a:r>
              <a:rPr lang="zh-CN" altLang="zh-CN" dirty="0" smtClean="0"/>
              <a:t>，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zh-CN" altLang="zh-CN" dirty="0" smtClean="0"/>
              <a:t>在</a:t>
            </a:r>
            <a:r>
              <a:rPr lang="zh-CN" altLang="zh-CN" dirty="0"/>
              <a:t>系统运行时不可更改。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0076892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5.3.2  SDRAM	   </a:t>
            </a:r>
            <a:r>
              <a:rPr lang="zh-CN" altLang="en-US" dirty="0">
                <a:solidFill>
                  <a:srgbClr val="008000"/>
                </a:solidFill>
              </a:rPr>
              <a:t>三、</a:t>
            </a:r>
            <a:r>
              <a:rPr lang="en-US" altLang="zh-CN" dirty="0">
                <a:solidFill>
                  <a:srgbClr val="008000"/>
                </a:solidFill>
              </a:rPr>
              <a:t>SDRAM</a:t>
            </a:r>
            <a:r>
              <a:rPr lang="zh-CN" altLang="en-US" dirty="0">
                <a:solidFill>
                  <a:srgbClr val="008000"/>
                </a:solidFill>
              </a:rPr>
              <a:t>控制器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510571"/>
            <a:ext cx="8362950" cy="4870838"/>
          </a:xfrm>
        </p:spPr>
        <p:txBody>
          <a:bodyPr/>
          <a:lstStyle/>
          <a:p>
            <a:r>
              <a:rPr lang="zh-CN" altLang="zh-CN" dirty="0">
                <a:solidFill>
                  <a:srgbClr val="C00000"/>
                </a:solidFill>
              </a:rPr>
              <a:t>行关闭优先策略</a:t>
            </a:r>
            <a:r>
              <a:rPr lang="zh-CN" altLang="zh-CN" dirty="0"/>
              <a:t>（</a:t>
            </a:r>
            <a:r>
              <a:rPr lang="en-US" altLang="zh-CN" dirty="0"/>
              <a:t>Close-Page Policy</a:t>
            </a:r>
            <a:r>
              <a:rPr lang="zh-CN" altLang="zh-CN" dirty="0" smtClean="0"/>
              <a:t>）</a:t>
            </a:r>
            <a:endParaRPr lang="en-US" altLang="zh-CN" dirty="0" smtClean="0"/>
          </a:p>
          <a:p>
            <a:pPr lvl="1"/>
            <a:r>
              <a:rPr lang="zh-CN" altLang="zh-CN" sz="2400" dirty="0"/>
              <a:t>尽量保持行缓冲器关闭，对当前行访问结束后立刻进行预充电（</a:t>
            </a:r>
            <a:r>
              <a:rPr lang="en-US" altLang="zh-CN" sz="2400" dirty="0"/>
              <a:t>PCH</a:t>
            </a:r>
            <a:r>
              <a:rPr lang="zh-CN" altLang="zh-CN" sz="2400" dirty="0"/>
              <a:t>）操作，不论后面是否还要访问该行</a:t>
            </a:r>
            <a:r>
              <a:rPr lang="zh-CN" altLang="zh-CN" sz="2400" dirty="0" smtClean="0"/>
              <a:t>。</a:t>
            </a:r>
            <a:endParaRPr lang="en-US" altLang="zh-CN" sz="2400" dirty="0" smtClean="0"/>
          </a:p>
          <a:p>
            <a:pPr lvl="1"/>
            <a:r>
              <a:rPr lang="zh-CN" altLang="zh-CN" sz="2400" dirty="0"/>
              <a:t>读写延时适中并且恒定，与访问请求的时间空间局部性无关，具有良好的</a:t>
            </a:r>
            <a:r>
              <a:rPr lang="zh-CN" altLang="zh-CN" sz="2400" dirty="0">
                <a:solidFill>
                  <a:srgbClr val="0000FF"/>
                </a:solidFill>
              </a:rPr>
              <a:t>可</a:t>
            </a:r>
            <a:r>
              <a:rPr lang="zh-CN" altLang="zh-CN" sz="2400" dirty="0" smtClean="0">
                <a:solidFill>
                  <a:srgbClr val="0000FF"/>
                </a:solidFill>
              </a:rPr>
              <a:t>预测性</a:t>
            </a:r>
            <a:r>
              <a:rPr lang="zh-CN" altLang="en-US" sz="2400" dirty="0" smtClean="0"/>
              <a:t>。</a:t>
            </a:r>
            <a:endParaRPr lang="en-US" altLang="zh-CN" sz="2400" dirty="0" smtClean="0"/>
          </a:p>
          <a:p>
            <a:pPr lvl="1"/>
            <a:r>
              <a:rPr lang="zh-CN" altLang="zh-CN" sz="2400" dirty="0" smtClean="0"/>
              <a:t>适用于</a:t>
            </a:r>
            <a:r>
              <a:rPr lang="zh-CN" altLang="zh-CN" sz="2400" dirty="0">
                <a:solidFill>
                  <a:srgbClr val="FF0000"/>
                </a:solidFill>
              </a:rPr>
              <a:t>实时性</a:t>
            </a:r>
            <a:r>
              <a:rPr lang="zh-CN" altLang="zh-CN" sz="2400" dirty="0"/>
              <a:t>要求较高的应用</a:t>
            </a:r>
            <a:r>
              <a:rPr lang="zh-CN" altLang="zh-CN" sz="2400" dirty="0" smtClean="0"/>
              <a:t>场合</a:t>
            </a:r>
            <a:r>
              <a:rPr lang="zh-CN" altLang="en-US" sz="2400" dirty="0" smtClean="0"/>
              <a:t>。</a:t>
            </a:r>
            <a:endParaRPr lang="en-US" altLang="zh-CN" sz="2400" dirty="0" smtClean="0"/>
          </a:p>
          <a:p>
            <a:pPr lvl="1"/>
            <a:r>
              <a:rPr lang="zh-CN" altLang="zh-CN" sz="2400" dirty="0" smtClean="0"/>
              <a:t>每次</a:t>
            </a:r>
            <a:r>
              <a:rPr lang="zh-CN" altLang="zh-CN" sz="2400" dirty="0"/>
              <a:t>读写都是一个</a:t>
            </a:r>
            <a:r>
              <a:rPr lang="zh-CN" altLang="zh-CN" sz="2400" dirty="0">
                <a:solidFill>
                  <a:srgbClr val="CC0099"/>
                </a:solidFill>
              </a:rPr>
              <a:t>行激活</a:t>
            </a:r>
            <a:r>
              <a:rPr lang="zh-CN" altLang="zh-CN" sz="2400" dirty="0"/>
              <a:t>、</a:t>
            </a:r>
            <a:r>
              <a:rPr lang="zh-CN" altLang="zh-CN" sz="2400" dirty="0">
                <a:solidFill>
                  <a:srgbClr val="CC0099"/>
                </a:solidFill>
              </a:rPr>
              <a:t>列读</a:t>
            </a:r>
            <a:r>
              <a:rPr lang="en-US" altLang="zh-CN" sz="2400" dirty="0">
                <a:solidFill>
                  <a:srgbClr val="CC0099"/>
                </a:solidFill>
              </a:rPr>
              <a:t>/</a:t>
            </a:r>
            <a:r>
              <a:rPr lang="zh-CN" altLang="zh-CN" sz="2400" dirty="0">
                <a:solidFill>
                  <a:srgbClr val="CC0099"/>
                </a:solidFill>
              </a:rPr>
              <a:t>写</a:t>
            </a:r>
            <a:r>
              <a:rPr lang="zh-CN" altLang="zh-CN" sz="2400" dirty="0"/>
              <a:t>、</a:t>
            </a:r>
            <a:r>
              <a:rPr lang="zh-CN" altLang="zh-CN" sz="2400" dirty="0">
                <a:solidFill>
                  <a:srgbClr val="CC0099"/>
                </a:solidFill>
              </a:rPr>
              <a:t>预充电</a:t>
            </a:r>
            <a:r>
              <a:rPr lang="zh-CN" altLang="zh-CN" sz="2400" dirty="0"/>
              <a:t>的过程，因此</a:t>
            </a:r>
            <a:r>
              <a:rPr lang="zh-CN" altLang="zh-CN" sz="2400" dirty="0">
                <a:solidFill>
                  <a:srgbClr val="0000FF"/>
                </a:solidFill>
              </a:rPr>
              <a:t>硬件</a:t>
            </a:r>
            <a:r>
              <a:rPr lang="zh-CN" altLang="zh-CN" sz="2400" dirty="0"/>
              <a:t>实现比较</a:t>
            </a:r>
            <a:r>
              <a:rPr lang="zh-CN" altLang="zh-CN" sz="2400" dirty="0">
                <a:solidFill>
                  <a:srgbClr val="0000FF"/>
                </a:solidFill>
              </a:rPr>
              <a:t>简单</a:t>
            </a:r>
            <a:r>
              <a:rPr lang="zh-CN" altLang="zh-CN" sz="2400" dirty="0"/>
              <a:t>。</a:t>
            </a:r>
            <a:endParaRPr lang="en-US" altLang="zh-CN" sz="2400" dirty="0" smtClean="0"/>
          </a:p>
          <a:p>
            <a:r>
              <a:rPr lang="zh-CN" altLang="zh-CN" dirty="0">
                <a:solidFill>
                  <a:srgbClr val="C00000"/>
                </a:solidFill>
              </a:rPr>
              <a:t>行打开优先策略</a:t>
            </a:r>
            <a:r>
              <a:rPr lang="zh-CN" altLang="zh-CN" dirty="0"/>
              <a:t>（</a:t>
            </a:r>
            <a:r>
              <a:rPr lang="en-US" altLang="zh-CN" dirty="0"/>
              <a:t>Open-Page Policy</a:t>
            </a:r>
            <a:r>
              <a:rPr lang="zh-CN" altLang="zh-CN" dirty="0"/>
              <a:t>）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1240078-9CC7-47B2-B51F-C81DC6C36461}" type="slidenum">
              <a:rPr lang="zh-CN" altLang="en-US" smtClean="0"/>
              <a:pPr/>
              <a:t>61</a:t>
            </a:fld>
            <a:endParaRPr lang="en-US" altLang="zh-CN"/>
          </a:p>
        </p:txBody>
      </p:sp>
      <p:sp>
        <p:nvSpPr>
          <p:cNvPr id="5" name="标题 1"/>
          <p:cNvSpPr txBox="1">
            <a:spLocks/>
          </p:cNvSpPr>
          <p:nvPr/>
        </p:nvSpPr>
        <p:spPr bwMode="auto">
          <a:xfrm>
            <a:off x="899490" y="515573"/>
            <a:ext cx="792066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9pPr>
          </a:lstStyle>
          <a:p>
            <a:pPr>
              <a:buClrTx/>
              <a:buFontTx/>
            </a:pPr>
            <a:r>
              <a:rPr lang="en-US" altLang="zh-CN" kern="0" dirty="0" smtClean="0">
                <a:solidFill>
                  <a:srgbClr val="FF6600"/>
                </a:solidFill>
              </a:rPr>
              <a:t>3. SDRAM</a:t>
            </a:r>
            <a:r>
              <a:rPr lang="zh-CN" altLang="en-US" kern="0" dirty="0">
                <a:solidFill>
                  <a:srgbClr val="FF6600"/>
                </a:solidFill>
              </a:rPr>
              <a:t>控制器的</a:t>
            </a:r>
            <a:r>
              <a:rPr lang="zh-CN" altLang="en-US" kern="0" dirty="0">
                <a:solidFill>
                  <a:srgbClr val="CC0099"/>
                </a:solidFill>
              </a:rPr>
              <a:t>设计优化</a:t>
            </a:r>
          </a:p>
        </p:txBody>
      </p:sp>
      <p:sp>
        <p:nvSpPr>
          <p:cNvPr id="6" name="标题 1"/>
          <p:cNvSpPr txBox="1">
            <a:spLocks/>
          </p:cNvSpPr>
          <p:nvPr/>
        </p:nvSpPr>
        <p:spPr bwMode="auto">
          <a:xfrm>
            <a:off x="1115520" y="949121"/>
            <a:ext cx="770463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9pPr>
          </a:lstStyle>
          <a:p>
            <a:pPr>
              <a:buClrTx/>
              <a:buFontTx/>
            </a:pPr>
            <a:r>
              <a:rPr lang="en-US" altLang="zh-CN" kern="0" dirty="0" smtClean="0">
                <a:solidFill>
                  <a:srgbClr val="0000FF"/>
                </a:solidFill>
              </a:rPr>
              <a:t>1</a:t>
            </a:r>
            <a:r>
              <a:rPr lang="zh-CN" altLang="en-US" kern="0" dirty="0">
                <a:solidFill>
                  <a:srgbClr val="0000FF"/>
                </a:solidFill>
              </a:rPr>
              <a:t>）行缓冲器管理策略</a:t>
            </a:r>
          </a:p>
        </p:txBody>
      </p:sp>
    </p:spTree>
    <p:extLst>
      <p:ext uri="{BB962C8B-B14F-4D97-AF65-F5344CB8AC3E}">
        <p14:creationId xmlns:p14="http://schemas.microsoft.com/office/powerpoint/2010/main" val="2977054313"/>
      </p:ext>
    </p:extLst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5.3.2  SDRAM	   </a:t>
            </a:r>
            <a:r>
              <a:rPr lang="zh-CN" altLang="en-US" dirty="0">
                <a:solidFill>
                  <a:srgbClr val="008000"/>
                </a:solidFill>
              </a:rPr>
              <a:t>三、</a:t>
            </a:r>
            <a:r>
              <a:rPr lang="en-US" altLang="zh-CN" dirty="0">
                <a:solidFill>
                  <a:srgbClr val="008000"/>
                </a:solidFill>
              </a:rPr>
              <a:t>SDRAM</a:t>
            </a:r>
            <a:r>
              <a:rPr lang="zh-CN" altLang="en-US" dirty="0">
                <a:solidFill>
                  <a:srgbClr val="008000"/>
                </a:solidFill>
              </a:rPr>
              <a:t>控制器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510571"/>
            <a:ext cx="8362950" cy="4870838"/>
          </a:xfrm>
        </p:spPr>
        <p:txBody>
          <a:bodyPr/>
          <a:lstStyle/>
          <a:p>
            <a:r>
              <a:rPr lang="zh-CN" altLang="zh-CN" dirty="0">
                <a:solidFill>
                  <a:srgbClr val="C00000"/>
                </a:solidFill>
              </a:rPr>
              <a:t>行关闭优先策略</a:t>
            </a:r>
            <a:r>
              <a:rPr lang="zh-CN" altLang="zh-CN" dirty="0"/>
              <a:t>（</a:t>
            </a:r>
            <a:r>
              <a:rPr lang="en-US" altLang="zh-CN" dirty="0"/>
              <a:t>Close-Page Policy</a:t>
            </a:r>
            <a:r>
              <a:rPr lang="zh-CN" altLang="zh-CN" dirty="0" smtClean="0"/>
              <a:t>）</a:t>
            </a:r>
            <a:endParaRPr lang="en-US" altLang="zh-CN" sz="2400" dirty="0" smtClean="0"/>
          </a:p>
          <a:p>
            <a:r>
              <a:rPr lang="zh-CN" altLang="zh-CN" dirty="0">
                <a:solidFill>
                  <a:srgbClr val="C00000"/>
                </a:solidFill>
              </a:rPr>
              <a:t>行打开优先策略</a:t>
            </a:r>
            <a:r>
              <a:rPr lang="zh-CN" altLang="zh-CN" dirty="0"/>
              <a:t>（</a:t>
            </a:r>
            <a:r>
              <a:rPr lang="en-US" altLang="zh-CN" dirty="0"/>
              <a:t>Open-Page Policy</a:t>
            </a:r>
            <a:r>
              <a:rPr lang="zh-CN" altLang="zh-CN" dirty="0" smtClean="0"/>
              <a:t>）</a:t>
            </a:r>
            <a:endParaRPr lang="en-US" altLang="zh-CN" dirty="0" smtClean="0"/>
          </a:p>
          <a:p>
            <a:pPr lvl="1"/>
            <a:r>
              <a:rPr lang="zh-CN" altLang="zh-CN" sz="2400" dirty="0"/>
              <a:t>尽量保持行缓冲打开，只要不访问当前存储体中的其它行，就不进行预充电（</a:t>
            </a:r>
            <a:r>
              <a:rPr lang="en-US" altLang="zh-CN" sz="2400" dirty="0"/>
              <a:t>PCH</a:t>
            </a:r>
            <a:r>
              <a:rPr lang="zh-CN" altLang="zh-CN" sz="2400" dirty="0"/>
              <a:t>）操作</a:t>
            </a:r>
            <a:r>
              <a:rPr lang="zh-CN" altLang="zh-CN" sz="2400" dirty="0" smtClean="0"/>
              <a:t>。</a:t>
            </a:r>
            <a:endParaRPr lang="en-US" altLang="zh-CN" sz="2400" dirty="0" smtClean="0"/>
          </a:p>
          <a:p>
            <a:pPr lvl="1"/>
            <a:r>
              <a:rPr lang="zh-CN" altLang="en-US" sz="2400" dirty="0"/>
              <a:t>如果访问请求的时间</a:t>
            </a:r>
            <a:r>
              <a:rPr lang="zh-CN" altLang="en-US" sz="2400" dirty="0">
                <a:solidFill>
                  <a:srgbClr val="CC0099"/>
                </a:solidFill>
              </a:rPr>
              <a:t>空间局部性</a:t>
            </a:r>
            <a:r>
              <a:rPr lang="zh-CN" altLang="en-US" sz="2400" dirty="0"/>
              <a:t>很</a:t>
            </a:r>
            <a:r>
              <a:rPr lang="zh-CN" altLang="en-US" sz="2400" dirty="0">
                <a:solidFill>
                  <a:srgbClr val="CC0099"/>
                </a:solidFill>
              </a:rPr>
              <a:t>好</a:t>
            </a:r>
            <a:r>
              <a:rPr lang="zh-CN" altLang="en-US" sz="2400" dirty="0"/>
              <a:t>，则发生行命中的概率远大于发生行缺失的概率，采用行打开优先策略可以大大</a:t>
            </a:r>
            <a:r>
              <a:rPr lang="zh-CN" altLang="en-US" sz="2400" dirty="0">
                <a:solidFill>
                  <a:srgbClr val="0000FF"/>
                </a:solidFill>
              </a:rPr>
              <a:t>减少读写延时</a:t>
            </a:r>
            <a:r>
              <a:rPr lang="zh-CN" altLang="en-US" sz="2400" dirty="0" smtClean="0"/>
              <a:t>；</a:t>
            </a:r>
            <a:endParaRPr lang="en-US" altLang="zh-CN" sz="2400" dirty="0" smtClean="0"/>
          </a:p>
          <a:p>
            <a:pPr lvl="1"/>
            <a:r>
              <a:rPr lang="zh-CN" altLang="en-US" sz="2400" dirty="0" smtClean="0"/>
              <a:t>如果</a:t>
            </a:r>
            <a:r>
              <a:rPr lang="zh-CN" altLang="en-US" sz="2400" dirty="0"/>
              <a:t>访问请求的时间</a:t>
            </a:r>
            <a:r>
              <a:rPr lang="zh-CN" altLang="en-US" sz="2400" dirty="0">
                <a:solidFill>
                  <a:srgbClr val="CC0099"/>
                </a:solidFill>
              </a:rPr>
              <a:t>空间分部</a:t>
            </a:r>
            <a:r>
              <a:rPr lang="zh-CN" altLang="en-US" sz="2400" dirty="0"/>
              <a:t>很</a:t>
            </a:r>
            <a:r>
              <a:rPr lang="zh-CN" altLang="en-US" sz="2400" dirty="0">
                <a:solidFill>
                  <a:srgbClr val="CC0099"/>
                </a:solidFill>
              </a:rPr>
              <a:t>分散</a:t>
            </a:r>
            <a:r>
              <a:rPr lang="zh-CN" altLang="en-US" sz="2400" dirty="0"/>
              <a:t>，则发生行缺失的概率可能会比较大，造成</a:t>
            </a:r>
            <a:r>
              <a:rPr lang="zh-CN" altLang="en-US" sz="2400" dirty="0">
                <a:solidFill>
                  <a:srgbClr val="0000FF"/>
                </a:solidFill>
              </a:rPr>
              <a:t>较大</a:t>
            </a:r>
            <a:r>
              <a:rPr lang="zh-CN" altLang="en-US" sz="2400" dirty="0"/>
              <a:t>的</a:t>
            </a:r>
            <a:r>
              <a:rPr lang="zh-CN" altLang="en-US" sz="2400" dirty="0">
                <a:solidFill>
                  <a:srgbClr val="0000FF"/>
                </a:solidFill>
              </a:rPr>
              <a:t>读写延时</a:t>
            </a:r>
            <a:r>
              <a:rPr lang="zh-CN" altLang="en-US" sz="2400" dirty="0"/>
              <a:t>。</a:t>
            </a:r>
          </a:p>
          <a:p>
            <a:pPr lvl="1"/>
            <a:r>
              <a:rPr lang="zh-CN" altLang="en-US" sz="2400" dirty="0" smtClean="0">
                <a:solidFill>
                  <a:srgbClr val="0000FF"/>
                </a:solidFill>
              </a:rPr>
              <a:t>硬件</a:t>
            </a:r>
            <a:r>
              <a:rPr lang="zh-CN" altLang="en-US" sz="2400" dirty="0">
                <a:solidFill>
                  <a:srgbClr val="0000FF"/>
                </a:solidFill>
              </a:rPr>
              <a:t>实现</a:t>
            </a:r>
            <a:r>
              <a:rPr lang="zh-CN" altLang="en-US" sz="2400" dirty="0"/>
              <a:t>比行关闭优先策略</a:t>
            </a:r>
            <a:r>
              <a:rPr lang="zh-CN" altLang="en-US" sz="2400" dirty="0">
                <a:solidFill>
                  <a:srgbClr val="0000FF"/>
                </a:solidFill>
              </a:rPr>
              <a:t>复杂</a:t>
            </a:r>
            <a:r>
              <a:rPr lang="zh-CN" altLang="en-US" sz="2400" dirty="0"/>
              <a:t>，因为需要判断是否行命中，并保证行缓冲器打开的时间不能过长，以防数据丢失。</a:t>
            </a:r>
          </a:p>
          <a:p>
            <a:pPr lvl="1"/>
            <a:endParaRPr lang="zh-CN" altLang="en-US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1240078-9CC7-47B2-B51F-C81DC6C36461}" type="slidenum">
              <a:rPr lang="zh-CN" altLang="en-US" smtClean="0"/>
              <a:pPr/>
              <a:t>62</a:t>
            </a:fld>
            <a:endParaRPr lang="en-US" altLang="zh-CN"/>
          </a:p>
        </p:txBody>
      </p:sp>
      <p:sp>
        <p:nvSpPr>
          <p:cNvPr id="5" name="标题 1"/>
          <p:cNvSpPr txBox="1">
            <a:spLocks/>
          </p:cNvSpPr>
          <p:nvPr/>
        </p:nvSpPr>
        <p:spPr bwMode="auto">
          <a:xfrm>
            <a:off x="899490" y="515573"/>
            <a:ext cx="792066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9pPr>
          </a:lstStyle>
          <a:p>
            <a:pPr>
              <a:buClrTx/>
              <a:buFontTx/>
            </a:pPr>
            <a:r>
              <a:rPr lang="en-US" altLang="zh-CN" kern="0" dirty="0" smtClean="0">
                <a:solidFill>
                  <a:srgbClr val="FF6600"/>
                </a:solidFill>
              </a:rPr>
              <a:t>3. SDRAM</a:t>
            </a:r>
            <a:r>
              <a:rPr lang="zh-CN" altLang="en-US" kern="0" dirty="0">
                <a:solidFill>
                  <a:srgbClr val="FF6600"/>
                </a:solidFill>
              </a:rPr>
              <a:t>控制器的</a:t>
            </a:r>
            <a:r>
              <a:rPr lang="zh-CN" altLang="en-US" kern="0" dirty="0">
                <a:solidFill>
                  <a:srgbClr val="CC0099"/>
                </a:solidFill>
              </a:rPr>
              <a:t>设计优化</a:t>
            </a:r>
          </a:p>
        </p:txBody>
      </p:sp>
      <p:sp>
        <p:nvSpPr>
          <p:cNvPr id="6" name="标题 1"/>
          <p:cNvSpPr txBox="1">
            <a:spLocks/>
          </p:cNvSpPr>
          <p:nvPr/>
        </p:nvSpPr>
        <p:spPr bwMode="auto">
          <a:xfrm>
            <a:off x="1115520" y="949121"/>
            <a:ext cx="770463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9pPr>
          </a:lstStyle>
          <a:p>
            <a:pPr>
              <a:buClrTx/>
              <a:buFontTx/>
            </a:pPr>
            <a:r>
              <a:rPr lang="en-US" altLang="zh-CN" kern="0" dirty="0" smtClean="0">
                <a:solidFill>
                  <a:srgbClr val="0000FF"/>
                </a:solidFill>
              </a:rPr>
              <a:t>1</a:t>
            </a:r>
            <a:r>
              <a:rPr lang="zh-CN" altLang="en-US" kern="0" dirty="0">
                <a:solidFill>
                  <a:srgbClr val="0000FF"/>
                </a:solidFill>
              </a:rPr>
              <a:t>）行缓冲器管理策略</a:t>
            </a:r>
          </a:p>
        </p:txBody>
      </p:sp>
    </p:spTree>
    <p:extLst>
      <p:ext uri="{BB962C8B-B14F-4D97-AF65-F5344CB8AC3E}">
        <p14:creationId xmlns:p14="http://schemas.microsoft.com/office/powerpoint/2010/main" val="118924955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5.3.2  SDRAM	   </a:t>
            </a:r>
            <a:r>
              <a:rPr lang="zh-CN" altLang="en-US" dirty="0">
                <a:solidFill>
                  <a:srgbClr val="008000"/>
                </a:solidFill>
              </a:rPr>
              <a:t>三、</a:t>
            </a:r>
            <a:r>
              <a:rPr lang="en-US" altLang="zh-CN" dirty="0">
                <a:solidFill>
                  <a:srgbClr val="008000"/>
                </a:solidFill>
              </a:rPr>
              <a:t>SDRAM</a:t>
            </a:r>
            <a:r>
              <a:rPr lang="zh-CN" altLang="en-US" dirty="0">
                <a:solidFill>
                  <a:srgbClr val="008000"/>
                </a:solidFill>
              </a:rPr>
              <a:t>控制器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1240078-9CC7-47B2-B51F-C81DC6C36461}" type="slidenum">
              <a:rPr lang="zh-CN" altLang="en-US" smtClean="0"/>
              <a:pPr/>
              <a:t>63</a:t>
            </a:fld>
            <a:endParaRPr lang="en-US" altLang="zh-CN"/>
          </a:p>
        </p:txBody>
      </p:sp>
      <p:sp>
        <p:nvSpPr>
          <p:cNvPr id="5" name="标题 1"/>
          <p:cNvSpPr txBox="1">
            <a:spLocks/>
          </p:cNvSpPr>
          <p:nvPr/>
        </p:nvSpPr>
        <p:spPr bwMode="auto">
          <a:xfrm>
            <a:off x="899490" y="515573"/>
            <a:ext cx="792066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9pPr>
          </a:lstStyle>
          <a:p>
            <a:pPr>
              <a:buClrTx/>
              <a:buFontTx/>
            </a:pPr>
            <a:r>
              <a:rPr lang="en-US" altLang="zh-CN" kern="0" dirty="0" smtClean="0">
                <a:solidFill>
                  <a:srgbClr val="FF6600"/>
                </a:solidFill>
              </a:rPr>
              <a:t>3. SDRAM</a:t>
            </a:r>
            <a:r>
              <a:rPr lang="zh-CN" altLang="en-US" kern="0" dirty="0">
                <a:solidFill>
                  <a:srgbClr val="FF6600"/>
                </a:solidFill>
              </a:rPr>
              <a:t>控制器的</a:t>
            </a:r>
            <a:r>
              <a:rPr lang="zh-CN" altLang="en-US" kern="0" dirty="0">
                <a:solidFill>
                  <a:srgbClr val="CC0099"/>
                </a:solidFill>
              </a:rPr>
              <a:t>设计优化</a:t>
            </a:r>
          </a:p>
        </p:txBody>
      </p:sp>
      <p:sp>
        <p:nvSpPr>
          <p:cNvPr id="6" name="标题 1"/>
          <p:cNvSpPr txBox="1">
            <a:spLocks/>
          </p:cNvSpPr>
          <p:nvPr/>
        </p:nvSpPr>
        <p:spPr bwMode="auto">
          <a:xfrm>
            <a:off x="1115520" y="949121"/>
            <a:ext cx="770463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9pPr>
          </a:lstStyle>
          <a:p>
            <a:pPr>
              <a:buClrTx/>
              <a:buFontTx/>
            </a:pPr>
            <a:r>
              <a:rPr lang="en-US" altLang="zh-CN" kern="0" dirty="0" smtClean="0">
                <a:solidFill>
                  <a:srgbClr val="0000FF"/>
                </a:solidFill>
              </a:rPr>
              <a:t>2</a:t>
            </a:r>
            <a:r>
              <a:rPr lang="zh-CN" altLang="en-US" kern="0" dirty="0" smtClean="0">
                <a:solidFill>
                  <a:srgbClr val="0000FF"/>
                </a:solidFill>
              </a:rPr>
              <a:t>）</a:t>
            </a:r>
            <a:r>
              <a:rPr lang="en-US" altLang="zh-CN" kern="0" dirty="0">
                <a:solidFill>
                  <a:srgbClr val="0000FF"/>
                </a:solidFill>
              </a:rPr>
              <a:t>SDRAM</a:t>
            </a:r>
            <a:r>
              <a:rPr lang="zh-CN" altLang="en-US" kern="0" dirty="0">
                <a:solidFill>
                  <a:srgbClr val="0000FF"/>
                </a:solidFill>
              </a:rPr>
              <a:t>命令重排</a:t>
            </a: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>
          <a:xfrm>
            <a:off x="457200" y="1510571"/>
            <a:ext cx="8362950" cy="4870838"/>
          </a:xfrm>
        </p:spPr>
        <p:txBody>
          <a:bodyPr/>
          <a:lstStyle/>
          <a:p>
            <a:r>
              <a:rPr lang="zh-CN" altLang="en-US" sz="2400" dirty="0"/>
              <a:t>假设某</a:t>
            </a:r>
            <a:r>
              <a:rPr lang="en-US" altLang="zh-CN" sz="2400" dirty="0" smtClean="0"/>
              <a:t>SDRAM</a:t>
            </a:r>
            <a:r>
              <a:rPr lang="zh-CN" altLang="en-US" sz="2400" dirty="0" smtClean="0"/>
              <a:t>参数如下：</a:t>
            </a:r>
            <a:endParaRPr lang="en-US" altLang="zh-CN" sz="2400" dirty="0" smtClean="0"/>
          </a:p>
          <a:p>
            <a:pPr lvl="1"/>
            <a:r>
              <a:rPr lang="zh-CN" altLang="en-US" sz="2400" dirty="0" smtClean="0">
                <a:solidFill>
                  <a:srgbClr val="0000FF"/>
                </a:solidFill>
              </a:rPr>
              <a:t>突发长度</a:t>
            </a:r>
            <a:r>
              <a:rPr lang="en-US" altLang="zh-CN" sz="2400" dirty="0">
                <a:solidFill>
                  <a:srgbClr val="FF0000"/>
                </a:solidFill>
              </a:rPr>
              <a:t>BL</a:t>
            </a:r>
            <a:r>
              <a:rPr lang="zh-CN" altLang="en-US" sz="2400" dirty="0"/>
              <a:t>为</a:t>
            </a:r>
            <a:r>
              <a:rPr lang="en-US" altLang="zh-CN" sz="2400" dirty="0" smtClean="0">
                <a:solidFill>
                  <a:srgbClr val="FF0000"/>
                </a:solidFill>
              </a:rPr>
              <a:t>4</a:t>
            </a:r>
            <a:r>
              <a:rPr lang="zh-CN" altLang="en-US" sz="2400" dirty="0" smtClean="0"/>
              <a:t>；</a:t>
            </a:r>
            <a:endParaRPr lang="en-US" altLang="zh-CN" sz="2400" dirty="0" smtClean="0"/>
          </a:p>
          <a:p>
            <a:pPr lvl="1"/>
            <a:r>
              <a:rPr lang="zh-CN" altLang="en-US" sz="2400" dirty="0" smtClean="0">
                <a:solidFill>
                  <a:srgbClr val="0000FF"/>
                </a:solidFill>
              </a:rPr>
              <a:t>激活</a:t>
            </a:r>
            <a:r>
              <a:rPr lang="en-US" altLang="zh-CN" sz="2400" dirty="0" smtClean="0">
                <a:solidFill>
                  <a:srgbClr val="0000FF"/>
                </a:solidFill>
                <a:latin typeface="+mn-ea"/>
              </a:rPr>
              <a:t>(</a:t>
            </a:r>
            <a:r>
              <a:rPr lang="en-US" altLang="zh-CN" sz="2400" dirty="0" smtClean="0">
                <a:solidFill>
                  <a:srgbClr val="0000FF"/>
                </a:solidFill>
              </a:rPr>
              <a:t>ACT</a:t>
            </a:r>
            <a:r>
              <a:rPr lang="en-US" altLang="zh-CN" sz="2400" dirty="0">
                <a:solidFill>
                  <a:srgbClr val="0000FF"/>
                </a:solidFill>
                <a:latin typeface="+mn-ea"/>
              </a:rPr>
              <a:t>)</a:t>
            </a:r>
            <a:r>
              <a:rPr lang="zh-CN" altLang="en-US" sz="2400" dirty="0" smtClean="0">
                <a:solidFill>
                  <a:srgbClr val="0000FF"/>
                </a:solidFill>
              </a:rPr>
              <a:t>命令</a:t>
            </a:r>
            <a:r>
              <a:rPr lang="zh-CN" altLang="en-US" sz="2400" dirty="0"/>
              <a:t>到</a:t>
            </a:r>
            <a:r>
              <a:rPr lang="zh-CN" altLang="en-US" sz="2400" dirty="0" smtClean="0">
                <a:solidFill>
                  <a:srgbClr val="0000FF"/>
                </a:solidFill>
              </a:rPr>
              <a:t>读</a:t>
            </a:r>
            <a:r>
              <a:rPr lang="en-US" altLang="zh-CN" sz="2400" dirty="0">
                <a:solidFill>
                  <a:srgbClr val="0000FF"/>
                </a:solidFill>
                <a:latin typeface="+mn-ea"/>
              </a:rPr>
              <a:t>(</a:t>
            </a:r>
            <a:r>
              <a:rPr lang="en-US" altLang="zh-CN" sz="2400" dirty="0" smtClean="0">
                <a:solidFill>
                  <a:srgbClr val="0000FF"/>
                </a:solidFill>
              </a:rPr>
              <a:t>RD</a:t>
            </a:r>
            <a:r>
              <a:rPr lang="en-US" altLang="zh-CN" sz="2400" dirty="0">
                <a:solidFill>
                  <a:srgbClr val="0000FF"/>
                </a:solidFill>
                <a:latin typeface="+mn-ea"/>
              </a:rPr>
              <a:t>)</a:t>
            </a:r>
            <a:r>
              <a:rPr lang="en-US" altLang="zh-CN" sz="2400" dirty="0" smtClean="0">
                <a:solidFill>
                  <a:srgbClr val="0000FF"/>
                </a:solidFill>
              </a:rPr>
              <a:t>/</a:t>
            </a:r>
            <a:r>
              <a:rPr lang="zh-CN" altLang="en-US" sz="2400" dirty="0" smtClean="0">
                <a:solidFill>
                  <a:srgbClr val="0000FF"/>
                </a:solidFill>
              </a:rPr>
              <a:t>写</a:t>
            </a:r>
            <a:r>
              <a:rPr lang="en-US" altLang="zh-CN" sz="2400" dirty="0">
                <a:solidFill>
                  <a:srgbClr val="0000FF"/>
                </a:solidFill>
                <a:latin typeface="+mn-ea"/>
              </a:rPr>
              <a:t>(</a:t>
            </a:r>
            <a:r>
              <a:rPr lang="en-US" altLang="zh-CN" sz="2400" dirty="0" smtClean="0">
                <a:solidFill>
                  <a:srgbClr val="0000FF"/>
                </a:solidFill>
              </a:rPr>
              <a:t>WR</a:t>
            </a:r>
            <a:r>
              <a:rPr lang="en-US" altLang="zh-CN" sz="2400" dirty="0">
                <a:solidFill>
                  <a:srgbClr val="0000FF"/>
                </a:solidFill>
                <a:latin typeface="+mn-ea"/>
              </a:rPr>
              <a:t>)</a:t>
            </a:r>
            <a:r>
              <a:rPr lang="zh-CN" altLang="en-US" sz="2400" dirty="0" smtClean="0">
                <a:solidFill>
                  <a:srgbClr val="0000FF"/>
                </a:solidFill>
              </a:rPr>
              <a:t>命令</a:t>
            </a:r>
            <a:r>
              <a:rPr lang="zh-CN" altLang="en-US" sz="2400" dirty="0"/>
              <a:t>之间的最小时间间隔</a:t>
            </a:r>
            <a:r>
              <a:rPr lang="en-US" altLang="zh-CN" sz="2400" dirty="0" err="1">
                <a:solidFill>
                  <a:srgbClr val="FF0000"/>
                </a:solidFill>
              </a:rPr>
              <a:t>tRCD</a:t>
            </a:r>
            <a:r>
              <a:rPr lang="zh-CN" altLang="en-US" sz="2400" dirty="0"/>
              <a:t>为</a:t>
            </a:r>
            <a:r>
              <a:rPr lang="en-US" altLang="zh-CN" sz="2400" dirty="0">
                <a:solidFill>
                  <a:srgbClr val="FF0000"/>
                </a:solidFill>
              </a:rPr>
              <a:t>2</a:t>
            </a:r>
            <a:r>
              <a:rPr lang="zh-CN" altLang="en-US" sz="2400" dirty="0"/>
              <a:t>个时钟</a:t>
            </a:r>
            <a:r>
              <a:rPr lang="zh-CN" altLang="en-US" sz="2400" dirty="0" smtClean="0"/>
              <a:t>周期；</a:t>
            </a:r>
            <a:endParaRPr lang="en-US" altLang="zh-CN" sz="2400" dirty="0" smtClean="0"/>
          </a:p>
          <a:p>
            <a:pPr lvl="1"/>
            <a:r>
              <a:rPr lang="zh-CN" altLang="en-US" sz="2400" dirty="0" smtClean="0">
                <a:solidFill>
                  <a:srgbClr val="0000FF"/>
                </a:solidFill>
              </a:rPr>
              <a:t>预充电</a:t>
            </a:r>
            <a:r>
              <a:rPr lang="en-US" altLang="zh-CN" sz="2400" dirty="0">
                <a:solidFill>
                  <a:srgbClr val="0000FF"/>
                </a:solidFill>
                <a:latin typeface="+mn-ea"/>
              </a:rPr>
              <a:t>(</a:t>
            </a:r>
            <a:r>
              <a:rPr lang="en-US" altLang="zh-CN" sz="2400" dirty="0" smtClean="0">
                <a:solidFill>
                  <a:srgbClr val="0000FF"/>
                </a:solidFill>
              </a:rPr>
              <a:t>PCH</a:t>
            </a:r>
            <a:r>
              <a:rPr lang="en-US" altLang="zh-CN" sz="2400" dirty="0">
                <a:solidFill>
                  <a:srgbClr val="0000FF"/>
                </a:solidFill>
                <a:latin typeface="+mn-ea"/>
              </a:rPr>
              <a:t>)</a:t>
            </a:r>
            <a:r>
              <a:rPr lang="zh-CN" altLang="en-US" sz="2400" dirty="0" smtClean="0">
                <a:solidFill>
                  <a:srgbClr val="0000FF"/>
                </a:solidFill>
              </a:rPr>
              <a:t>命令</a:t>
            </a:r>
            <a:r>
              <a:rPr lang="zh-CN" altLang="en-US" sz="2400" dirty="0"/>
              <a:t>到</a:t>
            </a:r>
            <a:r>
              <a:rPr lang="zh-CN" altLang="en-US" sz="2400" dirty="0" smtClean="0">
                <a:solidFill>
                  <a:srgbClr val="0000FF"/>
                </a:solidFill>
              </a:rPr>
              <a:t>激活</a:t>
            </a:r>
            <a:r>
              <a:rPr lang="en-US" altLang="zh-CN" sz="2400" dirty="0">
                <a:solidFill>
                  <a:srgbClr val="0000FF"/>
                </a:solidFill>
                <a:latin typeface="+mn-ea"/>
              </a:rPr>
              <a:t>(</a:t>
            </a:r>
            <a:r>
              <a:rPr lang="en-US" altLang="zh-CN" sz="2400" dirty="0" smtClean="0">
                <a:solidFill>
                  <a:srgbClr val="0000FF"/>
                </a:solidFill>
              </a:rPr>
              <a:t>ACT</a:t>
            </a:r>
            <a:r>
              <a:rPr lang="en-US" altLang="zh-CN" sz="2400" dirty="0">
                <a:solidFill>
                  <a:srgbClr val="0000FF"/>
                </a:solidFill>
                <a:latin typeface="+mn-ea"/>
              </a:rPr>
              <a:t>)</a:t>
            </a:r>
            <a:r>
              <a:rPr lang="zh-CN" altLang="en-US" sz="2400" dirty="0" smtClean="0">
                <a:solidFill>
                  <a:srgbClr val="0000FF"/>
                </a:solidFill>
              </a:rPr>
              <a:t>命令</a:t>
            </a:r>
            <a:r>
              <a:rPr lang="zh-CN" altLang="en-US" sz="2400" dirty="0"/>
              <a:t>之间的最小时间间隔</a:t>
            </a:r>
            <a:r>
              <a:rPr lang="en-US" altLang="zh-CN" sz="2400" dirty="0" err="1">
                <a:solidFill>
                  <a:srgbClr val="FF0000"/>
                </a:solidFill>
              </a:rPr>
              <a:t>tRP</a:t>
            </a:r>
            <a:r>
              <a:rPr lang="zh-CN" altLang="en-US" sz="2400" dirty="0"/>
              <a:t>为</a:t>
            </a:r>
            <a:r>
              <a:rPr lang="en-US" altLang="zh-CN" sz="2400" dirty="0">
                <a:solidFill>
                  <a:srgbClr val="FF0000"/>
                </a:solidFill>
              </a:rPr>
              <a:t>2</a:t>
            </a:r>
            <a:r>
              <a:rPr lang="zh-CN" altLang="en-US" sz="2400" dirty="0"/>
              <a:t>个时钟</a:t>
            </a:r>
            <a:r>
              <a:rPr lang="zh-CN" altLang="en-US" sz="2400" dirty="0" smtClean="0"/>
              <a:t>周期；</a:t>
            </a:r>
            <a:endParaRPr lang="en-US" altLang="zh-CN" sz="2400" dirty="0" smtClean="0"/>
          </a:p>
          <a:p>
            <a:pPr lvl="1"/>
            <a:r>
              <a:rPr lang="zh-CN" altLang="en-US" sz="2400" dirty="0" smtClean="0">
                <a:solidFill>
                  <a:srgbClr val="0000FF"/>
                </a:solidFill>
              </a:rPr>
              <a:t>突发</a:t>
            </a:r>
            <a:r>
              <a:rPr lang="zh-CN" altLang="en-US" sz="2400" dirty="0">
                <a:solidFill>
                  <a:srgbClr val="0000FF"/>
                </a:solidFill>
              </a:rPr>
              <a:t>写入数据</a:t>
            </a:r>
            <a:r>
              <a:rPr lang="zh-CN" altLang="en-US" sz="2400" dirty="0"/>
              <a:t>到</a:t>
            </a:r>
            <a:r>
              <a:rPr lang="zh-CN" altLang="en-US" sz="2400" dirty="0" smtClean="0">
                <a:solidFill>
                  <a:srgbClr val="0000FF"/>
                </a:solidFill>
              </a:rPr>
              <a:t>预充电</a:t>
            </a:r>
            <a:r>
              <a:rPr lang="en-US" altLang="zh-CN" sz="2400" dirty="0">
                <a:solidFill>
                  <a:srgbClr val="0000FF"/>
                </a:solidFill>
                <a:latin typeface="+mn-ea"/>
              </a:rPr>
              <a:t>(</a:t>
            </a:r>
            <a:r>
              <a:rPr lang="en-US" altLang="zh-CN" sz="2400" dirty="0" smtClean="0">
                <a:solidFill>
                  <a:srgbClr val="0000FF"/>
                </a:solidFill>
              </a:rPr>
              <a:t>PCH</a:t>
            </a:r>
            <a:r>
              <a:rPr lang="en-US" altLang="zh-CN" sz="2400" dirty="0">
                <a:solidFill>
                  <a:srgbClr val="0000FF"/>
                </a:solidFill>
                <a:latin typeface="+mn-ea"/>
              </a:rPr>
              <a:t>)</a:t>
            </a:r>
            <a:r>
              <a:rPr lang="zh-CN" altLang="en-US" sz="2400" dirty="0" smtClean="0">
                <a:solidFill>
                  <a:srgbClr val="0000FF"/>
                </a:solidFill>
              </a:rPr>
              <a:t>命令</a:t>
            </a:r>
            <a:r>
              <a:rPr lang="zh-CN" altLang="en-US" sz="2400" dirty="0"/>
              <a:t>之间的最小时间间隔</a:t>
            </a:r>
            <a:r>
              <a:rPr lang="en-US" altLang="zh-CN" sz="2400" dirty="0" err="1">
                <a:solidFill>
                  <a:srgbClr val="FF0000"/>
                </a:solidFill>
              </a:rPr>
              <a:t>tDPL</a:t>
            </a:r>
            <a:r>
              <a:rPr lang="zh-CN" altLang="en-US" sz="2400" dirty="0"/>
              <a:t>为</a:t>
            </a:r>
            <a:r>
              <a:rPr lang="en-US" altLang="zh-CN" sz="2400" dirty="0">
                <a:solidFill>
                  <a:srgbClr val="FF0000"/>
                </a:solidFill>
              </a:rPr>
              <a:t>2</a:t>
            </a:r>
            <a:r>
              <a:rPr lang="zh-CN" altLang="en-US" sz="2400" dirty="0"/>
              <a:t>个时钟周期</a:t>
            </a:r>
            <a:r>
              <a:rPr lang="zh-CN" altLang="en-US" sz="2400" dirty="0" smtClean="0"/>
              <a:t>。</a:t>
            </a:r>
            <a:endParaRPr lang="en-US" altLang="zh-CN" sz="2400" dirty="0" smtClean="0"/>
          </a:p>
          <a:p>
            <a:r>
              <a:rPr lang="zh-CN" altLang="en-US" sz="2400" dirty="0" smtClean="0"/>
              <a:t>要</a:t>
            </a:r>
            <a:r>
              <a:rPr lang="zh-CN" altLang="en-US" sz="2400" dirty="0"/>
              <a:t>向</a:t>
            </a:r>
            <a:r>
              <a:rPr lang="zh-CN" altLang="en-US" sz="2400" dirty="0">
                <a:solidFill>
                  <a:srgbClr val="008000"/>
                </a:solidFill>
              </a:rPr>
              <a:t>存储体</a:t>
            </a:r>
            <a:r>
              <a:rPr lang="en-US" altLang="zh-CN" sz="2400" dirty="0">
                <a:solidFill>
                  <a:srgbClr val="008000"/>
                </a:solidFill>
              </a:rPr>
              <a:t>x</a:t>
            </a:r>
            <a:r>
              <a:rPr lang="zh-CN" altLang="en-US" sz="2400" dirty="0"/>
              <a:t>的某</a:t>
            </a:r>
            <a:r>
              <a:rPr lang="zh-CN" altLang="en-US" sz="2400" dirty="0" smtClean="0"/>
              <a:t>一行</a:t>
            </a:r>
            <a:r>
              <a:rPr lang="en-US" altLang="zh-CN" sz="2400" dirty="0">
                <a:latin typeface="+mn-ea"/>
              </a:rPr>
              <a:t>(</a:t>
            </a:r>
            <a:r>
              <a:rPr lang="zh-CN" altLang="en-US" sz="2400" dirty="0" smtClean="0"/>
              <a:t>已打开</a:t>
            </a:r>
            <a:r>
              <a:rPr lang="en-US" altLang="zh-CN" sz="2400" dirty="0">
                <a:latin typeface="+mn-ea"/>
              </a:rPr>
              <a:t>)</a:t>
            </a:r>
            <a:r>
              <a:rPr lang="zh-CN" altLang="en-US" sz="2400" dirty="0" smtClean="0"/>
              <a:t>写</a:t>
            </a:r>
            <a:r>
              <a:rPr lang="zh-CN" altLang="en-US" sz="2400" dirty="0"/>
              <a:t>入列地址连续的</a:t>
            </a:r>
            <a:r>
              <a:rPr lang="en-US" altLang="zh-CN" sz="2400" dirty="0"/>
              <a:t>4</a:t>
            </a:r>
            <a:r>
              <a:rPr lang="zh-CN" altLang="en-US" sz="2400" dirty="0"/>
              <a:t>个数据，然后向</a:t>
            </a:r>
            <a:r>
              <a:rPr lang="zh-CN" altLang="en-US" sz="2400" dirty="0">
                <a:solidFill>
                  <a:srgbClr val="0000FF"/>
                </a:solidFill>
              </a:rPr>
              <a:t>存储体</a:t>
            </a:r>
            <a:r>
              <a:rPr lang="en-US" altLang="zh-CN" sz="2400" dirty="0">
                <a:solidFill>
                  <a:srgbClr val="0000FF"/>
                </a:solidFill>
              </a:rPr>
              <a:t>y</a:t>
            </a:r>
            <a:r>
              <a:rPr lang="zh-CN" altLang="en-US" sz="2400" dirty="0"/>
              <a:t>的某</a:t>
            </a:r>
            <a:r>
              <a:rPr lang="zh-CN" altLang="en-US" sz="2400" dirty="0" smtClean="0"/>
              <a:t>一行</a:t>
            </a:r>
            <a:r>
              <a:rPr lang="en-US" altLang="zh-CN" sz="2400" dirty="0">
                <a:latin typeface="+mn-ea"/>
              </a:rPr>
              <a:t>(</a:t>
            </a:r>
            <a:r>
              <a:rPr lang="zh-CN" altLang="en-US" sz="2400" dirty="0" smtClean="0"/>
              <a:t>未打开</a:t>
            </a:r>
            <a:r>
              <a:rPr lang="en-US" altLang="zh-CN" sz="2400" dirty="0">
                <a:latin typeface="+mn-ea"/>
              </a:rPr>
              <a:t>)</a:t>
            </a:r>
            <a:r>
              <a:rPr lang="zh-CN" altLang="en-US" sz="2400" dirty="0" smtClean="0"/>
              <a:t>写</a:t>
            </a:r>
            <a:r>
              <a:rPr lang="zh-CN" altLang="en-US" sz="2400" dirty="0"/>
              <a:t>入列地址连续的</a:t>
            </a:r>
            <a:r>
              <a:rPr lang="en-US" altLang="zh-CN" sz="2400" dirty="0"/>
              <a:t>4</a:t>
            </a:r>
            <a:r>
              <a:rPr lang="zh-CN" altLang="en-US" sz="2400" dirty="0"/>
              <a:t>个数据，如果顺序执行，共需</a:t>
            </a:r>
            <a:r>
              <a:rPr lang="en-US" altLang="zh-CN" sz="2400" dirty="0"/>
              <a:t>15</a:t>
            </a:r>
            <a:r>
              <a:rPr lang="zh-CN" altLang="en-US" sz="2400" dirty="0"/>
              <a:t>个时钟周期；而经过命令重排优化后，完成同样操作所需的时间缩短到</a:t>
            </a:r>
            <a:r>
              <a:rPr lang="en-US" altLang="zh-CN" sz="2400" dirty="0"/>
              <a:t>10</a:t>
            </a:r>
            <a:r>
              <a:rPr lang="zh-CN" altLang="en-US" sz="2400" dirty="0"/>
              <a:t>个时钟周期。</a:t>
            </a:r>
          </a:p>
        </p:txBody>
      </p:sp>
    </p:spTree>
    <p:extLst>
      <p:ext uri="{BB962C8B-B14F-4D97-AF65-F5344CB8AC3E}">
        <p14:creationId xmlns:p14="http://schemas.microsoft.com/office/powerpoint/2010/main" val="135525395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5.3.2  SDRAM	   </a:t>
            </a:r>
            <a:r>
              <a:rPr lang="zh-CN" altLang="en-US" dirty="0">
                <a:solidFill>
                  <a:srgbClr val="008000"/>
                </a:solidFill>
              </a:rPr>
              <a:t>三、</a:t>
            </a:r>
            <a:r>
              <a:rPr lang="en-US" altLang="zh-CN" dirty="0">
                <a:solidFill>
                  <a:srgbClr val="008000"/>
                </a:solidFill>
              </a:rPr>
              <a:t>SDRAM</a:t>
            </a:r>
            <a:r>
              <a:rPr lang="zh-CN" altLang="en-US" dirty="0">
                <a:solidFill>
                  <a:srgbClr val="008000"/>
                </a:solidFill>
              </a:rPr>
              <a:t>控制器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1240078-9CC7-47B2-B51F-C81DC6C36461}" type="slidenum">
              <a:rPr lang="zh-CN" altLang="en-US" smtClean="0"/>
              <a:pPr/>
              <a:t>64</a:t>
            </a:fld>
            <a:endParaRPr lang="en-US" altLang="zh-CN"/>
          </a:p>
        </p:txBody>
      </p:sp>
      <p:sp>
        <p:nvSpPr>
          <p:cNvPr id="5" name="标题 1"/>
          <p:cNvSpPr txBox="1">
            <a:spLocks/>
          </p:cNvSpPr>
          <p:nvPr/>
        </p:nvSpPr>
        <p:spPr bwMode="auto">
          <a:xfrm>
            <a:off x="899490" y="515573"/>
            <a:ext cx="792066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9pPr>
          </a:lstStyle>
          <a:p>
            <a:pPr>
              <a:buClrTx/>
              <a:buFontTx/>
            </a:pPr>
            <a:r>
              <a:rPr lang="en-US" altLang="zh-CN" kern="0" dirty="0" smtClean="0">
                <a:solidFill>
                  <a:srgbClr val="FF6600"/>
                </a:solidFill>
              </a:rPr>
              <a:t>3. SDRAM</a:t>
            </a:r>
            <a:r>
              <a:rPr lang="zh-CN" altLang="en-US" kern="0" dirty="0">
                <a:solidFill>
                  <a:srgbClr val="FF6600"/>
                </a:solidFill>
              </a:rPr>
              <a:t>控制器的</a:t>
            </a:r>
            <a:r>
              <a:rPr lang="zh-CN" altLang="en-US" kern="0" dirty="0">
                <a:solidFill>
                  <a:srgbClr val="CC0099"/>
                </a:solidFill>
              </a:rPr>
              <a:t>设计优化</a:t>
            </a:r>
          </a:p>
        </p:txBody>
      </p:sp>
      <p:sp>
        <p:nvSpPr>
          <p:cNvPr id="6" name="标题 1"/>
          <p:cNvSpPr txBox="1">
            <a:spLocks/>
          </p:cNvSpPr>
          <p:nvPr/>
        </p:nvSpPr>
        <p:spPr bwMode="auto">
          <a:xfrm>
            <a:off x="1115520" y="949121"/>
            <a:ext cx="770463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9pPr>
          </a:lstStyle>
          <a:p>
            <a:pPr>
              <a:buClrTx/>
              <a:buFontTx/>
            </a:pPr>
            <a:r>
              <a:rPr lang="en-US" altLang="zh-CN" kern="0" dirty="0" smtClean="0">
                <a:solidFill>
                  <a:srgbClr val="0000FF"/>
                </a:solidFill>
              </a:rPr>
              <a:t>2</a:t>
            </a:r>
            <a:r>
              <a:rPr lang="zh-CN" altLang="en-US" kern="0" dirty="0" smtClean="0">
                <a:solidFill>
                  <a:srgbClr val="0000FF"/>
                </a:solidFill>
              </a:rPr>
              <a:t>）</a:t>
            </a:r>
            <a:r>
              <a:rPr lang="en-US" altLang="zh-CN" kern="0" dirty="0">
                <a:solidFill>
                  <a:srgbClr val="0000FF"/>
                </a:solidFill>
              </a:rPr>
              <a:t>SDRAM</a:t>
            </a:r>
            <a:r>
              <a:rPr lang="zh-CN" altLang="en-US" kern="0" dirty="0">
                <a:solidFill>
                  <a:srgbClr val="0000FF"/>
                </a:solidFill>
              </a:rPr>
              <a:t>命令重排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5420" y="5877341"/>
            <a:ext cx="8362950" cy="504069"/>
          </a:xfrm>
        </p:spPr>
        <p:txBody>
          <a:bodyPr/>
          <a:lstStyle/>
          <a:p>
            <a:pPr marL="0" indent="0" algn="ctr">
              <a:buNone/>
            </a:pPr>
            <a:r>
              <a:rPr lang="en-US" altLang="zh-CN" sz="2400" dirty="0" smtClean="0"/>
              <a:t>SDRAM </a:t>
            </a:r>
            <a:r>
              <a:rPr lang="zh-CN" altLang="zh-CN" sz="2400" dirty="0" smtClean="0"/>
              <a:t>命令</a:t>
            </a:r>
            <a:r>
              <a:rPr lang="zh-CN" altLang="zh-CN" sz="2400" dirty="0"/>
              <a:t>重排举例</a:t>
            </a:r>
            <a:endParaRPr lang="zh-CN" altLang="en-US" sz="2400" dirty="0"/>
          </a:p>
        </p:txBody>
      </p:sp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8943639"/>
              </p:ext>
            </p:extLst>
          </p:nvPr>
        </p:nvGraphicFramePr>
        <p:xfrm>
          <a:off x="107380" y="3068950"/>
          <a:ext cx="8929240" cy="24634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0154" name="Visio" r:id="rId4" imgW="5350902" imgH="1476308" progId="Visio.Drawing.11">
                  <p:embed/>
                </p:oleObj>
              </mc:Choice>
              <mc:Fallback>
                <p:oleObj name="Visio" r:id="rId4" imgW="5350902" imgH="1476308" progId="Visio.Drawing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7380" y="3068950"/>
                        <a:ext cx="8929240" cy="246342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表格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6890142"/>
              </p:ext>
            </p:extLst>
          </p:nvPr>
        </p:nvGraphicFramePr>
        <p:xfrm>
          <a:off x="1088757" y="3340078"/>
          <a:ext cx="7581375" cy="225600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5425"/>
                <a:gridCol w="505425"/>
                <a:gridCol w="505425"/>
                <a:gridCol w="505425"/>
                <a:gridCol w="505425"/>
                <a:gridCol w="505425"/>
                <a:gridCol w="505425"/>
                <a:gridCol w="505425"/>
                <a:gridCol w="505425"/>
                <a:gridCol w="505425"/>
                <a:gridCol w="505425"/>
                <a:gridCol w="505425"/>
                <a:gridCol w="505425"/>
                <a:gridCol w="505425"/>
                <a:gridCol w="505425"/>
              </a:tblGrid>
              <a:tr h="84215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`</a:t>
                      </a:r>
                      <a:endParaRPr lang="zh-CN" altLang="en-US" dirty="0"/>
                    </a:p>
                  </a:txBody>
                  <a:tcPr>
                    <a:lnL w="9525" cap="flat" cmpd="sng" algn="ctr">
                      <a:solidFill>
                        <a:srgbClr val="FF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9525" cap="flat" cmpd="sng" algn="ctr">
                      <a:solidFill>
                        <a:srgbClr val="FF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9525" cap="flat" cmpd="sng" algn="ctr">
                      <a:solidFill>
                        <a:srgbClr val="FF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9525" cap="flat" cmpd="sng" algn="ctr">
                      <a:solidFill>
                        <a:srgbClr val="FF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9525" cap="flat" cmpd="sng" algn="ctr">
                      <a:solidFill>
                        <a:srgbClr val="FF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9525" cap="flat" cmpd="sng" algn="ctr">
                      <a:solidFill>
                        <a:srgbClr val="FF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9525" cap="flat" cmpd="sng" algn="ctr">
                      <a:solidFill>
                        <a:srgbClr val="FF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9525" cap="flat" cmpd="sng" algn="ctr">
                      <a:solidFill>
                        <a:srgbClr val="FF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9525" cap="flat" cmpd="sng" algn="ctr">
                      <a:solidFill>
                        <a:srgbClr val="FF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9525" cap="flat" cmpd="sng" algn="ctr">
                      <a:solidFill>
                        <a:srgbClr val="FF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9525" cap="flat" cmpd="sng" algn="ctr">
                      <a:solidFill>
                        <a:srgbClr val="FF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9525" cap="flat" cmpd="sng" algn="ctr">
                      <a:solidFill>
                        <a:srgbClr val="FF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9525" cap="flat" cmpd="sng" algn="ctr">
                      <a:solidFill>
                        <a:srgbClr val="FF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9525" cap="flat" cmpd="sng" algn="ctr">
                      <a:solidFill>
                        <a:srgbClr val="FF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9525" cap="flat" cmpd="sng" algn="ctr">
                      <a:solidFill>
                        <a:srgbClr val="FF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13855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9525" cap="flat" cmpd="sng" algn="ctr">
                      <a:solidFill>
                        <a:srgbClr val="FF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9525" cap="flat" cmpd="sng" algn="ctr">
                      <a:solidFill>
                        <a:srgbClr val="FF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9525" cap="flat" cmpd="sng" algn="ctr">
                      <a:solidFill>
                        <a:srgbClr val="FF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9525" cap="flat" cmpd="sng" algn="ctr">
                      <a:solidFill>
                        <a:srgbClr val="FF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9525" cap="flat" cmpd="sng" algn="ctr">
                      <a:solidFill>
                        <a:srgbClr val="FF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9525" cap="flat" cmpd="sng" algn="ctr">
                      <a:solidFill>
                        <a:srgbClr val="FF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9525" cap="flat" cmpd="sng" algn="ctr">
                      <a:solidFill>
                        <a:srgbClr val="FF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9525" cap="flat" cmpd="sng" algn="ctr">
                      <a:solidFill>
                        <a:srgbClr val="FF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9525" cap="flat" cmpd="sng" algn="ctr">
                      <a:solidFill>
                        <a:srgbClr val="FF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9525" cap="flat" cmpd="sng" algn="ctr">
                      <a:solidFill>
                        <a:srgbClr val="FF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9525" cap="flat" cmpd="sng" algn="ctr">
                      <a:solidFill>
                        <a:srgbClr val="FF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9525" cap="flat" cmpd="sng" algn="ctr">
                      <a:solidFill>
                        <a:srgbClr val="FF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9525" cap="flat" cmpd="sng" algn="ctr">
                      <a:solidFill>
                        <a:srgbClr val="FF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952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952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0" name="内容占位符 6"/>
          <p:cNvSpPr txBox="1">
            <a:spLocks/>
          </p:cNvSpPr>
          <p:nvPr/>
        </p:nvSpPr>
        <p:spPr bwMode="auto">
          <a:xfrm>
            <a:off x="251400" y="1556740"/>
            <a:ext cx="8820590" cy="14143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ts val="3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8650" indent="-268288" algn="l" rtl="0" eaLnBrk="1" fontAlgn="base" hangingPunct="1">
              <a:spcBef>
                <a:spcPts val="300"/>
              </a:spcBef>
              <a:spcAft>
                <a:spcPct val="0"/>
              </a:spcAft>
              <a:buClr>
                <a:srgbClr val="006600"/>
              </a:buClr>
              <a:buSzPct val="75000"/>
              <a:buFont typeface="Wingdings" pitchFamily="2" charset="2"/>
              <a:buChar char="l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896938" indent="-268288" algn="l" rtl="0" eaLnBrk="1" fontAlgn="base" hangingPunct="1">
              <a:spcBef>
                <a:spcPts val="300"/>
              </a:spcBef>
              <a:spcAft>
                <a:spcPct val="0"/>
              </a:spcAft>
              <a:buClr>
                <a:srgbClr val="FF6600"/>
              </a:buClr>
              <a:buSzPct val="65000"/>
              <a:buFont typeface="Wingdings" pitchFamily="2" charset="2"/>
              <a:buChar char="p"/>
              <a:defRPr sz="2400" b="1">
                <a:solidFill>
                  <a:schemeClr val="tx1"/>
                </a:solidFill>
                <a:latin typeface="+mn-lt"/>
                <a:ea typeface="楷体" panose="02010609060101010101" pitchFamily="49" charset="-122"/>
              </a:defRPr>
            </a:lvl3pPr>
            <a:lvl4pPr marL="1166813" indent="-269875" algn="l" rtl="0" eaLnBrk="1" fontAlgn="base" hangingPunct="1">
              <a:spcBef>
                <a:spcPts val="3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Wingdings" pitchFamily="2" charset="2"/>
              <a:buChar char="u"/>
              <a:defRPr sz="2400" b="1">
                <a:solidFill>
                  <a:schemeClr val="tx1"/>
                </a:solidFill>
                <a:latin typeface="+mn-lt"/>
                <a:ea typeface="楷体" panose="02010609060101010101" pitchFamily="49" charset="-122"/>
              </a:defRPr>
            </a:lvl4pPr>
            <a:lvl5pPr marL="1435100" indent="-268288" algn="l" rtl="0" eaLnBrk="1" fontAlgn="base" hangingPunct="1">
              <a:spcBef>
                <a:spcPts val="300"/>
              </a:spcBef>
              <a:spcAft>
                <a:spcPct val="0"/>
              </a:spcAft>
              <a:buClr>
                <a:srgbClr val="0066FF"/>
              </a:buClr>
              <a:buSzPct val="75000"/>
              <a:buFont typeface="Wingdings" pitchFamily="2" charset="2"/>
              <a:buChar char="ü"/>
              <a:defRPr sz="2400" b="1">
                <a:solidFill>
                  <a:schemeClr val="tx1"/>
                </a:solidFill>
                <a:latin typeface="+mn-lt"/>
                <a:ea typeface="楷体" panose="02010609060101010101" pitchFamily="49" charset="-122"/>
              </a:defRPr>
            </a:lvl5pPr>
            <a:lvl6pPr marL="2787650" indent="-2714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66FF"/>
              </a:buClr>
              <a:buSzPct val="75000"/>
              <a:buFont typeface="Wingdings" pitchFamily="2" charset="2"/>
              <a:buChar char="ü"/>
              <a:defRPr sz="2400" b="1">
                <a:solidFill>
                  <a:schemeClr val="tx1"/>
                </a:solidFill>
                <a:latin typeface="+mn-lt"/>
                <a:ea typeface="楷体_GB2312" pitchFamily="49" charset="-122"/>
              </a:defRPr>
            </a:lvl6pPr>
            <a:lvl7pPr marL="3244850" indent="-2714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66FF"/>
              </a:buClr>
              <a:buSzPct val="75000"/>
              <a:buFont typeface="Wingdings" pitchFamily="2" charset="2"/>
              <a:buChar char="ü"/>
              <a:defRPr sz="2400" b="1">
                <a:solidFill>
                  <a:schemeClr val="tx1"/>
                </a:solidFill>
                <a:latin typeface="+mn-lt"/>
                <a:ea typeface="楷体_GB2312" pitchFamily="49" charset="-122"/>
              </a:defRPr>
            </a:lvl7pPr>
            <a:lvl8pPr marL="3702050" indent="-2714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66FF"/>
              </a:buClr>
              <a:buSzPct val="75000"/>
              <a:buFont typeface="Wingdings" pitchFamily="2" charset="2"/>
              <a:buChar char="ü"/>
              <a:defRPr sz="2400" b="1">
                <a:solidFill>
                  <a:schemeClr val="tx1"/>
                </a:solidFill>
                <a:latin typeface="+mn-lt"/>
                <a:ea typeface="楷体_GB2312" pitchFamily="49" charset="-122"/>
              </a:defRPr>
            </a:lvl8pPr>
            <a:lvl9pPr marL="4159250" indent="-2714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66FF"/>
              </a:buClr>
              <a:buSzPct val="75000"/>
              <a:buFont typeface="Wingdings" pitchFamily="2" charset="2"/>
              <a:buChar char="ü"/>
              <a:defRPr sz="2400" b="1">
                <a:solidFill>
                  <a:schemeClr val="tx1"/>
                </a:solidFill>
                <a:latin typeface="+mn-lt"/>
                <a:ea typeface="楷体_GB2312" pitchFamily="49" charset="-122"/>
              </a:defRPr>
            </a:lvl9pPr>
          </a:lstStyle>
          <a:p>
            <a:pPr marL="268288" indent="-268288">
              <a:spcBef>
                <a:spcPts val="0"/>
              </a:spcBef>
            </a:pPr>
            <a:r>
              <a:rPr lang="zh-CN" altLang="en-US" sz="2000" kern="0" dirty="0" smtClean="0">
                <a:solidFill>
                  <a:srgbClr val="0000FF"/>
                </a:solidFill>
              </a:rPr>
              <a:t>突发长度 </a:t>
            </a:r>
            <a:r>
              <a:rPr lang="en-US" altLang="zh-CN" sz="2000" kern="0" dirty="0" smtClean="0">
                <a:solidFill>
                  <a:srgbClr val="FF0000"/>
                </a:solidFill>
              </a:rPr>
              <a:t>BL</a:t>
            </a:r>
            <a:r>
              <a:rPr lang="zh-CN" altLang="en-US" sz="2000" kern="0" dirty="0" smtClean="0"/>
              <a:t>为 </a:t>
            </a:r>
            <a:r>
              <a:rPr lang="en-US" altLang="zh-CN" sz="2000" kern="0" dirty="0" smtClean="0">
                <a:solidFill>
                  <a:srgbClr val="FF0000"/>
                </a:solidFill>
              </a:rPr>
              <a:t>4</a:t>
            </a:r>
            <a:r>
              <a:rPr lang="zh-CN" altLang="en-US" sz="2000" kern="0" dirty="0" smtClean="0"/>
              <a:t>；</a:t>
            </a:r>
            <a:endParaRPr lang="en-US" altLang="zh-CN" sz="2000" kern="0" dirty="0" smtClean="0"/>
          </a:p>
          <a:p>
            <a:pPr marL="268288" indent="-268288">
              <a:spcBef>
                <a:spcPts val="0"/>
              </a:spcBef>
            </a:pPr>
            <a:r>
              <a:rPr lang="zh-CN" altLang="en-US" sz="2000" kern="0" dirty="0" smtClean="0">
                <a:solidFill>
                  <a:srgbClr val="0000FF"/>
                </a:solidFill>
              </a:rPr>
              <a:t>激活</a:t>
            </a:r>
            <a:r>
              <a:rPr lang="en-US" altLang="zh-CN" sz="2000" kern="0" dirty="0" smtClean="0">
                <a:solidFill>
                  <a:srgbClr val="0000FF"/>
                </a:solidFill>
                <a:latin typeface="+mn-ea"/>
              </a:rPr>
              <a:t>(</a:t>
            </a:r>
            <a:r>
              <a:rPr lang="en-US" altLang="zh-CN" sz="2000" kern="0" dirty="0" smtClean="0">
                <a:solidFill>
                  <a:srgbClr val="0000FF"/>
                </a:solidFill>
              </a:rPr>
              <a:t>ACT</a:t>
            </a:r>
            <a:r>
              <a:rPr lang="en-US" altLang="zh-CN" sz="2000" kern="0" dirty="0" smtClean="0">
                <a:solidFill>
                  <a:srgbClr val="0000FF"/>
                </a:solidFill>
                <a:latin typeface="+mn-ea"/>
              </a:rPr>
              <a:t>)</a:t>
            </a:r>
            <a:r>
              <a:rPr lang="zh-CN" altLang="en-US" sz="2000" kern="0" dirty="0" smtClean="0">
                <a:solidFill>
                  <a:srgbClr val="0000FF"/>
                </a:solidFill>
              </a:rPr>
              <a:t>命令</a:t>
            </a:r>
            <a:r>
              <a:rPr lang="zh-CN" altLang="en-US" sz="2000" kern="0" dirty="0" smtClean="0"/>
              <a:t>到</a:t>
            </a:r>
            <a:r>
              <a:rPr lang="zh-CN" altLang="en-US" sz="2000" kern="0" dirty="0" smtClean="0">
                <a:solidFill>
                  <a:srgbClr val="0000FF"/>
                </a:solidFill>
              </a:rPr>
              <a:t>读</a:t>
            </a:r>
            <a:r>
              <a:rPr lang="en-US" altLang="zh-CN" sz="2000" kern="0" dirty="0" smtClean="0">
                <a:solidFill>
                  <a:srgbClr val="0000FF"/>
                </a:solidFill>
                <a:latin typeface="+mn-ea"/>
              </a:rPr>
              <a:t>(</a:t>
            </a:r>
            <a:r>
              <a:rPr lang="en-US" altLang="zh-CN" sz="2000" kern="0" dirty="0" smtClean="0">
                <a:solidFill>
                  <a:srgbClr val="0000FF"/>
                </a:solidFill>
              </a:rPr>
              <a:t>RD</a:t>
            </a:r>
            <a:r>
              <a:rPr lang="en-US" altLang="zh-CN" sz="2000" kern="0" dirty="0" smtClean="0">
                <a:solidFill>
                  <a:srgbClr val="0000FF"/>
                </a:solidFill>
                <a:latin typeface="+mn-ea"/>
              </a:rPr>
              <a:t>)</a:t>
            </a:r>
            <a:r>
              <a:rPr lang="en-US" altLang="zh-CN" sz="2000" kern="0" dirty="0" smtClean="0">
                <a:solidFill>
                  <a:srgbClr val="0000FF"/>
                </a:solidFill>
              </a:rPr>
              <a:t>/</a:t>
            </a:r>
            <a:r>
              <a:rPr lang="zh-CN" altLang="en-US" sz="2000" kern="0" dirty="0" smtClean="0">
                <a:solidFill>
                  <a:srgbClr val="0000FF"/>
                </a:solidFill>
              </a:rPr>
              <a:t>写</a:t>
            </a:r>
            <a:r>
              <a:rPr lang="en-US" altLang="zh-CN" sz="2000" kern="0" dirty="0" smtClean="0">
                <a:solidFill>
                  <a:srgbClr val="0000FF"/>
                </a:solidFill>
                <a:latin typeface="+mn-ea"/>
              </a:rPr>
              <a:t>(</a:t>
            </a:r>
            <a:r>
              <a:rPr lang="en-US" altLang="zh-CN" sz="2000" kern="0" dirty="0" smtClean="0">
                <a:solidFill>
                  <a:srgbClr val="0000FF"/>
                </a:solidFill>
              </a:rPr>
              <a:t>WR</a:t>
            </a:r>
            <a:r>
              <a:rPr lang="en-US" altLang="zh-CN" sz="2000" kern="0" dirty="0" smtClean="0">
                <a:solidFill>
                  <a:srgbClr val="0000FF"/>
                </a:solidFill>
                <a:latin typeface="+mn-ea"/>
              </a:rPr>
              <a:t>)</a:t>
            </a:r>
            <a:r>
              <a:rPr lang="zh-CN" altLang="en-US" sz="2000" kern="0" dirty="0" smtClean="0">
                <a:solidFill>
                  <a:srgbClr val="0000FF"/>
                </a:solidFill>
              </a:rPr>
              <a:t>命令</a:t>
            </a:r>
            <a:r>
              <a:rPr lang="zh-CN" altLang="en-US" sz="2000" kern="0" dirty="0" smtClean="0"/>
              <a:t>之间的最小时间间隔 </a:t>
            </a:r>
            <a:r>
              <a:rPr lang="en-US" altLang="zh-CN" sz="2000" kern="0" dirty="0" err="1" smtClean="0">
                <a:solidFill>
                  <a:srgbClr val="FF0000"/>
                </a:solidFill>
              </a:rPr>
              <a:t>tRCD</a:t>
            </a:r>
            <a:r>
              <a:rPr lang="en-US" altLang="zh-CN" sz="2000" kern="0" dirty="0" smtClean="0">
                <a:solidFill>
                  <a:srgbClr val="FF0000"/>
                </a:solidFill>
              </a:rPr>
              <a:t> </a:t>
            </a:r>
            <a:r>
              <a:rPr lang="zh-CN" altLang="en-US" sz="2000" kern="0" dirty="0" smtClean="0"/>
              <a:t>为 </a:t>
            </a:r>
            <a:r>
              <a:rPr lang="en-US" altLang="zh-CN" sz="2000" kern="0" dirty="0" smtClean="0">
                <a:solidFill>
                  <a:srgbClr val="FF0000"/>
                </a:solidFill>
              </a:rPr>
              <a:t>2</a:t>
            </a:r>
            <a:r>
              <a:rPr lang="en-US" altLang="zh-CN" sz="2000" kern="0" dirty="0" smtClean="0"/>
              <a:t>T</a:t>
            </a:r>
            <a:r>
              <a:rPr lang="zh-CN" altLang="en-US" sz="2000" kern="0" dirty="0" smtClean="0"/>
              <a:t>；</a:t>
            </a:r>
            <a:endParaRPr lang="en-US" altLang="zh-CN" sz="2000" kern="0" dirty="0" smtClean="0"/>
          </a:p>
          <a:p>
            <a:pPr marL="268288" indent="-268288">
              <a:spcBef>
                <a:spcPts val="0"/>
              </a:spcBef>
            </a:pPr>
            <a:r>
              <a:rPr lang="zh-CN" altLang="en-US" sz="2000" kern="0" dirty="0" smtClean="0">
                <a:solidFill>
                  <a:srgbClr val="0000FF"/>
                </a:solidFill>
              </a:rPr>
              <a:t>预充电</a:t>
            </a:r>
            <a:r>
              <a:rPr lang="en-US" altLang="zh-CN" sz="2000" kern="0" dirty="0" smtClean="0">
                <a:solidFill>
                  <a:srgbClr val="0000FF"/>
                </a:solidFill>
                <a:latin typeface="+mn-ea"/>
              </a:rPr>
              <a:t>(</a:t>
            </a:r>
            <a:r>
              <a:rPr lang="en-US" altLang="zh-CN" sz="2000" kern="0" dirty="0" smtClean="0">
                <a:solidFill>
                  <a:srgbClr val="0000FF"/>
                </a:solidFill>
              </a:rPr>
              <a:t>PCH</a:t>
            </a:r>
            <a:r>
              <a:rPr lang="en-US" altLang="zh-CN" sz="2000" kern="0" dirty="0" smtClean="0">
                <a:solidFill>
                  <a:srgbClr val="0000FF"/>
                </a:solidFill>
                <a:latin typeface="+mn-ea"/>
              </a:rPr>
              <a:t>)</a:t>
            </a:r>
            <a:r>
              <a:rPr lang="zh-CN" altLang="en-US" sz="2000" kern="0" dirty="0" smtClean="0">
                <a:solidFill>
                  <a:srgbClr val="0000FF"/>
                </a:solidFill>
              </a:rPr>
              <a:t>命令</a:t>
            </a:r>
            <a:r>
              <a:rPr lang="zh-CN" altLang="en-US" sz="2000" kern="0" dirty="0" smtClean="0"/>
              <a:t>到</a:t>
            </a:r>
            <a:r>
              <a:rPr lang="zh-CN" altLang="en-US" sz="2000" kern="0" dirty="0" smtClean="0">
                <a:solidFill>
                  <a:srgbClr val="0000FF"/>
                </a:solidFill>
              </a:rPr>
              <a:t>激活</a:t>
            </a:r>
            <a:r>
              <a:rPr lang="en-US" altLang="zh-CN" sz="2000" kern="0" dirty="0" smtClean="0">
                <a:solidFill>
                  <a:srgbClr val="0000FF"/>
                </a:solidFill>
                <a:latin typeface="+mn-ea"/>
              </a:rPr>
              <a:t>(</a:t>
            </a:r>
            <a:r>
              <a:rPr lang="en-US" altLang="zh-CN" sz="2000" kern="0" dirty="0" smtClean="0">
                <a:solidFill>
                  <a:srgbClr val="0000FF"/>
                </a:solidFill>
              </a:rPr>
              <a:t>ACT</a:t>
            </a:r>
            <a:r>
              <a:rPr lang="en-US" altLang="zh-CN" sz="2000" kern="0" dirty="0" smtClean="0">
                <a:solidFill>
                  <a:srgbClr val="0000FF"/>
                </a:solidFill>
                <a:latin typeface="+mn-ea"/>
              </a:rPr>
              <a:t>)</a:t>
            </a:r>
            <a:r>
              <a:rPr lang="zh-CN" altLang="en-US" sz="2000" kern="0" dirty="0" smtClean="0">
                <a:solidFill>
                  <a:srgbClr val="0000FF"/>
                </a:solidFill>
              </a:rPr>
              <a:t>命令</a:t>
            </a:r>
            <a:r>
              <a:rPr lang="zh-CN" altLang="en-US" sz="2000" kern="0" dirty="0" smtClean="0"/>
              <a:t>之间的最小时间间隔 </a:t>
            </a:r>
            <a:r>
              <a:rPr lang="en-US" altLang="zh-CN" sz="2000" kern="0" dirty="0" err="1" smtClean="0">
                <a:solidFill>
                  <a:srgbClr val="FF0000"/>
                </a:solidFill>
              </a:rPr>
              <a:t>tRP</a:t>
            </a:r>
            <a:r>
              <a:rPr lang="en-US" altLang="zh-CN" sz="2000" kern="0" dirty="0" smtClean="0">
                <a:solidFill>
                  <a:srgbClr val="FF0000"/>
                </a:solidFill>
              </a:rPr>
              <a:t> </a:t>
            </a:r>
            <a:r>
              <a:rPr lang="zh-CN" altLang="en-US" sz="2000" kern="0" dirty="0" smtClean="0"/>
              <a:t>为 </a:t>
            </a:r>
            <a:r>
              <a:rPr lang="en-US" altLang="zh-CN" sz="2000" kern="0" dirty="0" smtClean="0">
                <a:solidFill>
                  <a:srgbClr val="FF0000"/>
                </a:solidFill>
              </a:rPr>
              <a:t>2</a:t>
            </a:r>
            <a:r>
              <a:rPr lang="en-US" altLang="zh-CN" sz="2000" kern="0" dirty="0" smtClean="0"/>
              <a:t>T</a:t>
            </a:r>
            <a:r>
              <a:rPr lang="zh-CN" altLang="en-US" sz="2000" kern="0" dirty="0" smtClean="0"/>
              <a:t>；</a:t>
            </a:r>
            <a:endParaRPr lang="en-US" altLang="zh-CN" sz="2000" kern="0" dirty="0" smtClean="0"/>
          </a:p>
          <a:p>
            <a:pPr marL="268288" indent="-268288">
              <a:spcBef>
                <a:spcPts val="0"/>
              </a:spcBef>
            </a:pPr>
            <a:r>
              <a:rPr lang="zh-CN" altLang="en-US" sz="2000" kern="0" dirty="0" smtClean="0">
                <a:solidFill>
                  <a:srgbClr val="0000FF"/>
                </a:solidFill>
              </a:rPr>
              <a:t>突发写入数据</a:t>
            </a:r>
            <a:r>
              <a:rPr lang="zh-CN" altLang="en-US" sz="2000" kern="0" dirty="0" smtClean="0"/>
              <a:t>到</a:t>
            </a:r>
            <a:r>
              <a:rPr lang="zh-CN" altLang="en-US" sz="2000" kern="0" dirty="0" smtClean="0">
                <a:solidFill>
                  <a:srgbClr val="0000FF"/>
                </a:solidFill>
              </a:rPr>
              <a:t>预充电</a:t>
            </a:r>
            <a:r>
              <a:rPr lang="en-US" altLang="zh-CN" sz="2000" kern="0" dirty="0" smtClean="0">
                <a:solidFill>
                  <a:srgbClr val="0000FF"/>
                </a:solidFill>
                <a:latin typeface="+mn-ea"/>
              </a:rPr>
              <a:t>(</a:t>
            </a:r>
            <a:r>
              <a:rPr lang="en-US" altLang="zh-CN" sz="2000" kern="0" dirty="0" smtClean="0">
                <a:solidFill>
                  <a:srgbClr val="0000FF"/>
                </a:solidFill>
              </a:rPr>
              <a:t>PCH</a:t>
            </a:r>
            <a:r>
              <a:rPr lang="en-US" altLang="zh-CN" sz="2000" kern="0" dirty="0" smtClean="0">
                <a:solidFill>
                  <a:srgbClr val="0000FF"/>
                </a:solidFill>
                <a:latin typeface="+mn-ea"/>
              </a:rPr>
              <a:t>)</a:t>
            </a:r>
            <a:r>
              <a:rPr lang="zh-CN" altLang="en-US" sz="2000" kern="0" dirty="0" smtClean="0">
                <a:solidFill>
                  <a:srgbClr val="0000FF"/>
                </a:solidFill>
              </a:rPr>
              <a:t>命令</a:t>
            </a:r>
            <a:r>
              <a:rPr lang="zh-CN" altLang="en-US" sz="2000" kern="0" dirty="0" smtClean="0"/>
              <a:t>之间的最小时间间隔 </a:t>
            </a:r>
            <a:r>
              <a:rPr lang="en-US" altLang="zh-CN" sz="2000" kern="0" dirty="0" err="1" smtClean="0">
                <a:solidFill>
                  <a:srgbClr val="FF0000"/>
                </a:solidFill>
              </a:rPr>
              <a:t>tDPL</a:t>
            </a:r>
            <a:r>
              <a:rPr lang="en-US" altLang="zh-CN" sz="2000" kern="0" dirty="0" smtClean="0">
                <a:solidFill>
                  <a:srgbClr val="FF0000"/>
                </a:solidFill>
              </a:rPr>
              <a:t> </a:t>
            </a:r>
            <a:r>
              <a:rPr lang="zh-CN" altLang="en-US" sz="2000" kern="0" dirty="0" smtClean="0"/>
              <a:t>为 </a:t>
            </a:r>
            <a:r>
              <a:rPr lang="en-US" altLang="zh-CN" sz="2000" kern="0" dirty="0" smtClean="0">
                <a:solidFill>
                  <a:srgbClr val="FF0000"/>
                </a:solidFill>
              </a:rPr>
              <a:t>2</a:t>
            </a:r>
            <a:r>
              <a:rPr lang="en-US" altLang="zh-CN" sz="2000" kern="0" dirty="0" smtClean="0"/>
              <a:t>T</a:t>
            </a:r>
            <a:r>
              <a:rPr lang="zh-CN" altLang="en-US" sz="2000" kern="0" dirty="0" smtClean="0"/>
              <a:t>。</a:t>
            </a:r>
            <a:endParaRPr lang="zh-CN" altLang="en-US" sz="2000" kern="0" dirty="0"/>
          </a:p>
        </p:txBody>
      </p:sp>
      <p:graphicFrame>
        <p:nvGraphicFramePr>
          <p:cNvPr id="11" name="表格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8339337"/>
              </p:ext>
            </p:extLst>
          </p:nvPr>
        </p:nvGraphicFramePr>
        <p:xfrm>
          <a:off x="836272" y="5525352"/>
          <a:ext cx="8079136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4946"/>
                <a:gridCol w="504946"/>
                <a:gridCol w="504946"/>
                <a:gridCol w="504946"/>
                <a:gridCol w="504946"/>
                <a:gridCol w="504946"/>
                <a:gridCol w="504946"/>
                <a:gridCol w="504946"/>
                <a:gridCol w="504946"/>
                <a:gridCol w="504946"/>
                <a:gridCol w="504946"/>
                <a:gridCol w="504946"/>
                <a:gridCol w="504946"/>
                <a:gridCol w="504946"/>
                <a:gridCol w="504946"/>
                <a:gridCol w="504946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solidFill>
                            <a:srgbClr val="FF6600"/>
                          </a:solidFill>
                        </a:rPr>
                        <a:t>1</a:t>
                      </a:r>
                      <a:endParaRPr lang="zh-CN" altLang="en-US" b="1" dirty="0">
                        <a:solidFill>
                          <a:srgbClr val="FF6600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solidFill>
                            <a:srgbClr val="FF6600"/>
                          </a:solidFill>
                        </a:rPr>
                        <a:t>2</a:t>
                      </a:r>
                      <a:endParaRPr lang="zh-CN" altLang="en-US" b="1" dirty="0">
                        <a:solidFill>
                          <a:srgbClr val="FF6600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solidFill>
                            <a:srgbClr val="FF6600"/>
                          </a:solidFill>
                        </a:rPr>
                        <a:t>3</a:t>
                      </a:r>
                      <a:endParaRPr lang="zh-CN" altLang="en-US" b="1" dirty="0">
                        <a:solidFill>
                          <a:srgbClr val="FF6600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solidFill>
                            <a:srgbClr val="FF6600"/>
                          </a:solidFill>
                        </a:rPr>
                        <a:t>4</a:t>
                      </a:r>
                      <a:endParaRPr lang="zh-CN" altLang="en-US" b="1" dirty="0">
                        <a:solidFill>
                          <a:srgbClr val="FF6600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solidFill>
                            <a:srgbClr val="FF6600"/>
                          </a:solidFill>
                        </a:rPr>
                        <a:t>5</a:t>
                      </a:r>
                      <a:endParaRPr lang="zh-CN" altLang="en-US" b="1" dirty="0">
                        <a:solidFill>
                          <a:srgbClr val="FF6600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solidFill>
                            <a:srgbClr val="FF6600"/>
                          </a:solidFill>
                        </a:rPr>
                        <a:t>6</a:t>
                      </a:r>
                      <a:endParaRPr lang="zh-CN" altLang="en-US" b="1" dirty="0">
                        <a:solidFill>
                          <a:srgbClr val="FF6600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solidFill>
                            <a:srgbClr val="FF6600"/>
                          </a:solidFill>
                        </a:rPr>
                        <a:t>7</a:t>
                      </a:r>
                      <a:endParaRPr lang="zh-CN" altLang="en-US" b="1" dirty="0">
                        <a:solidFill>
                          <a:srgbClr val="FF6600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solidFill>
                            <a:srgbClr val="FF6600"/>
                          </a:solidFill>
                        </a:rPr>
                        <a:t>8</a:t>
                      </a:r>
                      <a:endParaRPr lang="zh-CN" altLang="en-US" b="1" dirty="0">
                        <a:solidFill>
                          <a:srgbClr val="FF6600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solidFill>
                            <a:srgbClr val="FF6600"/>
                          </a:solidFill>
                        </a:rPr>
                        <a:t>9</a:t>
                      </a:r>
                      <a:endParaRPr lang="zh-CN" altLang="en-US" b="1" dirty="0">
                        <a:solidFill>
                          <a:srgbClr val="FF6600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solidFill>
                            <a:srgbClr val="FF6600"/>
                          </a:solidFill>
                        </a:rPr>
                        <a:t>10</a:t>
                      </a:r>
                      <a:endParaRPr lang="zh-CN" altLang="en-US" b="1" dirty="0">
                        <a:solidFill>
                          <a:srgbClr val="FF6600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solidFill>
                            <a:srgbClr val="FF6600"/>
                          </a:solidFill>
                        </a:rPr>
                        <a:t>11</a:t>
                      </a:r>
                      <a:endParaRPr lang="zh-CN" altLang="en-US" b="1" dirty="0">
                        <a:solidFill>
                          <a:srgbClr val="FF6600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solidFill>
                            <a:srgbClr val="FF6600"/>
                          </a:solidFill>
                        </a:rPr>
                        <a:t>12</a:t>
                      </a:r>
                      <a:endParaRPr lang="zh-CN" altLang="en-US" b="1" dirty="0">
                        <a:solidFill>
                          <a:srgbClr val="FF6600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solidFill>
                            <a:srgbClr val="FF6600"/>
                          </a:solidFill>
                        </a:rPr>
                        <a:t>13</a:t>
                      </a:r>
                      <a:endParaRPr lang="zh-CN" altLang="en-US" b="1" dirty="0">
                        <a:solidFill>
                          <a:srgbClr val="FF6600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solidFill>
                            <a:srgbClr val="FF6600"/>
                          </a:solidFill>
                        </a:rPr>
                        <a:t>14</a:t>
                      </a:r>
                      <a:endParaRPr lang="zh-CN" altLang="en-US" b="1" dirty="0">
                        <a:solidFill>
                          <a:srgbClr val="FF6600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solidFill>
                            <a:srgbClr val="FF6600"/>
                          </a:solidFill>
                        </a:rPr>
                        <a:t>15</a:t>
                      </a:r>
                      <a:endParaRPr lang="zh-CN" altLang="en-US" b="1" dirty="0">
                        <a:solidFill>
                          <a:srgbClr val="FF6600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solidFill>
                            <a:srgbClr val="FF6600"/>
                          </a:solidFill>
                        </a:rPr>
                        <a:t>16</a:t>
                      </a:r>
                      <a:endParaRPr lang="zh-CN" altLang="en-US" b="1" dirty="0">
                        <a:solidFill>
                          <a:srgbClr val="FF6600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957042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834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1763713" y="1700213"/>
            <a:ext cx="7235825" cy="2592387"/>
          </a:xfrm>
          <a:noFill/>
          <a:ln/>
        </p:spPr>
        <p:txBody>
          <a:bodyPr anchor="ctr"/>
          <a:lstStyle/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4000" b="0" dirty="0">
                <a:solidFill>
                  <a:srgbClr val="FFFF00"/>
                </a:solidFill>
                <a:ea typeface="黑体" pitchFamily="2" charset="-122"/>
              </a:rPr>
              <a:t>微机原理</a:t>
            </a:r>
            <a:r>
              <a:rPr lang="zh-CN" altLang="en-US" sz="4000" b="0" dirty="0">
                <a:solidFill>
                  <a:schemeClr val="bg1"/>
                </a:solidFill>
                <a:ea typeface="黑体" pitchFamily="2" charset="-122"/>
              </a:rPr>
              <a:t>及</a:t>
            </a:r>
            <a:r>
              <a:rPr lang="zh-CN" altLang="en-US" sz="4000" b="0" dirty="0">
                <a:solidFill>
                  <a:srgbClr val="FFFF00"/>
                </a:solidFill>
                <a:ea typeface="黑体" pitchFamily="2" charset="-122"/>
              </a:rPr>
              <a:t>接口技术</a:t>
            </a:r>
          </a:p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4000" b="0" dirty="0">
                <a:solidFill>
                  <a:srgbClr val="FFFFFF"/>
                </a:solidFill>
                <a:ea typeface="黑体" pitchFamily="2" charset="-122"/>
              </a:rPr>
              <a:t>第</a:t>
            </a:r>
            <a:r>
              <a:rPr lang="en-US" altLang="zh-CN" sz="7200" b="0" dirty="0">
                <a:solidFill>
                  <a:srgbClr val="FFFFFF"/>
                </a:solidFill>
                <a:ea typeface="黑体" pitchFamily="2" charset="-122"/>
              </a:rPr>
              <a:t>5</a:t>
            </a:r>
            <a:r>
              <a:rPr lang="zh-CN" altLang="en-US" sz="4000" b="0" dirty="0">
                <a:solidFill>
                  <a:srgbClr val="FFFFFF"/>
                </a:solidFill>
                <a:ea typeface="黑体" pitchFamily="2" charset="-122"/>
              </a:rPr>
              <a:t>章  存储技术</a:t>
            </a:r>
          </a:p>
        </p:txBody>
      </p:sp>
      <p:sp>
        <p:nvSpPr>
          <p:cNvPr id="1016835" name="Rectangle 3"/>
          <p:cNvSpPr>
            <a:spLocks noChangeArrowheads="1"/>
          </p:cNvSpPr>
          <p:nvPr/>
        </p:nvSpPr>
        <p:spPr bwMode="auto">
          <a:xfrm>
            <a:off x="1258889" y="4365130"/>
            <a:ext cx="7489692" cy="720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r">
              <a:spcBef>
                <a:spcPct val="20000"/>
              </a:spcBef>
              <a:buClr>
                <a:srgbClr val="00007D"/>
              </a:buClr>
              <a:buSzPct val="75000"/>
            </a:pPr>
            <a:r>
              <a:rPr lang="en-US" altLang="zh-CN" sz="3600" dirty="0">
                <a:solidFill>
                  <a:srgbClr val="000000"/>
                </a:solidFill>
                <a:latin typeface="Times New Roman"/>
                <a:ea typeface="楷体" panose="02010609060101010101" pitchFamily="49" charset="-122"/>
              </a:rPr>
              <a:t>5.3  </a:t>
            </a:r>
            <a:r>
              <a:rPr lang="en-US" altLang="zh-CN" sz="3600" dirty="0" smtClean="0">
                <a:solidFill>
                  <a:srgbClr val="000000"/>
                </a:solidFill>
                <a:latin typeface="Times New Roman"/>
                <a:ea typeface="楷体" panose="02010609060101010101" pitchFamily="49" charset="-122"/>
              </a:rPr>
              <a:t>DRAM</a:t>
            </a:r>
            <a:r>
              <a:rPr lang="zh-CN" altLang="en-US" sz="3600" dirty="0" smtClean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及接口设计</a:t>
            </a:r>
            <a:endParaRPr lang="en-US" altLang="zh-CN" sz="3600" dirty="0">
              <a:solidFill>
                <a:srgbClr val="00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1258646" y="5013220"/>
            <a:ext cx="7489692" cy="720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r">
              <a:spcBef>
                <a:spcPts val="0"/>
              </a:spcBef>
              <a:buClr>
                <a:srgbClr val="00007D"/>
              </a:buClr>
              <a:buSzPct val="75000"/>
            </a:pPr>
            <a:r>
              <a:rPr lang="en-US" altLang="zh-CN" sz="3600" dirty="0" smtClean="0">
                <a:solidFill>
                  <a:srgbClr val="0000FF"/>
                </a:solidFill>
                <a:latin typeface="Times New Roman"/>
                <a:ea typeface="楷体" panose="02010609060101010101" pitchFamily="49" charset="-122"/>
              </a:rPr>
              <a:t>5.3.3  DDR SDRAM</a:t>
            </a:r>
            <a:endParaRPr lang="en-US" altLang="zh-CN" sz="3600" dirty="0">
              <a:solidFill>
                <a:srgbClr val="0000FF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483710" y="5589300"/>
            <a:ext cx="64086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dirty="0" smtClean="0"/>
              <a:t>（</a:t>
            </a:r>
            <a:r>
              <a:rPr lang="en-US" altLang="zh-CN" dirty="0">
                <a:solidFill>
                  <a:srgbClr val="FF0000"/>
                </a:solidFill>
              </a:rPr>
              <a:t>D</a:t>
            </a:r>
            <a:r>
              <a:rPr lang="en-US" altLang="zh-CN" dirty="0"/>
              <a:t>ouble </a:t>
            </a:r>
            <a:r>
              <a:rPr lang="en-US" altLang="zh-CN" dirty="0">
                <a:solidFill>
                  <a:srgbClr val="FF0000"/>
                </a:solidFill>
              </a:rPr>
              <a:t>D</a:t>
            </a:r>
            <a:r>
              <a:rPr lang="en-US" altLang="zh-CN" dirty="0"/>
              <a:t>ata </a:t>
            </a:r>
            <a:r>
              <a:rPr lang="en-US" altLang="zh-CN" dirty="0">
                <a:solidFill>
                  <a:srgbClr val="FF0000"/>
                </a:solidFill>
              </a:rPr>
              <a:t>R</a:t>
            </a:r>
            <a:r>
              <a:rPr lang="en-US" altLang="zh-CN" dirty="0"/>
              <a:t>ate </a:t>
            </a:r>
            <a:r>
              <a:rPr lang="en-US" altLang="zh-CN" dirty="0">
                <a:solidFill>
                  <a:srgbClr val="FF0000"/>
                </a:solidFill>
              </a:rPr>
              <a:t>S</a:t>
            </a:r>
            <a:r>
              <a:rPr lang="en-US" altLang="zh-CN" dirty="0"/>
              <a:t>ynchronous </a:t>
            </a:r>
            <a:r>
              <a:rPr lang="en-US" altLang="zh-CN" dirty="0">
                <a:solidFill>
                  <a:srgbClr val="FF0000"/>
                </a:solidFill>
              </a:rPr>
              <a:t>DRAM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5912119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68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168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168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68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168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168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68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0168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168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168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595" name="Rectangle 3"/>
          <p:cNvSpPr>
            <a:spLocks noGrp="1" noChangeArrowheads="1"/>
          </p:cNvSpPr>
          <p:nvPr>
            <p:ph idx="1"/>
          </p:nvPr>
        </p:nvSpPr>
        <p:spPr>
          <a:xfrm>
            <a:off x="395288" y="502966"/>
            <a:ext cx="8424863" cy="575535"/>
          </a:xfrm>
        </p:spPr>
        <p:txBody>
          <a:bodyPr/>
          <a:lstStyle/>
          <a:p>
            <a:pPr marL="609600" indent="-609600">
              <a:buFont typeface="Wingdings" pitchFamily="2" charset="2"/>
              <a:buNone/>
            </a:pPr>
            <a:r>
              <a:rPr lang="zh-CN" altLang="en-US" sz="2800" b="1" dirty="0" smtClean="0">
                <a:solidFill>
                  <a:srgbClr val="008000"/>
                </a:solidFill>
                <a:ea typeface="黑体" panose="02010609060101010101" pitchFamily="49" charset="-122"/>
              </a:rPr>
              <a:t>一、</a:t>
            </a:r>
            <a:r>
              <a:rPr lang="en-US" altLang="zh-CN" sz="2800" b="1" dirty="0" smtClean="0">
                <a:solidFill>
                  <a:srgbClr val="008000"/>
                </a:solidFill>
                <a:ea typeface="黑体" panose="02010609060101010101" pitchFamily="49" charset="-122"/>
              </a:rPr>
              <a:t>DDR </a:t>
            </a:r>
            <a:r>
              <a:rPr lang="en-US" altLang="zh-CN" sz="2800" b="1" dirty="0">
                <a:solidFill>
                  <a:srgbClr val="008000"/>
                </a:solidFill>
                <a:ea typeface="黑体" panose="02010609060101010101" pitchFamily="49" charset="-122"/>
              </a:rPr>
              <a:t>SDRAM </a:t>
            </a:r>
            <a:r>
              <a:rPr lang="zh-CN" altLang="en-US" sz="2800" b="1" dirty="0">
                <a:solidFill>
                  <a:srgbClr val="008000"/>
                </a:solidFill>
                <a:ea typeface="黑体" panose="02010609060101010101" pitchFamily="49" charset="-122"/>
              </a:rPr>
              <a:t>与</a:t>
            </a:r>
            <a:r>
              <a:rPr lang="en-US" altLang="zh-CN" sz="2800" b="1" dirty="0">
                <a:solidFill>
                  <a:srgbClr val="008000"/>
                </a:solidFill>
                <a:ea typeface="黑体" panose="02010609060101010101" pitchFamily="49" charset="-122"/>
              </a:rPr>
              <a:t>SDRAM</a:t>
            </a:r>
            <a:r>
              <a:rPr lang="zh-CN" altLang="en-US" sz="2800" b="1" dirty="0">
                <a:solidFill>
                  <a:srgbClr val="008000"/>
                </a:solidFill>
                <a:ea typeface="黑体" panose="02010609060101010101" pitchFamily="49" charset="-122"/>
              </a:rPr>
              <a:t>的不同</a:t>
            </a:r>
            <a:endParaRPr lang="en-US" altLang="zh-CN" sz="3600" b="1" dirty="0">
              <a:solidFill>
                <a:srgbClr val="008000"/>
              </a:solidFill>
              <a:ea typeface="黑体" panose="02010609060101010101" pitchFamily="49" charset="-122"/>
            </a:endParaRPr>
          </a:p>
        </p:txBody>
      </p:sp>
      <p:sp>
        <p:nvSpPr>
          <p:cNvPr id="6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4FCC2ED-75ED-4051-9E01-1A075E73FB34}" type="slidenum">
              <a:rPr lang="zh-CN" altLang="en-US"/>
              <a:pPr/>
              <a:t>66</a:t>
            </a:fld>
            <a:endParaRPr lang="en-US" altLang="zh-CN"/>
          </a:p>
        </p:txBody>
      </p:sp>
      <p:sp>
        <p:nvSpPr>
          <p:cNvPr id="1006596" name="Rectangle 4"/>
          <p:cNvSpPr>
            <a:spLocks noChangeArrowheads="1"/>
          </p:cNvSpPr>
          <p:nvPr/>
        </p:nvSpPr>
        <p:spPr bwMode="auto">
          <a:xfrm>
            <a:off x="395288" y="1196975"/>
            <a:ext cx="8497887" cy="540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447675" indent="-447675" algn="l">
              <a:spcBef>
                <a:spcPct val="10000"/>
              </a:spcBef>
              <a:buClr>
                <a:schemeClr val="bg2"/>
              </a:buClr>
              <a:buFont typeface="Wingdings" pitchFamily="2" charset="2"/>
              <a:buAutoNum type="circleNumDbPlain"/>
            </a:pPr>
            <a:r>
              <a:rPr lang="zh-CN" altLang="en-US" sz="2800" dirty="0"/>
              <a:t>初始化：初始化寄存器</a:t>
            </a:r>
          </a:p>
          <a:p>
            <a:pPr marL="720725" lvl="1" indent="-273050" algn="l">
              <a:spcBef>
                <a:spcPct val="10000"/>
              </a:spcBef>
              <a:buClr>
                <a:srgbClr val="008000"/>
              </a:buClr>
              <a:buSzPct val="75000"/>
              <a:buFont typeface="Wingdings" pitchFamily="2" charset="2"/>
              <a:buChar char="l"/>
            </a:pPr>
            <a:r>
              <a:rPr lang="zh-CN" altLang="en-US" sz="2800" dirty="0"/>
              <a:t>模式寄存器</a:t>
            </a:r>
            <a:r>
              <a:rPr lang="en-US" altLang="zh-CN" sz="2800" dirty="0"/>
              <a:t>MRS</a:t>
            </a:r>
            <a:endParaRPr lang="zh-CN" altLang="en-US" sz="2800" dirty="0"/>
          </a:p>
          <a:p>
            <a:pPr marL="720725" lvl="1" indent="-273050" algn="l">
              <a:spcBef>
                <a:spcPct val="10000"/>
              </a:spcBef>
              <a:buClr>
                <a:srgbClr val="008000"/>
              </a:buClr>
              <a:buSzPct val="75000"/>
              <a:buFont typeface="Wingdings" pitchFamily="2" charset="2"/>
              <a:buChar char="l"/>
            </a:pPr>
            <a:r>
              <a:rPr lang="zh-CN" altLang="en-US" sz="2800" dirty="0"/>
              <a:t>扩展模式寄存器</a:t>
            </a:r>
            <a:r>
              <a:rPr lang="en-US" altLang="zh-CN" sz="2800" dirty="0"/>
              <a:t>EMRS</a:t>
            </a:r>
            <a:endParaRPr lang="zh-CN" altLang="en-US" sz="2800" dirty="0"/>
          </a:p>
          <a:p>
            <a:pPr marL="447675" indent="-447675" algn="l">
              <a:spcBef>
                <a:spcPct val="10000"/>
              </a:spcBef>
              <a:buClr>
                <a:schemeClr val="bg2"/>
              </a:buClr>
              <a:buFont typeface="Wingdings" pitchFamily="2" charset="2"/>
              <a:buAutoNum type="circleNumDbPlain"/>
            </a:pPr>
            <a:r>
              <a:rPr lang="zh-CN" altLang="en-US" sz="2800" dirty="0"/>
              <a:t>时钟。采用差分时钟 </a:t>
            </a:r>
            <a:r>
              <a:rPr lang="en-US" altLang="zh-CN" sz="2800" dirty="0"/>
              <a:t>CLK</a:t>
            </a:r>
            <a:r>
              <a:rPr lang="zh-CN" altLang="en-US" sz="2800" dirty="0"/>
              <a:t>、</a:t>
            </a:r>
            <a:r>
              <a:rPr lang="en-US" altLang="zh-CN" sz="2800" dirty="0"/>
              <a:t>CK#</a:t>
            </a:r>
            <a:r>
              <a:rPr lang="zh-CN" altLang="en-US" sz="2800" dirty="0"/>
              <a:t>。</a:t>
            </a:r>
          </a:p>
          <a:p>
            <a:pPr marL="447675" indent="-447675" algn="l">
              <a:spcBef>
                <a:spcPct val="10000"/>
              </a:spcBef>
              <a:buClr>
                <a:schemeClr val="bg2"/>
              </a:buClr>
              <a:buFont typeface="Wingdings" pitchFamily="2" charset="2"/>
              <a:buAutoNum type="circleNumDbPlain"/>
            </a:pPr>
            <a:r>
              <a:rPr lang="zh-CN" altLang="en-US" sz="2800" dirty="0"/>
              <a:t>数据选取</a:t>
            </a:r>
            <a:r>
              <a:rPr lang="en-US" altLang="zh-CN" sz="2800" dirty="0">
                <a:latin typeface="宋体" pitchFamily="2" charset="-122"/>
              </a:rPr>
              <a:t>(</a:t>
            </a:r>
            <a:r>
              <a:rPr lang="en-US" altLang="zh-CN" sz="2800" dirty="0"/>
              <a:t>DQS</a:t>
            </a:r>
            <a:r>
              <a:rPr lang="en-US" altLang="zh-CN" sz="2800" dirty="0">
                <a:latin typeface="宋体" pitchFamily="2" charset="-122"/>
              </a:rPr>
              <a:t>)</a:t>
            </a:r>
            <a:r>
              <a:rPr lang="zh-CN" altLang="en-US" sz="2800" dirty="0"/>
              <a:t>脉冲（双向）。</a:t>
            </a:r>
            <a:br>
              <a:rPr lang="zh-CN" altLang="en-US" sz="2800" dirty="0"/>
            </a:br>
            <a:r>
              <a:rPr lang="zh-CN" altLang="en-US" sz="2800" dirty="0"/>
              <a:t>数据的同步信号，用来在一个时钟周期内准确地区分出每个传输周期，并使数据得以准确接收。</a:t>
            </a:r>
          </a:p>
          <a:p>
            <a:pPr marL="720725" lvl="1" indent="-273050" algn="l">
              <a:spcBef>
                <a:spcPct val="10000"/>
              </a:spcBef>
              <a:buClr>
                <a:srgbClr val="008000"/>
              </a:buClr>
              <a:buSzPct val="75000"/>
              <a:buFont typeface="Wingdings" pitchFamily="2" charset="2"/>
              <a:buChar char="l"/>
            </a:pPr>
            <a:r>
              <a:rPr lang="zh-CN" altLang="en-US" sz="2800" dirty="0"/>
              <a:t>写入时，它用来传送由北桥发来的</a:t>
            </a:r>
            <a:r>
              <a:rPr lang="en-US" altLang="zh-CN" sz="2800" dirty="0"/>
              <a:t>DQS</a:t>
            </a:r>
            <a:r>
              <a:rPr lang="zh-CN" altLang="en-US" sz="2800" dirty="0"/>
              <a:t>信号；</a:t>
            </a:r>
          </a:p>
          <a:p>
            <a:pPr marL="720725" lvl="1" indent="-273050" algn="l">
              <a:spcBef>
                <a:spcPct val="10000"/>
              </a:spcBef>
              <a:buClr>
                <a:srgbClr val="008000"/>
              </a:buClr>
              <a:buSzPct val="75000"/>
              <a:buFont typeface="Wingdings" pitchFamily="2" charset="2"/>
              <a:buChar char="l"/>
            </a:pPr>
            <a:r>
              <a:rPr lang="zh-CN" altLang="en-US" sz="2800" dirty="0"/>
              <a:t>读取时，则由芯片生成</a:t>
            </a:r>
            <a:r>
              <a:rPr lang="en-US" altLang="zh-CN" sz="2800" dirty="0"/>
              <a:t>DQS</a:t>
            </a:r>
            <a:r>
              <a:rPr lang="zh-CN" altLang="en-US" sz="2800" dirty="0"/>
              <a:t>向北桥发送。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5.3.3  DDR SDRAM</a:t>
            </a:r>
            <a:endParaRPr lang="zh-CN" altLang="en-US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8F3F688-9BC3-4553-AD91-D50C0971FB6E}" type="slidenum">
              <a:rPr lang="zh-CN" altLang="en-US"/>
              <a:pPr/>
              <a:t>67</a:t>
            </a:fld>
            <a:endParaRPr lang="en-US" altLang="zh-CN"/>
          </a:p>
        </p:txBody>
      </p:sp>
      <p:sp>
        <p:nvSpPr>
          <p:cNvPr id="1007620" name="Rectangle 4"/>
          <p:cNvSpPr>
            <a:spLocks noChangeArrowheads="1"/>
          </p:cNvSpPr>
          <p:nvPr/>
        </p:nvSpPr>
        <p:spPr bwMode="auto">
          <a:xfrm>
            <a:off x="395288" y="1196975"/>
            <a:ext cx="8497887" cy="540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447675" indent="-447675" algn="l">
              <a:spcBef>
                <a:spcPct val="10000"/>
              </a:spcBef>
              <a:buClr>
                <a:schemeClr val="bg2"/>
              </a:buClr>
              <a:buFont typeface="Wingdings" pitchFamily="2" charset="2"/>
              <a:buAutoNum type="circleNumDbPlain" startAt="4"/>
            </a:pPr>
            <a:r>
              <a:rPr lang="zh-CN" altLang="en-US" sz="2800" dirty="0"/>
              <a:t>写入延时。</a:t>
            </a:r>
          </a:p>
          <a:p>
            <a:pPr marL="720725" lvl="1" indent="-273050" algn="l">
              <a:spcBef>
                <a:spcPct val="10000"/>
              </a:spcBef>
              <a:buClr>
                <a:srgbClr val="008000"/>
              </a:buClr>
              <a:buSzPct val="75000"/>
              <a:buFont typeface="Wingdings" pitchFamily="2" charset="2"/>
              <a:buChar char="l"/>
            </a:pPr>
            <a:r>
              <a:rPr lang="zh-CN" altLang="en-US" sz="2800" dirty="0"/>
              <a:t>在写入时，与</a:t>
            </a:r>
            <a:r>
              <a:rPr lang="en-US" altLang="zh-CN" sz="2800" dirty="0"/>
              <a:t>SDRAM</a:t>
            </a:r>
            <a:r>
              <a:rPr lang="zh-CN" altLang="en-US" sz="2800" dirty="0"/>
              <a:t>的</a:t>
            </a:r>
            <a:r>
              <a:rPr lang="en-US" altLang="zh-CN" sz="2800" dirty="0"/>
              <a:t>0</a:t>
            </a:r>
            <a:r>
              <a:rPr lang="zh-CN" altLang="en-US" sz="2800" dirty="0"/>
              <a:t>延时不一样，</a:t>
            </a:r>
            <a:r>
              <a:rPr lang="en-US" altLang="zh-CN" sz="2800" dirty="0"/>
              <a:t>DDR SDRAM</a:t>
            </a:r>
            <a:r>
              <a:rPr lang="zh-CN" altLang="en-US" sz="2800" dirty="0"/>
              <a:t>的写入延迟已经不是</a:t>
            </a:r>
            <a:r>
              <a:rPr lang="en-US" altLang="zh-CN" sz="2800" dirty="0"/>
              <a:t>0</a:t>
            </a:r>
            <a:r>
              <a:rPr lang="zh-CN" altLang="en-US" sz="2800" dirty="0"/>
              <a:t>了。</a:t>
            </a:r>
          </a:p>
          <a:p>
            <a:pPr marL="720725" lvl="1" indent="-273050" algn="l">
              <a:spcBef>
                <a:spcPct val="10000"/>
              </a:spcBef>
              <a:buClr>
                <a:srgbClr val="008000"/>
              </a:buClr>
              <a:buSzPct val="75000"/>
              <a:buFont typeface="Wingdings" pitchFamily="2" charset="2"/>
              <a:buChar char="l"/>
            </a:pPr>
            <a:r>
              <a:rPr lang="zh-CN" altLang="en-US" sz="2800" dirty="0"/>
              <a:t>在发出写入命令后，</a:t>
            </a:r>
            <a:r>
              <a:rPr lang="en-US" altLang="zh-CN" sz="2800" dirty="0"/>
              <a:t>DQS</a:t>
            </a:r>
            <a:r>
              <a:rPr lang="zh-CN" altLang="en-US" sz="2800" dirty="0"/>
              <a:t>与写入数据要等一段时间才会送达。这个周期被称为</a:t>
            </a:r>
            <a:r>
              <a:rPr lang="en-US" altLang="zh-CN" sz="2800" dirty="0"/>
              <a:t>DQS</a:t>
            </a:r>
            <a:r>
              <a:rPr lang="zh-CN" altLang="en-US" sz="2800" dirty="0"/>
              <a:t>相对于写入命令的延迟时间。</a:t>
            </a:r>
            <a:endParaRPr lang="zh-CN" altLang="en-US" dirty="0"/>
          </a:p>
        </p:txBody>
      </p:sp>
      <p:sp>
        <p:nvSpPr>
          <p:cNvPr id="8" name="Rectangle 3"/>
          <p:cNvSpPr>
            <a:spLocks noGrp="1" noChangeArrowheads="1"/>
          </p:cNvSpPr>
          <p:nvPr>
            <p:ph idx="1"/>
          </p:nvPr>
        </p:nvSpPr>
        <p:spPr>
          <a:xfrm>
            <a:off x="395288" y="502966"/>
            <a:ext cx="8424863" cy="575535"/>
          </a:xfrm>
        </p:spPr>
        <p:txBody>
          <a:bodyPr/>
          <a:lstStyle/>
          <a:p>
            <a:pPr marL="609600" indent="-609600">
              <a:buFont typeface="Wingdings" pitchFamily="2" charset="2"/>
              <a:buNone/>
            </a:pPr>
            <a:r>
              <a:rPr lang="zh-CN" altLang="en-US" sz="2800" b="1" dirty="0" smtClean="0">
                <a:solidFill>
                  <a:srgbClr val="008000"/>
                </a:solidFill>
                <a:ea typeface="黑体" panose="02010609060101010101" pitchFamily="49" charset="-122"/>
              </a:rPr>
              <a:t>一、</a:t>
            </a:r>
            <a:r>
              <a:rPr lang="en-US" altLang="zh-CN" sz="2800" b="1" dirty="0" smtClean="0">
                <a:solidFill>
                  <a:srgbClr val="008000"/>
                </a:solidFill>
                <a:ea typeface="黑体" panose="02010609060101010101" pitchFamily="49" charset="-122"/>
              </a:rPr>
              <a:t>DDR </a:t>
            </a:r>
            <a:r>
              <a:rPr lang="en-US" altLang="zh-CN" sz="2800" b="1" dirty="0">
                <a:solidFill>
                  <a:srgbClr val="008000"/>
                </a:solidFill>
                <a:ea typeface="黑体" panose="02010609060101010101" pitchFamily="49" charset="-122"/>
              </a:rPr>
              <a:t>SDRAM </a:t>
            </a:r>
            <a:r>
              <a:rPr lang="zh-CN" altLang="en-US" sz="2800" b="1" dirty="0">
                <a:solidFill>
                  <a:srgbClr val="008000"/>
                </a:solidFill>
                <a:ea typeface="黑体" panose="02010609060101010101" pitchFamily="49" charset="-122"/>
              </a:rPr>
              <a:t>与</a:t>
            </a:r>
            <a:r>
              <a:rPr lang="en-US" altLang="zh-CN" sz="2800" b="1" dirty="0">
                <a:solidFill>
                  <a:srgbClr val="008000"/>
                </a:solidFill>
                <a:ea typeface="黑体" panose="02010609060101010101" pitchFamily="49" charset="-122"/>
              </a:rPr>
              <a:t>SDRAM</a:t>
            </a:r>
            <a:r>
              <a:rPr lang="zh-CN" altLang="en-US" sz="2800" b="1" dirty="0">
                <a:solidFill>
                  <a:srgbClr val="008000"/>
                </a:solidFill>
                <a:ea typeface="黑体" panose="02010609060101010101" pitchFamily="49" charset="-122"/>
              </a:rPr>
              <a:t>的不同</a:t>
            </a:r>
            <a:endParaRPr lang="en-US" altLang="zh-CN" sz="3600" b="1" dirty="0">
              <a:solidFill>
                <a:srgbClr val="008000"/>
              </a:solidFill>
              <a:ea typeface="黑体" panose="02010609060101010101" pitchFamily="49" charset="-122"/>
            </a:endParaRPr>
          </a:p>
        </p:txBody>
      </p:sp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590550" y="44450"/>
            <a:ext cx="8229600" cy="523875"/>
          </a:xfrm>
        </p:spPr>
        <p:txBody>
          <a:bodyPr/>
          <a:lstStyle/>
          <a:p>
            <a:r>
              <a:rPr lang="en-US" altLang="zh-CN" dirty="0"/>
              <a:t>5.3.3  DDR SDRAM</a:t>
            </a:r>
            <a:endParaRPr lang="zh-CN" altLang="en-US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8413F01-006A-418D-AC91-3F30A20CE282}" type="slidenum">
              <a:rPr lang="zh-CN" altLang="en-US"/>
              <a:pPr/>
              <a:t>68</a:t>
            </a:fld>
            <a:endParaRPr lang="en-US" altLang="zh-CN"/>
          </a:p>
        </p:txBody>
      </p:sp>
      <p:sp>
        <p:nvSpPr>
          <p:cNvPr id="1008644" name="Rectangle 4"/>
          <p:cNvSpPr>
            <a:spLocks noChangeArrowheads="1"/>
          </p:cNvSpPr>
          <p:nvPr/>
        </p:nvSpPr>
        <p:spPr bwMode="auto">
          <a:xfrm>
            <a:off x="395288" y="1078501"/>
            <a:ext cx="8497887" cy="55191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444500" indent="-444500" algn="l">
              <a:spcBef>
                <a:spcPct val="10000"/>
              </a:spcBef>
              <a:buClr>
                <a:schemeClr val="bg2"/>
              </a:buClr>
              <a:buFont typeface="Wingdings" pitchFamily="2" charset="2"/>
              <a:buAutoNum type="circleNumDbPlain" startAt="5"/>
            </a:pPr>
            <a:r>
              <a:rPr lang="zh-CN" altLang="en-US" sz="2800" dirty="0">
                <a:solidFill>
                  <a:srgbClr val="FF6600"/>
                </a:solidFill>
                <a:ea typeface="黑体" pitchFamily="2" charset="-122"/>
              </a:rPr>
              <a:t>突发长度</a:t>
            </a:r>
            <a:r>
              <a:rPr lang="zh-CN" altLang="en-US" sz="2800" dirty="0"/>
              <a:t>与</a:t>
            </a:r>
            <a:r>
              <a:rPr lang="zh-CN" altLang="en-US" sz="2800" dirty="0">
                <a:solidFill>
                  <a:srgbClr val="FF6600"/>
                </a:solidFill>
                <a:ea typeface="黑体" pitchFamily="2" charset="-122"/>
              </a:rPr>
              <a:t>写入掩码</a:t>
            </a:r>
            <a:r>
              <a:rPr lang="zh-CN" altLang="en-US" sz="2800" dirty="0"/>
              <a:t>。</a:t>
            </a:r>
          </a:p>
          <a:p>
            <a:pPr marL="720725" lvl="1" indent="-273050" algn="l">
              <a:spcBef>
                <a:spcPct val="10000"/>
              </a:spcBef>
              <a:buClr>
                <a:srgbClr val="008000"/>
              </a:buClr>
              <a:buSzPct val="75000"/>
              <a:buFont typeface="Wingdings" pitchFamily="2" charset="2"/>
              <a:buChar char="l"/>
            </a:pPr>
            <a:r>
              <a:rPr lang="zh-CN" altLang="en-US" dirty="0"/>
              <a:t>在</a:t>
            </a:r>
            <a:r>
              <a:rPr lang="en-US" altLang="zh-CN" dirty="0"/>
              <a:t>DDR SDRAM</a:t>
            </a:r>
            <a:r>
              <a:rPr lang="zh-CN" altLang="en-US" dirty="0"/>
              <a:t>中，</a:t>
            </a:r>
            <a:r>
              <a:rPr lang="zh-CN" altLang="en-US" dirty="0">
                <a:solidFill>
                  <a:srgbClr val="FF0000"/>
                </a:solidFill>
              </a:rPr>
              <a:t>突发长度</a:t>
            </a:r>
            <a:r>
              <a:rPr lang="zh-CN" altLang="en-US" dirty="0"/>
              <a:t>只有</a:t>
            </a:r>
            <a:r>
              <a:rPr lang="en-US" altLang="zh-CN" dirty="0">
                <a:solidFill>
                  <a:srgbClr val="FF0000"/>
                </a:solidFill>
              </a:rPr>
              <a:t>2</a:t>
            </a:r>
            <a:r>
              <a:rPr lang="zh-CN" altLang="en-US" dirty="0">
                <a:solidFill>
                  <a:srgbClr val="FF0000"/>
                </a:solidFill>
              </a:rPr>
              <a:t>、</a:t>
            </a:r>
            <a:r>
              <a:rPr lang="en-US" altLang="zh-CN" dirty="0">
                <a:solidFill>
                  <a:srgbClr val="FF0000"/>
                </a:solidFill>
              </a:rPr>
              <a:t>4</a:t>
            </a:r>
            <a:r>
              <a:rPr lang="zh-CN" altLang="en-US" dirty="0">
                <a:solidFill>
                  <a:srgbClr val="FF0000"/>
                </a:solidFill>
              </a:rPr>
              <a:t>、</a:t>
            </a:r>
            <a:r>
              <a:rPr lang="en-US" altLang="zh-CN" dirty="0">
                <a:solidFill>
                  <a:srgbClr val="FF0000"/>
                </a:solidFill>
              </a:rPr>
              <a:t>8</a:t>
            </a:r>
            <a:r>
              <a:rPr lang="zh-CN" altLang="en-US" dirty="0"/>
              <a:t>三种选择，没有了</a:t>
            </a:r>
            <a:r>
              <a:rPr lang="en-US" altLang="zh-CN" dirty="0"/>
              <a:t>SDRAM</a:t>
            </a:r>
            <a:r>
              <a:rPr lang="zh-CN" altLang="en-US" dirty="0"/>
              <a:t>的</a:t>
            </a:r>
            <a:r>
              <a:rPr lang="zh-CN" altLang="en-US" dirty="0">
                <a:solidFill>
                  <a:srgbClr val="0000FF"/>
                </a:solidFill>
              </a:rPr>
              <a:t>随机存取的操作</a:t>
            </a:r>
            <a:r>
              <a:rPr lang="zh-CN" altLang="en-US" dirty="0"/>
              <a:t>（突发长度为</a:t>
            </a:r>
            <a:r>
              <a:rPr lang="en-US" altLang="zh-CN" dirty="0"/>
              <a:t>1</a:t>
            </a:r>
            <a:r>
              <a:rPr lang="zh-CN" altLang="en-US" dirty="0"/>
              <a:t>）和</a:t>
            </a:r>
            <a:r>
              <a:rPr lang="zh-CN" altLang="en-US" dirty="0">
                <a:solidFill>
                  <a:srgbClr val="0000FF"/>
                </a:solidFill>
              </a:rPr>
              <a:t>全页式突发方式</a:t>
            </a:r>
            <a:r>
              <a:rPr lang="zh-CN" altLang="en-US" dirty="0"/>
              <a:t>。同时，突发长度的定义也与</a:t>
            </a:r>
            <a:r>
              <a:rPr lang="en-US" altLang="zh-CN" dirty="0"/>
              <a:t>SDRAM</a:t>
            </a:r>
            <a:r>
              <a:rPr lang="zh-CN" altLang="en-US" dirty="0"/>
              <a:t>的不一样了，它不再指所连续寻址的存储单元数量，而是指</a:t>
            </a:r>
            <a:r>
              <a:rPr lang="zh-CN" altLang="en-US" dirty="0">
                <a:solidFill>
                  <a:srgbClr val="FF0000"/>
                </a:solidFill>
              </a:rPr>
              <a:t>连续的传输周期数</a:t>
            </a:r>
            <a:r>
              <a:rPr lang="zh-CN" altLang="en-US" dirty="0"/>
              <a:t>。</a:t>
            </a:r>
          </a:p>
          <a:p>
            <a:pPr marL="720725" lvl="1" indent="-273050" algn="l">
              <a:spcBef>
                <a:spcPct val="10000"/>
              </a:spcBef>
              <a:buClr>
                <a:srgbClr val="008000"/>
              </a:buClr>
              <a:buSzPct val="75000"/>
              <a:buFont typeface="Wingdings" pitchFamily="2" charset="2"/>
              <a:buChar char="l"/>
            </a:pPr>
            <a:r>
              <a:rPr lang="zh-CN" altLang="en-US" dirty="0"/>
              <a:t>对于突发写入，如果其中有不想存入的数据，仍可以运用</a:t>
            </a:r>
            <a:r>
              <a:rPr lang="en-US" altLang="zh-CN" dirty="0">
                <a:solidFill>
                  <a:srgbClr val="FF0000"/>
                </a:solidFill>
              </a:rPr>
              <a:t>DM</a:t>
            </a:r>
            <a:r>
              <a:rPr lang="zh-CN" altLang="en-US" dirty="0">
                <a:solidFill>
                  <a:srgbClr val="FF0000"/>
                </a:solidFill>
              </a:rPr>
              <a:t>信号</a:t>
            </a:r>
            <a:r>
              <a:rPr lang="zh-CN" altLang="en-US" dirty="0"/>
              <a:t>进行</a:t>
            </a:r>
            <a:r>
              <a:rPr lang="zh-CN" altLang="en-US" dirty="0">
                <a:solidFill>
                  <a:srgbClr val="FF0000"/>
                </a:solidFill>
              </a:rPr>
              <a:t>屏蔽</a:t>
            </a:r>
            <a:r>
              <a:rPr lang="zh-CN" altLang="en-US" dirty="0"/>
              <a:t>。</a:t>
            </a:r>
            <a:r>
              <a:rPr lang="en-US" altLang="zh-CN" dirty="0"/>
              <a:t>DM</a:t>
            </a:r>
            <a:r>
              <a:rPr lang="zh-CN" altLang="en-US" dirty="0"/>
              <a:t>信号和数据信号同时发出，接收方在</a:t>
            </a:r>
            <a:r>
              <a:rPr lang="en-US" altLang="zh-CN" dirty="0"/>
              <a:t>DQS</a:t>
            </a:r>
            <a:r>
              <a:rPr lang="zh-CN" altLang="en-US" dirty="0"/>
              <a:t>的上升沿与下降沿来判断</a:t>
            </a:r>
            <a:r>
              <a:rPr lang="en-US" altLang="zh-CN" dirty="0"/>
              <a:t>DM</a:t>
            </a:r>
            <a:r>
              <a:rPr lang="zh-CN" altLang="en-US" dirty="0"/>
              <a:t>的状态，如果</a:t>
            </a:r>
            <a:r>
              <a:rPr lang="en-US" altLang="zh-CN" dirty="0"/>
              <a:t>DM</a:t>
            </a:r>
            <a:r>
              <a:rPr lang="zh-CN" altLang="en-US" dirty="0"/>
              <a:t>为高电平，那么之前从</a:t>
            </a:r>
            <a:r>
              <a:rPr lang="en-US" altLang="zh-CN" dirty="0"/>
              <a:t>DQS</a:t>
            </a:r>
            <a:r>
              <a:rPr lang="zh-CN" altLang="en-US" dirty="0"/>
              <a:t>脉冲中部选取的数据就被屏蔽了。</a:t>
            </a:r>
          </a:p>
          <a:p>
            <a:pPr marL="444500" indent="-444500" algn="l">
              <a:spcBef>
                <a:spcPct val="10000"/>
              </a:spcBef>
              <a:buClr>
                <a:schemeClr val="bg2"/>
              </a:buClr>
              <a:buFont typeface="Wingdings" pitchFamily="2" charset="2"/>
              <a:buAutoNum type="circleNumDbPlain" startAt="6"/>
            </a:pPr>
            <a:r>
              <a:rPr lang="zh-CN" altLang="en-US" sz="2800" dirty="0"/>
              <a:t>延迟锁定回路</a:t>
            </a:r>
            <a:r>
              <a:rPr lang="en-US" altLang="zh-CN" sz="2800" dirty="0">
                <a:latin typeface="宋体" pitchFamily="2" charset="-122"/>
              </a:rPr>
              <a:t>(</a:t>
            </a:r>
            <a:r>
              <a:rPr lang="en-US" altLang="zh-CN" sz="2800" dirty="0"/>
              <a:t>DLL</a:t>
            </a:r>
            <a:r>
              <a:rPr lang="en-US" altLang="zh-CN" sz="2800" dirty="0">
                <a:latin typeface="宋体" pitchFamily="2" charset="-122"/>
              </a:rPr>
              <a:t>)</a:t>
            </a:r>
            <a:r>
              <a:rPr lang="zh-CN" altLang="en-US" sz="2800" dirty="0"/>
              <a:t>，使内部时钟与外部时钟保持同步。</a:t>
            </a:r>
          </a:p>
        </p:txBody>
      </p:sp>
      <p:sp>
        <p:nvSpPr>
          <p:cNvPr id="8" name="Rectangle 3"/>
          <p:cNvSpPr>
            <a:spLocks noGrp="1" noChangeArrowheads="1"/>
          </p:cNvSpPr>
          <p:nvPr>
            <p:ph idx="1"/>
          </p:nvPr>
        </p:nvSpPr>
        <p:spPr>
          <a:xfrm>
            <a:off x="395288" y="502966"/>
            <a:ext cx="8424863" cy="575535"/>
          </a:xfrm>
        </p:spPr>
        <p:txBody>
          <a:bodyPr/>
          <a:lstStyle/>
          <a:p>
            <a:pPr marL="609600" indent="-609600">
              <a:buFont typeface="Wingdings" pitchFamily="2" charset="2"/>
              <a:buNone/>
            </a:pPr>
            <a:r>
              <a:rPr lang="zh-CN" altLang="en-US" sz="2800" b="1" dirty="0" smtClean="0">
                <a:solidFill>
                  <a:srgbClr val="008000"/>
                </a:solidFill>
                <a:ea typeface="黑体" panose="02010609060101010101" pitchFamily="49" charset="-122"/>
              </a:rPr>
              <a:t>一、</a:t>
            </a:r>
            <a:r>
              <a:rPr lang="en-US" altLang="zh-CN" sz="2800" b="1" dirty="0" smtClean="0">
                <a:solidFill>
                  <a:srgbClr val="008000"/>
                </a:solidFill>
                <a:ea typeface="黑体" panose="02010609060101010101" pitchFamily="49" charset="-122"/>
              </a:rPr>
              <a:t>DDR </a:t>
            </a:r>
            <a:r>
              <a:rPr lang="en-US" altLang="zh-CN" sz="2800" b="1" dirty="0">
                <a:solidFill>
                  <a:srgbClr val="008000"/>
                </a:solidFill>
                <a:ea typeface="黑体" panose="02010609060101010101" pitchFamily="49" charset="-122"/>
              </a:rPr>
              <a:t>SDRAM </a:t>
            </a:r>
            <a:r>
              <a:rPr lang="zh-CN" altLang="en-US" sz="2800" b="1" dirty="0">
                <a:solidFill>
                  <a:srgbClr val="008000"/>
                </a:solidFill>
                <a:ea typeface="黑体" panose="02010609060101010101" pitchFamily="49" charset="-122"/>
              </a:rPr>
              <a:t>与</a:t>
            </a:r>
            <a:r>
              <a:rPr lang="en-US" altLang="zh-CN" sz="2800" b="1" dirty="0">
                <a:solidFill>
                  <a:srgbClr val="008000"/>
                </a:solidFill>
                <a:ea typeface="黑体" panose="02010609060101010101" pitchFamily="49" charset="-122"/>
              </a:rPr>
              <a:t>SDRAM</a:t>
            </a:r>
            <a:r>
              <a:rPr lang="zh-CN" altLang="en-US" sz="2800" b="1" dirty="0">
                <a:solidFill>
                  <a:srgbClr val="008000"/>
                </a:solidFill>
                <a:ea typeface="黑体" panose="02010609060101010101" pitchFamily="49" charset="-122"/>
              </a:rPr>
              <a:t>的不同</a:t>
            </a:r>
            <a:endParaRPr lang="en-US" altLang="zh-CN" sz="3600" b="1" dirty="0">
              <a:solidFill>
                <a:srgbClr val="008000"/>
              </a:solidFill>
              <a:ea typeface="黑体" panose="02010609060101010101" pitchFamily="49" charset="-122"/>
            </a:endParaRPr>
          </a:p>
        </p:txBody>
      </p:sp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590550" y="44450"/>
            <a:ext cx="8229600" cy="523875"/>
          </a:xfrm>
        </p:spPr>
        <p:txBody>
          <a:bodyPr/>
          <a:lstStyle/>
          <a:p>
            <a:r>
              <a:rPr lang="en-US" altLang="zh-CN" dirty="0"/>
              <a:t>5.3.3  DDR SDRAM</a:t>
            </a:r>
            <a:endParaRPr lang="zh-CN" altLang="en-US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F12B6C-71D6-4217-A163-D10BDA5433E5}" type="slidenum">
              <a:rPr lang="zh-CN" altLang="en-US"/>
              <a:pPr/>
              <a:t>69</a:t>
            </a:fld>
            <a:endParaRPr lang="en-US" altLang="zh-CN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395288" y="502966"/>
            <a:ext cx="8424863" cy="5755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ts val="3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8650" indent="-268288" algn="l" rtl="0" eaLnBrk="1" fontAlgn="base" hangingPunct="1">
              <a:spcBef>
                <a:spcPts val="300"/>
              </a:spcBef>
              <a:spcAft>
                <a:spcPct val="0"/>
              </a:spcAft>
              <a:buClr>
                <a:srgbClr val="006600"/>
              </a:buClr>
              <a:buSzPct val="75000"/>
              <a:buFont typeface="Wingdings" pitchFamily="2" charset="2"/>
              <a:buChar char="l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896938" indent="-268288" algn="l" rtl="0" eaLnBrk="1" fontAlgn="base" hangingPunct="1">
              <a:spcBef>
                <a:spcPts val="300"/>
              </a:spcBef>
              <a:spcAft>
                <a:spcPct val="0"/>
              </a:spcAft>
              <a:buClr>
                <a:srgbClr val="FF6600"/>
              </a:buClr>
              <a:buSzPct val="65000"/>
              <a:buFont typeface="Wingdings" pitchFamily="2" charset="2"/>
              <a:buChar char="p"/>
              <a:defRPr sz="2400" b="1">
                <a:solidFill>
                  <a:schemeClr val="tx1"/>
                </a:solidFill>
                <a:latin typeface="+mn-lt"/>
                <a:ea typeface="楷体" panose="02010609060101010101" pitchFamily="49" charset="-122"/>
              </a:defRPr>
            </a:lvl3pPr>
            <a:lvl4pPr marL="1166813" indent="-269875" algn="l" rtl="0" eaLnBrk="1" fontAlgn="base" hangingPunct="1">
              <a:spcBef>
                <a:spcPts val="3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Wingdings" pitchFamily="2" charset="2"/>
              <a:buChar char="u"/>
              <a:defRPr sz="2400" b="1">
                <a:solidFill>
                  <a:schemeClr val="tx1"/>
                </a:solidFill>
                <a:latin typeface="+mn-lt"/>
                <a:ea typeface="楷体" panose="02010609060101010101" pitchFamily="49" charset="-122"/>
              </a:defRPr>
            </a:lvl4pPr>
            <a:lvl5pPr marL="1435100" indent="-268288" algn="l" rtl="0" eaLnBrk="1" fontAlgn="base" hangingPunct="1">
              <a:spcBef>
                <a:spcPts val="300"/>
              </a:spcBef>
              <a:spcAft>
                <a:spcPct val="0"/>
              </a:spcAft>
              <a:buClr>
                <a:srgbClr val="0066FF"/>
              </a:buClr>
              <a:buSzPct val="75000"/>
              <a:buFont typeface="Wingdings" pitchFamily="2" charset="2"/>
              <a:buChar char="ü"/>
              <a:defRPr sz="2400" b="1">
                <a:solidFill>
                  <a:schemeClr val="tx1"/>
                </a:solidFill>
                <a:latin typeface="+mn-lt"/>
                <a:ea typeface="楷体" panose="02010609060101010101" pitchFamily="49" charset="-122"/>
              </a:defRPr>
            </a:lvl5pPr>
            <a:lvl6pPr marL="2787650" indent="-2714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66FF"/>
              </a:buClr>
              <a:buSzPct val="75000"/>
              <a:buFont typeface="Wingdings" pitchFamily="2" charset="2"/>
              <a:buChar char="ü"/>
              <a:defRPr sz="2400" b="1">
                <a:solidFill>
                  <a:schemeClr val="tx1"/>
                </a:solidFill>
                <a:latin typeface="+mn-lt"/>
                <a:ea typeface="楷体_GB2312" pitchFamily="49" charset="-122"/>
              </a:defRPr>
            </a:lvl6pPr>
            <a:lvl7pPr marL="3244850" indent="-2714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66FF"/>
              </a:buClr>
              <a:buSzPct val="75000"/>
              <a:buFont typeface="Wingdings" pitchFamily="2" charset="2"/>
              <a:buChar char="ü"/>
              <a:defRPr sz="2400" b="1">
                <a:solidFill>
                  <a:schemeClr val="tx1"/>
                </a:solidFill>
                <a:latin typeface="+mn-lt"/>
                <a:ea typeface="楷体_GB2312" pitchFamily="49" charset="-122"/>
              </a:defRPr>
            </a:lvl7pPr>
            <a:lvl8pPr marL="3702050" indent="-2714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66FF"/>
              </a:buClr>
              <a:buSzPct val="75000"/>
              <a:buFont typeface="Wingdings" pitchFamily="2" charset="2"/>
              <a:buChar char="ü"/>
              <a:defRPr sz="2400" b="1">
                <a:solidFill>
                  <a:schemeClr val="tx1"/>
                </a:solidFill>
                <a:latin typeface="+mn-lt"/>
                <a:ea typeface="楷体_GB2312" pitchFamily="49" charset="-122"/>
              </a:defRPr>
            </a:lvl8pPr>
            <a:lvl9pPr marL="4159250" indent="-2714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66FF"/>
              </a:buClr>
              <a:buSzPct val="75000"/>
              <a:buFont typeface="Wingdings" pitchFamily="2" charset="2"/>
              <a:buChar char="ü"/>
              <a:defRPr sz="2400" b="1">
                <a:solidFill>
                  <a:schemeClr val="tx1"/>
                </a:solidFill>
                <a:latin typeface="+mn-lt"/>
                <a:ea typeface="楷体_GB2312" pitchFamily="49" charset="-122"/>
              </a:defRPr>
            </a:lvl9pPr>
          </a:lstStyle>
          <a:p>
            <a:pPr marL="609600" indent="-609600">
              <a:buFont typeface="Wingdings" pitchFamily="2" charset="2"/>
              <a:buNone/>
            </a:pPr>
            <a:r>
              <a:rPr lang="zh-CN" altLang="en-US" kern="0" dirty="0" smtClean="0">
                <a:solidFill>
                  <a:srgbClr val="008000"/>
                </a:solidFill>
                <a:ea typeface="黑体" panose="02010609060101010101" pitchFamily="49" charset="-122"/>
              </a:rPr>
              <a:t>二、</a:t>
            </a:r>
            <a:r>
              <a:rPr lang="en-US" altLang="zh-CN" kern="0" dirty="0" smtClean="0">
                <a:solidFill>
                  <a:srgbClr val="008000"/>
                </a:solidFill>
                <a:ea typeface="黑体" panose="02010609060101010101" pitchFamily="49" charset="-122"/>
              </a:rPr>
              <a:t>DDR SDRAM </a:t>
            </a:r>
            <a:r>
              <a:rPr lang="zh-CN" altLang="en-US" kern="0" dirty="0" smtClean="0">
                <a:solidFill>
                  <a:srgbClr val="008000"/>
                </a:solidFill>
                <a:ea typeface="黑体" panose="02010609060101010101" pitchFamily="49" charset="-122"/>
              </a:rPr>
              <a:t>的 时序</a:t>
            </a:r>
            <a:endParaRPr lang="en-US" altLang="zh-CN" sz="3600" kern="0" dirty="0">
              <a:solidFill>
                <a:srgbClr val="008000"/>
              </a:solidFill>
              <a:ea typeface="黑体" panose="02010609060101010101" pitchFamily="49" charset="-122"/>
            </a:endParaRPr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590550" y="44450"/>
            <a:ext cx="8229600" cy="523875"/>
          </a:xfrm>
        </p:spPr>
        <p:txBody>
          <a:bodyPr/>
          <a:lstStyle/>
          <a:p>
            <a:r>
              <a:rPr lang="en-US" altLang="zh-CN" dirty="0"/>
              <a:t>5.3.3  DDR SDRAM</a:t>
            </a:r>
            <a:endParaRPr lang="zh-CN" altLang="en-US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75087AF-FFB6-43E2-85BE-FBC34AC00987}" type="slidenum">
              <a:rPr lang="zh-CN" altLang="en-US"/>
              <a:pPr/>
              <a:t>7</a:t>
            </a:fld>
            <a:endParaRPr lang="en-US" altLang="zh-CN"/>
          </a:p>
        </p:txBody>
      </p:sp>
      <p:sp>
        <p:nvSpPr>
          <p:cNvPr id="1017873" name="Text Box 17"/>
          <p:cNvSpPr txBox="1">
            <a:spLocks noChangeArrowheads="1"/>
          </p:cNvSpPr>
          <p:nvPr/>
        </p:nvSpPr>
        <p:spPr bwMode="auto">
          <a:xfrm>
            <a:off x="827088" y="2886257"/>
            <a:ext cx="720725" cy="396875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000"/>
              <a:t>RAS</a:t>
            </a:r>
          </a:p>
        </p:txBody>
      </p:sp>
      <p:sp>
        <p:nvSpPr>
          <p:cNvPr id="1017874" name="Text Box 18"/>
          <p:cNvSpPr txBox="1">
            <a:spLocks noChangeArrowheads="1"/>
          </p:cNvSpPr>
          <p:nvPr/>
        </p:nvSpPr>
        <p:spPr bwMode="auto">
          <a:xfrm>
            <a:off x="827088" y="3572057"/>
            <a:ext cx="720725" cy="396875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000"/>
              <a:t>CAS</a:t>
            </a:r>
          </a:p>
        </p:txBody>
      </p:sp>
      <p:sp>
        <p:nvSpPr>
          <p:cNvPr id="1017875" name="Text Box 19"/>
          <p:cNvSpPr txBox="1">
            <a:spLocks noChangeArrowheads="1"/>
          </p:cNvSpPr>
          <p:nvPr/>
        </p:nvSpPr>
        <p:spPr bwMode="auto">
          <a:xfrm>
            <a:off x="827088" y="4221840"/>
            <a:ext cx="720725" cy="396875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000"/>
              <a:t>WE</a:t>
            </a:r>
          </a:p>
        </p:txBody>
      </p:sp>
      <p:sp>
        <p:nvSpPr>
          <p:cNvPr id="1017877" name="Line 21"/>
          <p:cNvSpPr>
            <a:spLocks noChangeShapeType="1"/>
          </p:cNvSpPr>
          <p:nvPr/>
        </p:nvSpPr>
        <p:spPr bwMode="auto">
          <a:xfrm>
            <a:off x="1547813" y="2851332"/>
            <a:ext cx="1008062" cy="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1017878" name="Line 22"/>
          <p:cNvSpPr>
            <a:spLocks noChangeShapeType="1"/>
          </p:cNvSpPr>
          <p:nvPr/>
        </p:nvSpPr>
        <p:spPr bwMode="auto">
          <a:xfrm>
            <a:off x="2554288" y="2851332"/>
            <a:ext cx="73025" cy="43180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1017879" name="Line 23"/>
          <p:cNvSpPr>
            <a:spLocks noChangeShapeType="1"/>
          </p:cNvSpPr>
          <p:nvPr/>
        </p:nvSpPr>
        <p:spPr bwMode="auto">
          <a:xfrm>
            <a:off x="2627313" y="3283132"/>
            <a:ext cx="4968875" cy="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1017880" name="Line 24"/>
          <p:cNvSpPr>
            <a:spLocks noChangeShapeType="1"/>
          </p:cNvSpPr>
          <p:nvPr/>
        </p:nvSpPr>
        <p:spPr bwMode="auto">
          <a:xfrm flipV="1">
            <a:off x="7596188" y="2851332"/>
            <a:ext cx="71437" cy="43180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1017881" name="Line 25"/>
          <p:cNvSpPr>
            <a:spLocks noChangeShapeType="1"/>
          </p:cNvSpPr>
          <p:nvPr/>
        </p:nvSpPr>
        <p:spPr bwMode="auto">
          <a:xfrm>
            <a:off x="7667625" y="2851332"/>
            <a:ext cx="720725" cy="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1017882" name="Line 26"/>
          <p:cNvSpPr>
            <a:spLocks noChangeShapeType="1"/>
          </p:cNvSpPr>
          <p:nvPr/>
        </p:nvSpPr>
        <p:spPr bwMode="auto">
          <a:xfrm>
            <a:off x="1547813" y="3572057"/>
            <a:ext cx="3671887" cy="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1017883" name="Line 27"/>
          <p:cNvSpPr>
            <a:spLocks noChangeShapeType="1"/>
          </p:cNvSpPr>
          <p:nvPr/>
        </p:nvSpPr>
        <p:spPr bwMode="auto">
          <a:xfrm>
            <a:off x="5219700" y="3572057"/>
            <a:ext cx="71438" cy="43180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1017884" name="Line 28"/>
          <p:cNvSpPr>
            <a:spLocks noChangeShapeType="1"/>
          </p:cNvSpPr>
          <p:nvPr/>
        </p:nvSpPr>
        <p:spPr bwMode="auto">
          <a:xfrm>
            <a:off x="5291138" y="4003857"/>
            <a:ext cx="2305050" cy="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1017885" name="Line 29"/>
          <p:cNvSpPr>
            <a:spLocks noChangeShapeType="1"/>
          </p:cNvSpPr>
          <p:nvPr/>
        </p:nvSpPr>
        <p:spPr bwMode="auto">
          <a:xfrm flipV="1">
            <a:off x="7596188" y="3572057"/>
            <a:ext cx="71437" cy="43180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1017886" name="Line 30"/>
          <p:cNvSpPr>
            <a:spLocks noChangeShapeType="1"/>
          </p:cNvSpPr>
          <p:nvPr/>
        </p:nvSpPr>
        <p:spPr bwMode="auto">
          <a:xfrm>
            <a:off x="7667625" y="3572057"/>
            <a:ext cx="720725" cy="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1017887" name="Line 31"/>
          <p:cNvSpPr>
            <a:spLocks noChangeShapeType="1"/>
          </p:cNvSpPr>
          <p:nvPr/>
        </p:nvSpPr>
        <p:spPr bwMode="auto">
          <a:xfrm>
            <a:off x="2122488" y="2131857"/>
            <a:ext cx="217487" cy="43180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1017888" name="Line 32"/>
          <p:cNvSpPr>
            <a:spLocks noChangeShapeType="1"/>
          </p:cNvSpPr>
          <p:nvPr/>
        </p:nvSpPr>
        <p:spPr bwMode="auto">
          <a:xfrm flipH="1">
            <a:off x="2122488" y="2131857"/>
            <a:ext cx="217487" cy="43180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1017889" name="Line 33"/>
          <p:cNvSpPr>
            <a:spLocks noChangeShapeType="1"/>
          </p:cNvSpPr>
          <p:nvPr/>
        </p:nvSpPr>
        <p:spPr bwMode="auto">
          <a:xfrm flipH="1">
            <a:off x="1547813" y="2131857"/>
            <a:ext cx="574675" cy="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1017890" name="Line 34"/>
          <p:cNvSpPr>
            <a:spLocks noChangeShapeType="1"/>
          </p:cNvSpPr>
          <p:nvPr/>
        </p:nvSpPr>
        <p:spPr bwMode="auto">
          <a:xfrm flipH="1">
            <a:off x="1547813" y="2563657"/>
            <a:ext cx="574675" cy="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1017891" name="Line 35"/>
          <p:cNvSpPr>
            <a:spLocks noChangeShapeType="1"/>
          </p:cNvSpPr>
          <p:nvPr/>
        </p:nvSpPr>
        <p:spPr bwMode="auto">
          <a:xfrm>
            <a:off x="4067175" y="2131857"/>
            <a:ext cx="217488" cy="43180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1017892" name="Line 36"/>
          <p:cNvSpPr>
            <a:spLocks noChangeShapeType="1"/>
          </p:cNvSpPr>
          <p:nvPr/>
        </p:nvSpPr>
        <p:spPr bwMode="auto">
          <a:xfrm flipH="1">
            <a:off x="4067175" y="2131857"/>
            <a:ext cx="217488" cy="43180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1017893" name="Line 37"/>
          <p:cNvSpPr>
            <a:spLocks noChangeShapeType="1"/>
          </p:cNvSpPr>
          <p:nvPr/>
        </p:nvSpPr>
        <p:spPr bwMode="auto">
          <a:xfrm>
            <a:off x="4787900" y="2131857"/>
            <a:ext cx="217488" cy="43180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1017894" name="Line 38"/>
          <p:cNvSpPr>
            <a:spLocks noChangeShapeType="1"/>
          </p:cNvSpPr>
          <p:nvPr/>
        </p:nvSpPr>
        <p:spPr bwMode="auto">
          <a:xfrm flipH="1">
            <a:off x="4787900" y="2131857"/>
            <a:ext cx="217488" cy="43180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1017895" name="Line 39"/>
          <p:cNvSpPr>
            <a:spLocks noChangeShapeType="1"/>
          </p:cNvSpPr>
          <p:nvPr/>
        </p:nvSpPr>
        <p:spPr bwMode="auto">
          <a:xfrm>
            <a:off x="6804025" y="2131857"/>
            <a:ext cx="217488" cy="43180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1017896" name="Line 40"/>
          <p:cNvSpPr>
            <a:spLocks noChangeShapeType="1"/>
          </p:cNvSpPr>
          <p:nvPr/>
        </p:nvSpPr>
        <p:spPr bwMode="auto">
          <a:xfrm flipH="1">
            <a:off x="6804025" y="2131857"/>
            <a:ext cx="217488" cy="43180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1017897" name="Line 41"/>
          <p:cNvSpPr>
            <a:spLocks noChangeShapeType="1"/>
          </p:cNvSpPr>
          <p:nvPr/>
        </p:nvSpPr>
        <p:spPr bwMode="auto">
          <a:xfrm>
            <a:off x="2339975" y="2131857"/>
            <a:ext cx="1727200" cy="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1017898" name="Line 42"/>
          <p:cNvSpPr>
            <a:spLocks noChangeShapeType="1"/>
          </p:cNvSpPr>
          <p:nvPr/>
        </p:nvSpPr>
        <p:spPr bwMode="auto">
          <a:xfrm>
            <a:off x="2339975" y="2563657"/>
            <a:ext cx="1727200" cy="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1017899" name="Line 43"/>
          <p:cNvSpPr>
            <a:spLocks noChangeShapeType="1"/>
          </p:cNvSpPr>
          <p:nvPr/>
        </p:nvSpPr>
        <p:spPr bwMode="auto">
          <a:xfrm>
            <a:off x="4283075" y="2131857"/>
            <a:ext cx="504825" cy="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1017900" name="Line 44"/>
          <p:cNvSpPr>
            <a:spLocks noChangeShapeType="1"/>
          </p:cNvSpPr>
          <p:nvPr/>
        </p:nvSpPr>
        <p:spPr bwMode="auto">
          <a:xfrm>
            <a:off x="4283075" y="2563657"/>
            <a:ext cx="504825" cy="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1017901" name="Line 45"/>
          <p:cNvSpPr>
            <a:spLocks noChangeShapeType="1"/>
          </p:cNvSpPr>
          <p:nvPr/>
        </p:nvSpPr>
        <p:spPr bwMode="auto">
          <a:xfrm>
            <a:off x="5003800" y="2131857"/>
            <a:ext cx="1800225" cy="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1017902" name="Line 46"/>
          <p:cNvSpPr>
            <a:spLocks noChangeShapeType="1"/>
          </p:cNvSpPr>
          <p:nvPr/>
        </p:nvSpPr>
        <p:spPr bwMode="auto">
          <a:xfrm>
            <a:off x="5003800" y="2563657"/>
            <a:ext cx="1800225" cy="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1017903" name="Line 47"/>
          <p:cNvSpPr>
            <a:spLocks noChangeShapeType="1"/>
          </p:cNvSpPr>
          <p:nvPr/>
        </p:nvSpPr>
        <p:spPr bwMode="auto">
          <a:xfrm>
            <a:off x="7019925" y="2563657"/>
            <a:ext cx="1368425" cy="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1017904" name="Line 48"/>
          <p:cNvSpPr>
            <a:spLocks noChangeShapeType="1"/>
          </p:cNvSpPr>
          <p:nvPr/>
        </p:nvSpPr>
        <p:spPr bwMode="auto">
          <a:xfrm>
            <a:off x="7019925" y="2131857"/>
            <a:ext cx="1368425" cy="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1017905" name="Line 49"/>
          <p:cNvSpPr>
            <a:spLocks noChangeShapeType="1"/>
          </p:cNvSpPr>
          <p:nvPr/>
        </p:nvSpPr>
        <p:spPr bwMode="auto">
          <a:xfrm flipV="1">
            <a:off x="1547813" y="4220252"/>
            <a:ext cx="6840537" cy="1588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1017918" name="Text Box 62"/>
          <p:cNvSpPr txBox="1">
            <a:spLocks noChangeArrowheads="1"/>
          </p:cNvSpPr>
          <p:nvPr/>
        </p:nvSpPr>
        <p:spPr bwMode="auto">
          <a:xfrm>
            <a:off x="2555875" y="2106457"/>
            <a:ext cx="1439863" cy="457200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>
                <a:solidFill>
                  <a:srgbClr val="FF6600"/>
                </a:solidFill>
              </a:rPr>
              <a:t>行地址</a:t>
            </a:r>
          </a:p>
        </p:txBody>
      </p:sp>
      <p:sp>
        <p:nvSpPr>
          <p:cNvPr id="1017919" name="Text Box 63"/>
          <p:cNvSpPr txBox="1">
            <a:spLocks noChangeArrowheads="1"/>
          </p:cNvSpPr>
          <p:nvPr/>
        </p:nvSpPr>
        <p:spPr bwMode="auto">
          <a:xfrm>
            <a:off x="5148263" y="2106457"/>
            <a:ext cx="1439862" cy="457200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>
                <a:solidFill>
                  <a:srgbClr val="FF6600"/>
                </a:solidFill>
              </a:rPr>
              <a:t>列地址</a:t>
            </a:r>
          </a:p>
        </p:txBody>
      </p:sp>
      <p:sp>
        <p:nvSpPr>
          <p:cNvPr id="1017921" name="Text Box 65"/>
          <p:cNvSpPr txBox="1">
            <a:spLocks noChangeArrowheads="1"/>
          </p:cNvSpPr>
          <p:nvPr/>
        </p:nvSpPr>
        <p:spPr bwMode="auto">
          <a:xfrm>
            <a:off x="755650" y="5048927"/>
            <a:ext cx="936625" cy="396875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000"/>
              <a:t>D</a:t>
            </a:r>
            <a:r>
              <a:rPr lang="en-US" altLang="zh-CN" sz="2000" baseline="-25000"/>
              <a:t>OUT</a:t>
            </a:r>
          </a:p>
        </p:txBody>
      </p:sp>
      <p:sp>
        <p:nvSpPr>
          <p:cNvPr id="1017922" name="Line 66"/>
          <p:cNvSpPr>
            <a:spLocks noChangeShapeType="1"/>
          </p:cNvSpPr>
          <p:nvPr/>
        </p:nvSpPr>
        <p:spPr bwMode="auto">
          <a:xfrm flipH="1">
            <a:off x="5651500" y="4942565"/>
            <a:ext cx="144463" cy="287337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1017923" name="Line 67"/>
          <p:cNvSpPr>
            <a:spLocks noChangeShapeType="1"/>
          </p:cNvSpPr>
          <p:nvPr/>
        </p:nvSpPr>
        <p:spPr bwMode="auto">
          <a:xfrm>
            <a:off x="5651500" y="5229902"/>
            <a:ext cx="144463" cy="21590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1017924" name="Line 68"/>
          <p:cNvSpPr>
            <a:spLocks noChangeShapeType="1"/>
          </p:cNvSpPr>
          <p:nvPr/>
        </p:nvSpPr>
        <p:spPr bwMode="auto">
          <a:xfrm>
            <a:off x="7812088" y="4942565"/>
            <a:ext cx="144462" cy="287337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1017925" name="Line 69"/>
          <p:cNvSpPr>
            <a:spLocks noChangeShapeType="1"/>
          </p:cNvSpPr>
          <p:nvPr/>
        </p:nvSpPr>
        <p:spPr bwMode="auto">
          <a:xfrm flipH="1">
            <a:off x="7812088" y="5229902"/>
            <a:ext cx="144462" cy="21590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1017926" name="Line 70"/>
          <p:cNvSpPr>
            <a:spLocks noChangeShapeType="1"/>
          </p:cNvSpPr>
          <p:nvPr/>
        </p:nvSpPr>
        <p:spPr bwMode="auto">
          <a:xfrm>
            <a:off x="5795963" y="5445802"/>
            <a:ext cx="2016125" cy="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1017927" name="Line 71"/>
          <p:cNvSpPr>
            <a:spLocks noChangeShapeType="1"/>
          </p:cNvSpPr>
          <p:nvPr/>
        </p:nvSpPr>
        <p:spPr bwMode="auto">
          <a:xfrm flipV="1">
            <a:off x="5795963" y="4940977"/>
            <a:ext cx="2016125" cy="1588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1017928" name="Line 72"/>
          <p:cNvSpPr>
            <a:spLocks noChangeShapeType="1"/>
          </p:cNvSpPr>
          <p:nvPr/>
        </p:nvSpPr>
        <p:spPr bwMode="auto">
          <a:xfrm flipH="1" flipV="1">
            <a:off x="1547813" y="5228315"/>
            <a:ext cx="4103687" cy="1587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1017929" name="Line 73"/>
          <p:cNvSpPr>
            <a:spLocks noChangeShapeType="1"/>
          </p:cNvSpPr>
          <p:nvPr/>
        </p:nvSpPr>
        <p:spPr bwMode="auto">
          <a:xfrm>
            <a:off x="7956550" y="5228315"/>
            <a:ext cx="503238" cy="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1017930" name="Text Box 74"/>
          <p:cNvSpPr txBox="1">
            <a:spLocks noChangeArrowheads="1"/>
          </p:cNvSpPr>
          <p:nvPr/>
        </p:nvSpPr>
        <p:spPr bwMode="auto">
          <a:xfrm>
            <a:off x="5867400" y="4942565"/>
            <a:ext cx="1871663" cy="457200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>
                <a:solidFill>
                  <a:srgbClr val="FF6600"/>
                </a:solidFill>
              </a:rPr>
              <a:t>读出数据</a:t>
            </a:r>
          </a:p>
        </p:txBody>
      </p:sp>
      <p:sp>
        <p:nvSpPr>
          <p:cNvPr id="1017931" name="Line 75"/>
          <p:cNvSpPr>
            <a:spLocks noChangeShapeType="1"/>
          </p:cNvSpPr>
          <p:nvPr/>
        </p:nvSpPr>
        <p:spPr bwMode="auto">
          <a:xfrm flipV="1">
            <a:off x="5735638" y="1916790"/>
            <a:ext cx="0" cy="3887787"/>
          </a:xfrm>
          <a:prstGeom prst="line">
            <a:avLst/>
          </a:prstGeom>
          <a:noFill/>
          <a:ln w="19050">
            <a:solidFill>
              <a:srgbClr val="FF3300"/>
            </a:solidFill>
            <a:prstDash val="dash"/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1017932" name="Line 76"/>
          <p:cNvSpPr>
            <a:spLocks noChangeShapeType="1"/>
          </p:cNvSpPr>
          <p:nvPr/>
        </p:nvSpPr>
        <p:spPr bwMode="auto">
          <a:xfrm flipV="1">
            <a:off x="5257800" y="1916790"/>
            <a:ext cx="0" cy="3887787"/>
          </a:xfrm>
          <a:prstGeom prst="line">
            <a:avLst/>
          </a:prstGeom>
          <a:noFill/>
          <a:ln w="28575">
            <a:solidFill>
              <a:srgbClr val="009900"/>
            </a:solidFill>
            <a:prstDash val="dash"/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1017933" name="Line 77"/>
          <p:cNvSpPr>
            <a:spLocks noChangeShapeType="1"/>
          </p:cNvSpPr>
          <p:nvPr/>
        </p:nvSpPr>
        <p:spPr bwMode="auto">
          <a:xfrm flipV="1">
            <a:off x="4943475" y="1916790"/>
            <a:ext cx="0" cy="3887787"/>
          </a:xfrm>
          <a:prstGeom prst="line">
            <a:avLst/>
          </a:prstGeom>
          <a:noFill/>
          <a:ln w="28575">
            <a:solidFill>
              <a:srgbClr val="009900"/>
            </a:solidFill>
            <a:prstDash val="dash"/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1017934" name="Line 78"/>
          <p:cNvSpPr>
            <a:spLocks noChangeShapeType="1"/>
          </p:cNvSpPr>
          <p:nvPr/>
        </p:nvSpPr>
        <p:spPr bwMode="auto">
          <a:xfrm flipV="1">
            <a:off x="2593975" y="1916790"/>
            <a:ext cx="0" cy="3887787"/>
          </a:xfrm>
          <a:prstGeom prst="line">
            <a:avLst/>
          </a:prstGeom>
          <a:noFill/>
          <a:ln w="28575">
            <a:solidFill>
              <a:srgbClr val="009900"/>
            </a:solidFill>
            <a:prstDash val="dash"/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1017936" name="Line 80"/>
          <p:cNvSpPr>
            <a:spLocks noChangeShapeType="1"/>
          </p:cNvSpPr>
          <p:nvPr/>
        </p:nvSpPr>
        <p:spPr bwMode="auto">
          <a:xfrm flipV="1">
            <a:off x="2279650" y="1916790"/>
            <a:ext cx="0" cy="3887787"/>
          </a:xfrm>
          <a:prstGeom prst="line">
            <a:avLst/>
          </a:prstGeom>
          <a:noFill/>
          <a:ln w="28575">
            <a:solidFill>
              <a:srgbClr val="009900"/>
            </a:solidFill>
            <a:prstDash val="dash"/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1017937" name="Line 81"/>
          <p:cNvSpPr>
            <a:spLocks noChangeShapeType="1"/>
          </p:cNvSpPr>
          <p:nvPr/>
        </p:nvSpPr>
        <p:spPr bwMode="auto">
          <a:xfrm flipV="1">
            <a:off x="7629525" y="1916790"/>
            <a:ext cx="0" cy="3887787"/>
          </a:xfrm>
          <a:prstGeom prst="line">
            <a:avLst/>
          </a:prstGeom>
          <a:noFill/>
          <a:ln w="19050">
            <a:solidFill>
              <a:srgbClr val="FF3300"/>
            </a:solidFill>
            <a:prstDash val="dash"/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1017938" name="Text Box 82"/>
          <p:cNvSpPr txBox="1">
            <a:spLocks noChangeArrowheads="1"/>
          </p:cNvSpPr>
          <p:nvPr/>
        </p:nvSpPr>
        <p:spPr bwMode="auto">
          <a:xfrm>
            <a:off x="2030413" y="5731552"/>
            <a:ext cx="504825" cy="457200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>
                <a:solidFill>
                  <a:srgbClr val="008000"/>
                </a:solidFill>
              </a:rPr>
              <a:t>①</a:t>
            </a:r>
          </a:p>
        </p:txBody>
      </p:sp>
      <p:sp>
        <p:nvSpPr>
          <p:cNvPr id="1017939" name="Text Box 83"/>
          <p:cNvSpPr txBox="1">
            <a:spLocks noChangeArrowheads="1"/>
          </p:cNvSpPr>
          <p:nvPr/>
        </p:nvSpPr>
        <p:spPr bwMode="auto">
          <a:xfrm>
            <a:off x="2339975" y="5731552"/>
            <a:ext cx="504825" cy="457200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>
                <a:solidFill>
                  <a:srgbClr val="008000"/>
                </a:solidFill>
              </a:rPr>
              <a:t>②</a:t>
            </a:r>
          </a:p>
        </p:txBody>
      </p:sp>
      <p:sp>
        <p:nvSpPr>
          <p:cNvPr id="1017940" name="Text Box 84"/>
          <p:cNvSpPr txBox="1">
            <a:spLocks noChangeArrowheads="1"/>
          </p:cNvSpPr>
          <p:nvPr/>
        </p:nvSpPr>
        <p:spPr bwMode="auto">
          <a:xfrm>
            <a:off x="4681538" y="5756952"/>
            <a:ext cx="504825" cy="457200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>
                <a:solidFill>
                  <a:srgbClr val="008000"/>
                </a:solidFill>
              </a:rPr>
              <a:t>③</a:t>
            </a:r>
          </a:p>
        </p:txBody>
      </p:sp>
      <p:sp>
        <p:nvSpPr>
          <p:cNvPr id="1017941" name="Text Box 85"/>
          <p:cNvSpPr txBox="1">
            <a:spLocks noChangeArrowheads="1"/>
          </p:cNvSpPr>
          <p:nvPr/>
        </p:nvSpPr>
        <p:spPr bwMode="auto">
          <a:xfrm>
            <a:off x="5003800" y="5756952"/>
            <a:ext cx="504825" cy="457200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>
                <a:solidFill>
                  <a:srgbClr val="008000"/>
                </a:solidFill>
              </a:rPr>
              <a:t>④</a:t>
            </a:r>
          </a:p>
        </p:txBody>
      </p:sp>
      <p:sp>
        <p:nvSpPr>
          <p:cNvPr id="1017942" name="Line 86"/>
          <p:cNvSpPr>
            <a:spLocks noChangeShapeType="1"/>
          </p:cNvSpPr>
          <p:nvPr/>
        </p:nvSpPr>
        <p:spPr bwMode="auto">
          <a:xfrm>
            <a:off x="912813" y="2960869"/>
            <a:ext cx="503237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1017943" name="Line 87"/>
          <p:cNvSpPr>
            <a:spLocks noChangeShapeType="1"/>
          </p:cNvSpPr>
          <p:nvPr/>
        </p:nvSpPr>
        <p:spPr bwMode="auto">
          <a:xfrm>
            <a:off x="938213" y="3641907"/>
            <a:ext cx="465137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1017944" name="Line 88"/>
          <p:cNvSpPr>
            <a:spLocks noChangeShapeType="1"/>
          </p:cNvSpPr>
          <p:nvPr/>
        </p:nvSpPr>
        <p:spPr bwMode="auto">
          <a:xfrm>
            <a:off x="971550" y="4291690"/>
            <a:ext cx="398463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1017945" name="Text Box 89"/>
          <p:cNvSpPr txBox="1">
            <a:spLocks noChangeArrowheads="1"/>
          </p:cNvSpPr>
          <p:nvPr/>
        </p:nvSpPr>
        <p:spPr bwMode="auto">
          <a:xfrm>
            <a:off x="466725" y="2130269"/>
            <a:ext cx="1081088" cy="396875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000"/>
              <a:t>A</a:t>
            </a:r>
            <a:r>
              <a:rPr lang="en-US" altLang="zh-CN" sz="2000" baseline="-25000"/>
              <a:t>0</a:t>
            </a:r>
            <a:r>
              <a:rPr lang="zh-CN" altLang="en-US" sz="2000"/>
              <a:t>～</a:t>
            </a:r>
            <a:r>
              <a:rPr lang="en-US" altLang="zh-CN" sz="2000"/>
              <a:t>A</a:t>
            </a:r>
            <a:r>
              <a:rPr lang="en-US" altLang="zh-CN" sz="2000" baseline="-25000"/>
              <a:t>7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196691"/>
            <a:ext cx="8362950" cy="576548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 smtClean="0"/>
              <a:t>DRAM 2164 </a:t>
            </a:r>
            <a:r>
              <a:rPr lang="zh-CN" altLang="en-US" dirty="0" smtClean="0"/>
              <a:t>的读出过程：</a:t>
            </a:r>
            <a:endParaRPr lang="zh-CN" altLang="en-US" dirty="0"/>
          </a:p>
        </p:txBody>
      </p:sp>
      <p:sp>
        <p:nvSpPr>
          <p:cNvPr id="66" name="Rectangle 2"/>
          <p:cNvSpPr txBox="1">
            <a:spLocks noChangeArrowheads="1"/>
          </p:cNvSpPr>
          <p:nvPr/>
        </p:nvSpPr>
        <p:spPr bwMode="auto">
          <a:xfrm>
            <a:off x="683460" y="529250"/>
            <a:ext cx="8281153" cy="569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ts val="3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8650" indent="-268288" algn="l" rtl="0" eaLnBrk="1" fontAlgn="base" hangingPunct="1">
              <a:spcBef>
                <a:spcPts val="300"/>
              </a:spcBef>
              <a:spcAft>
                <a:spcPct val="0"/>
              </a:spcAft>
              <a:buClr>
                <a:srgbClr val="006600"/>
              </a:buClr>
              <a:buSzPct val="75000"/>
              <a:buFont typeface="Wingdings" pitchFamily="2" charset="2"/>
              <a:buChar char="l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896938" indent="-268288" algn="l" rtl="0" eaLnBrk="1" fontAlgn="base" hangingPunct="1">
              <a:spcBef>
                <a:spcPts val="300"/>
              </a:spcBef>
              <a:spcAft>
                <a:spcPct val="0"/>
              </a:spcAft>
              <a:buClr>
                <a:srgbClr val="FF6600"/>
              </a:buClr>
              <a:buSzPct val="65000"/>
              <a:buFont typeface="Wingdings" pitchFamily="2" charset="2"/>
              <a:buChar char="p"/>
              <a:defRPr sz="2400" b="1">
                <a:solidFill>
                  <a:schemeClr val="tx1"/>
                </a:solidFill>
                <a:latin typeface="+mn-lt"/>
                <a:ea typeface="楷体" panose="02010609060101010101" pitchFamily="49" charset="-122"/>
              </a:defRPr>
            </a:lvl3pPr>
            <a:lvl4pPr marL="1166813" indent="-269875" algn="l" rtl="0" eaLnBrk="1" fontAlgn="base" hangingPunct="1">
              <a:spcBef>
                <a:spcPts val="3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Wingdings" pitchFamily="2" charset="2"/>
              <a:buChar char="u"/>
              <a:defRPr sz="2400" b="1">
                <a:solidFill>
                  <a:schemeClr val="tx1"/>
                </a:solidFill>
                <a:latin typeface="+mn-lt"/>
                <a:ea typeface="楷体" panose="02010609060101010101" pitchFamily="49" charset="-122"/>
              </a:defRPr>
            </a:lvl4pPr>
            <a:lvl5pPr marL="1435100" indent="-268288" algn="l" rtl="0" eaLnBrk="1" fontAlgn="base" hangingPunct="1">
              <a:spcBef>
                <a:spcPts val="300"/>
              </a:spcBef>
              <a:spcAft>
                <a:spcPct val="0"/>
              </a:spcAft>
              <a:buClr>
                <a:srgbClr val="0066FF"/>
              </a:buClr>
              <a:buSzPct val="75000"/>
              <a:buFont typeface="Wingdings" pitchFamily="2" charset="2"/>
              <a:buChar char="ü"/>
              <a:defRPr sz="2400" b="1">
                <a:solidFill>
                  <a:schemeClr val="tx1"/>
                </a:solidFill>
                <a:latin typeface="+mn-lt"/>
                <a:ea typeface="楷体" panose="02010609060101010101" pitchFamily="49" charset="-122"/>
              </a:defRPr>
            </a:lvl5pPr>
            <a:lvl6pPr marL="2787650" indent="-2714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66FF"/>
              </a:buClr>
              <a:buSzPct val="75000"/>
              <a:buFont typeface="Wingdings" pitchFamily="2" charset="2"/>
              <a:buChar char="ü"/>
              <a:defRPr sz="2400" b="1">
                <a:solidFill>
                  <a:schemeClr val="tx1"/>
                </a:solidFill>
                <a:latin typeface="+mn-lt"/>
                <a:ea typeface="楷体_GB2312" pitchFamily="49" charset="-122"/>
              </a:defRPr>
            </a:lvl6pPr>
            <a:lvl7pPr marL="3244850" indent="-2714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66FF"/>
              </a:buClr>
              <a:buSzPct val="75000"/>
              <a:buFont typeface="Wingdings" pitchFamily="2" charset="2"/>
              <a:buChar char="ü"/>
              <a:defRPr sz="2400" b="1">
                <a:solidFill>
                  <a:schemeClr val="tx1"/>
                </a:solidFill>
                <a:latin typeface="+mn-lt"/>
                <a:ea typeface="楷体_GB2312" pitchFamily="49" charset="-122"/>
              </a:defRPr>
            </a:lvl7pPr>
            <a:lvl8pPr marL="3702050" indent="-2714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66FF"/>
              </a:buClr>
              <a:buSzPct val="75000"/>
              <a:buFont typeface="Wingdings" pitchFamily="2" charset="2"/>
              <a:buChar char="ü"/>
              <a:defRPr sz="2400" b="1">
                <a:solidFill>
                  <a:schemeClr val="tx1"/>
                </a:solidFill>
                <a:latin typeface="+mn-lt"/>
                <a:ea typeface="楷体_GB2312" pitchFamily="49" charset="-122"/>
              </a:defRPr>
            </a:lvl8pPr>
            <a:lvl9pPr marL="4159250" indent="-2714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66FF"/>
              </a:buClr>
              <a:buSzPct val="75000"/>
              <a:buFont typeface="Wingdings" pitchFamily="2" charset="2"/>
              <a:buChar char="ü"/>
              <a:defRPr sz="2400" b="1">
                <a:solidFill>
                  <a:schemeClr val="tx1"/>
                </a:solidFill>
                <a:latin typeface="+mn-lt"/>
                <a:ea typeface="楷体_GB2312" pitchFamily="49" charset="-122"/>
              </a:defRPr>
            </a:lvl9pPr>
          </a:lstStyle>
          <a:p>
            <a:pPr marL="0" indent="0">
              <a:buSzTx/>
              <a:buNone/>
            </a:pPr>
            <a:r>
              <a:rPr lang="zh-CN" altLang="en-US" kern="0" dirty="0">
                <a:solidFill>
                  <a:srgbClr val="008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二、工作方式与时序</a:t>
            </a:r>
            <a:endParaRPr lang="en-US" altLang="zh-CN" kern="0" dirty="0">
              <a:solidFill>
                <a:srgbClr val="008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7" name="标题 1"/>
          <p:cNvSpPr>
            <a:spLocks noGrp="1"/>
          </p:cNvSpPr>
          <p:nvPr>
            <p:ph type="title"/>
          </p:nvPr>
        </p:nvSpPr>
        <p:spPr>
          <a:xfrm>
            <a:off x="590550" y="44450"/>
            <a:ext cx="8229600" cy="523875"/>
          </a:xfrm>
        </p:spPr>
        <p:txBody>
          <a:bodyPr/>
          <a:lstStyle/>
          <a:p>
            <a:r>
              <a:rPr lang="en-US" altLang="zh-CN" dirty="0"/>
              <a:t>5.3.1 </a:t>
            </a:r>
            <a:r>
              <a:rPr lang="zh-CN" altLang="zh-CN" dirty="0"/>
              <a:t>简单异步</a:t>
            </a:r>
            <a:r>
              <a:rPr lang="en-US" altLang="zh-CN" dirty="0">
                <a:latin typeface="+mn-lt"/>
              </a:rPr>
              <a:t>DRAM</a:t>
            </a:r>
            <a:r>
              <a:rPr lang="zh-CN" altLang="en-US" dirty="0">
                <a:latin typeface="+mn-lt"/>
              </a:rPr>
              <a:t>：</a:t>
            </a:r>
            <a:r>
              <a:rPr lang="en-US" altLang="zh-CN" dirty="0">
                <a:solidFill>
                  <a:srgbClr val="FF0066"/>
                </a:solidFill>
                <a:latin typeface="+mn-lt"/>
              </a:rPr>
              <a:t>Intel </a:t>
            </a:r>
            <a:r>
              <a:rPr lang="en-US" altLang="zh-CN" dirty="0" smtClean="0">
                <a:solidFill>
                  <a:srgbClr val="FF0066"/>
                </a:solidFill>
                <a:latin typeface="+mn-lt"/>
              </a:rPr>
              <a:t>2164A</a:t>
            </a:r>
            <a:r>
              <a:rPr lang="en-US" altLang="zh-CN" dirty="0" smtClean="0">
                <a:solidFill>
                  <a:srgbClr val="CC3399"/>
                </a:solidFill>
                <a:latin typeface="+mn-ea"/>
                <a:ea typeface="+mn-ea"/>
              </a:rPr>
              <a:t>(</a:t>
            </a:r>
            <a:r>
              <a:rPr lang="en-US" altLang="zh-CN" dirty="0" smtClean="0">
                <a:solidFill>
                  <a:srgbClr val="CC3399"/>
                </a:solidFill>
                <a:latin typeface="Times New Roman" pitchFamily="18" charset="0"/>
              </a:rPr>
              <a:t>64K×1bit</a:t>
            </a:r>
            <a:r>
              <a:rPr lang="en-US" altLang="zh-CN" dirty="0" smtClean="0">
                <a:solidFill>
                  <a:srgbClr val="CC3399"/>
                </a:solidFill>
                <a:latin typeface="+mn-ea"/>
                <a:ea typeface="+mn-ea"/>
              </a:rPr>
              <a:t>)</a:t>
            </a:r>
            <a:endParaRPr lang="zh-CN" altLang="en-US" dirty="0">
              <a:solidFill>
                <a:srgbClr val="CC3399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2B84241-58E1-4548-8421-9B4807F7D69C}" type="slidenum">
              <a:rPr lang="zh-CN" altLang="en-US"/>
              <a:pPr/>
              <a:t>70</a:t>
            </a:fld>
            <a:endParaRPr lang="en-US" altLang="zh-CN"/>
          </a:p>
        </p:txBody>
      </p:sp>
      <p:pic>
        <p:nvPicPr>
          <p:cNvPr id="1010690" name="Picture 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95288" y="404813"/>
            <a:ext cx="7921625" cy="6156325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A5A2B36-FFD2-4ADE-AF65-6FB17986DC29}" type="slidenum">
              <a:rPr lang="zh-CN" altLang="en-US"/>
              <a:pPr/>
              <a:t>71</a:t>
            </a:fld>
            <a:endParaRPr lang="en-US" altLang="zh-CN"/>
          </a:p>
        </p:txBody>
      </p:sp>
      <p:sp>
        <p:nvSpPr>
          <p:cNvPr id="1011717" name="Text Box 5"/>
          <p:cNvSpPr txBox="1">
            <a:spLocks noChangeArrowheads="1"/>
          </p:cNvSpPr>
          <p:nvPr/>
        </p:nvSpPr>
        <p:spPr bwMode="auto">
          <a:xfrm>
            <a:off x="1043510" y="5229250"/>
            <a:ext cx="7056979" cy="461665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>
                <a:solidFill>
                  <a:schemeClr val="bg2"/>
                </a:solidFill>
              </a:rPr>
              <a:t>DDR3 </a:t>
            </a:r>
            <a:r>
              <a:rPr lang="en-US" altLang="zh-CN" smtClean="0">
                <a:solidFill>
                  <a:schemeClr val="bg2"/>
                </a:solidFill>
              </a:rPr>
              <a:t>SDRAM</a:t>
            </a:r>
            <a:r>
              <a:rPr lang="zh-CN" altLang="en-US" smtClean="0">
                <a:solidFill>
                  <a:schemeClr val="bg2"/>
                </a:solidFill>
              </a:rPr>
              <a:t> </a:t>
            </a:r>
            <a:r>
              <a:rPr lang="en-US" altLang="zh-CN" smtClean="0">
                <a:solidFill>
                  <a:schemeClr val="bg2"/>
                </a:solidFill>
              </a:rPr>
              <a:t>READ</a:t>
            </a:r>
            <a:r>
              <a:rPr lang="en-US" altLang="zh-CN" smtClean="0">
                <a:solidFill>
                  <a:schemeClr val="bg2"/>
                </a:solidFill>
                <a:latin typeface="+mn-ea"/>
                <a:ea typeface="+mn-ea"/>
              </a:rPr>
              <a:t>(</a:t>
            </a:r>
            <a:r>
              <a:rPr lang="en-US" altLang="zh-CN" smtClean="0">
                <a:solidFill>
                  <a:schemeClr val="bg2"/>
                </a:solidFill>
              </a:rPr>
              <a:t>BL8</a:t>
            </a:r>
            <a:r>
              <a:rPr lang="en-US" altLang="zh-CN" smtClean="0">
                <a:solidFill>
                  <a:schemeClr val="bg2"/>
                </a:solidFill>
                <a:latin typeface="+mn-ea"/>
                <a:ea typeface="+mn-ea"/>
              </a:rPr>
              <a:t>)</a:t>
            </a:r>
            <a:r>
              <a:rPr lang="en-US" altLang="zh-CN" smtClean="0">
                <a:solidFill>
                  <a:schemeClr val="bg2"/>
                </a:solidFill>
              </a:rPr>
              <a:t> to WRITE</a:t>
            </a:r>
            <a:r>
              <a:rPr lang="en-US" altLang="zh-CN" smtClean="0">
                <a:solidFill>
                  <a:schemeClr val="bg2"/>
                </a:solidFill>
                <a:latin typeface="+mn-ea"/>
                <a:ea typeface="+mn-ea"/>
              </a:rPr>
              <a:t>(</a:t>
            </a:r>
            <a:r>
              <a:rPr lang="en-US" altLang="zh-CN" smtClean="0">
                <a:solidFill>
                  <a:schemeClr val="bg2"/>
                </a:solidFill>
              </a:rPr>
              <a:t>BL8</a:t>
            </a:r>
            <a:r>
              <a:rPr lang="en-US" altLang="zh-CN" smtClean="0">
                <a:solidFill>
                  <a:schemeClr val="bg2"/>
                </a:solidFill>
                <a:latin typeface="+mn-ea"/>
                <a:ea typeface="+mn-ea"/>
              </a:rPr>
              <a:t>)</a:t>
            </a:r>
            <a:r>
              <a:rPr lang="en-US" altLang="zh-CN" smtClean="0">
                <a:solidFill>
                  <a:schemeClr val="bg2"/>
                </a:solidFill>
              </a:rPr>
              <a:t> </a:t>
            </a:r>
            <a:endParaRPr lang="zh-CN" altLang="en-US">
              <a:solidFill>
                <a:schemeClr val="bg2"/>
              </a:solidFill>
            </a:endParaRPr>
          </a:p>
        </p:txBody>
      </p:sp>
      <p:pic>
        <p:nvPicPr>
          <p:cNvPr id="106086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380" y="1512446"/>
            <a:ext cx="8964610" cy="3450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Rectangle 3"/>
          <p:cNvSpPr txBox="1">
            <a:spLocks noChangeArrowheads="1"/>
          </p:cNvSpPr>
          <p:nvPr/>
        </p:nvSpPr>
        <p:spPr bwMode="auto">
          <a:xfrm>
            <a:off x="395288" y="502966"/>
            <a:ext cx="8424863" cy="5755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ts val="3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8650" indent="-268288" algn="l" rtl="0" eaLnBrk="1" fontAlgn="base" hangingPunct="1">
              <a:spcBef>
                <a:spcPts val="300"/>
              </a:spcBef>
              <a:spcAft>
                <a:spcPct val="0"/>
              </a:spcAft>
              <a:buClr>
                <a:srgbClr val="006600"/>
              </a:buClr>
              <a:buSzPct val="75000"/>
              <a:buFont typeface="Wingdings" pitchFamily="2" charset="2"/>
              <a:buChar char="l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896938" indent="-268288" algn="l" rtl="0" eaLnBrk="1" fontAlgn="base" hangingPunct="1">
              <a:spcBef>
                <a:spcPts val="300"/>
              </a:spcBef>
              <a:spcAft>
                <a:spcPct val="0"/>
              </a:spcAft>
              <a:buClr>
                <a:srgbClr val="FF6600"/>
              </a:buClr>
              <a:buSzPct val="65000"/>
              <a:buFont typeface="Wingdings" pitchFamily="2" charset="2"/>
              <a:buChar char="p"/>
              <a:defRPr sz="2400" b="1">
                <a:solidFill>
                  <a:schemeClr val="tx1"/>
                </a:solidFill>
                <a:latin typeface="+mn-lt"/>
                <a:ea typeface="楷体" panose="02010609060101010101" pitchFamily="49" charset="-122"/>
              </a:defRPr>
            </a:lvl3pPr>
            <a:lvl4pPr marL="1166813" indent="-269875" algn="l" rtl="0" eaLnBrk="1" fontAlgn="base" hangingPunct="1">
              <a:spcBef>
                <a:spcPts val="3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Wingdings" pitchFamily="2" charset="2"/>
              <a:buChar char="u"/>
              <a:defRPr sz="2400" b="1">
                <a:solidFill>
                  <a:schemeClr val="tx1"/>
                </a:solidFill>
                <a:latin typeface="+mn-lt"/>
                <a:ea typeface="楷体" panose="02010609060101010101" pitchFamily="49" charset="-122"/>
              </a:defRPr>
            </a:lvl4pPr>
            <a:lvl5pPr marL="1435100" indent="-268288" algn="l" rtl="0" eaLnBrk="1" fontAlgn="base" hangingPunct="1">
              <a:spcBef>
                <a:spcPts val="300"/>
              </a:spcBef>
              <a:spcAft>
                <a:spcPct val="0"/>
              </a:spcAft>
              <a:buClr>
                <a:srgbClr val="0066FF"/>
              </a:buClr>
              <a:buSzPct val="75000"/>
              <a:buFont typeface="Wingdings" pitchFamily="2" charset="2"/>
              <a:buChar char="ü"/>
              <a:defRPr sz="2400" b="1">
                <a:solidFill>
                  <a:schemeClr val="tx1"/>
                </a:solidFill>
                <a:latin typeface="+mn-lt"/>
                <a:ea typeface="楷体" panose="02010609060101010101" pitchFamily="49" charset="-122"/>
              </a:defRPr>
            </a:lvl5pPr>
            <a:lvl6pPr marL="2787650" indent="-2714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66FF"/>
              </a:buClr>
              <a:buSzPct val="75000"/>
              <a:buFont typeface="Wingdings" pitchFamily="2" charset="2"/>
              <a:buChar char="ü"/>
              <a:defRPr sz="2400" b="1">
                <a:solidFill>
                  <a:schemeClr val="tx1"/>
                </a:solidFill>
                <a:latin typeface="+mn-lt"/>
                <a:ea typeface="楷体_GB2312" pitchFamily="49" charset="-122"/>
              </a:defRPr>
            </a:lvl6pPr>
            <a:lvl7pPr marL="3244850" indent="-2714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66FF"/>
              </a:buClr>
              <a:buSzPct val="75000"/>
              <a:buFont typeface="Wingdings" pitchFamily="2" charset="2"/>
              <a:buChar char="ü"/>
              <a:defRPr sz="2400" b="1">
                <a:solidFill>
                  <a:schemeClr val="tx1"/>
                </a:solidFill>
                <a:latin typeface="+mn-lt"/>
                <a:ea typeface="楷体_GB2312" pitchFamily="49" charset="-122"/>
              </a:defRPr>
            </a:lvl7pPr>
            <a:lvl8pPr marL="3702050" indent="-2714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66FF"/>
              </a:buClr>
              <a:buSzPct val="75000"/>
              <a:buFont typeface="Wingdings" pitchFamily="2" charset="2"/>
              <a:buChar char="ü"/>
              <a:defRPr sz="2400" b="1">
                <a:solidFill>
                  <a:schemeClr val="tx1"/>
                </a:solidFill>
                <a:latin typeface="+mn-lt"/>
                <a:ea typeface="楷体_GB2312" pitchFamily="49" charset="-122"/>
              </a:defRPr>
            </a:lvl8pPr>
            <a:lvl9pPr marL="4159250" indent="-2714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66FF"/>
              </a:buClr>
              <a:buSzPct val="75000"/>
              <a:buFont typeface="Wingdings" pitchFamily="2" charset="2"/>
              <a:buChar char="ü"/>
              <a:defRPr sz="2400" b="1">
                <a:solidFill>
                  <a:schemeClr val="tx1"/>
                </a:solidFill>
                <a:latin typeface="+mn-lt"/>
                <a:ea typeface="楷体_GB2312" pitchFamily="49" charset="-122"/>
              </a:defRPr>
            </a:lvl9pPr>
          </a:lstStyle>
          <a:p>
            <a:pPr marL="609600" indent="-609600">
              <a:buNone/>
            </a:pPr>
            <a:r>
              <a:rPr lang="zh-CN" altLang="en-US" kern="0" dirty="0" smtClean="0">
                <a:solidFill>
                  <a:srgbClr val="008000"/>
                </a:solidFill>
                <a:ea typeface="黑体" panose="02010609060101010101" pitchFamily="49" charset="-122"/>
              </a:rPr>
              <a:t>三、</a:t>
            </a:r>
            <a:r>
              <a:rPr lang="en-US" altLang="zh-CN" kern="0" dirty="0" smtClean="0">
                <a:solidFill>
                  <a:srgbClr val="008000"/>
                </a:solidFill>
                <a:ea typeface="黑体" panose="02010609060101010101" pitchFamily="49" charset="-122"/>
              </a:rPr>
              <a:t>DDR3 </a:t>
            </a:r>
            <a:r>
              <a:rPr lang="en-US" altLang="zh-CN" kern="0" dirty="0">
                <a:solidFill>
                  <a:srgbClr val="008000"/>
                </a:solidFill>
                <a:ea typeface="黑体" panose="02010609060101010101" pitchFamily="49" charset="-122"/>
              </a:rPr>
              <a:t>SDRAM </a:t>
            </a:r>
            <a:r>
              <a:rPr lang="zh-CN" altLang="en-US" kern="0" dirty="0" smtClean="0">
                <a:solidFill>
                  <a:srgbClr val="008000"/>
                </a:solidFill>
                <a:ea typeface="黑体" panose="02010609060101010101" pitchFamily="49" charset="-122"/>
              </a:rPr>
              <a:t>的 时序</a:t>
            </a:r>
            <a:endParaRPr lang="en-US" altLang="zh-CN" sz="3600" kern="0" dirty="0">
              <a:solidFill>
                <a:srgbClr val="008000"/>
              </a:solidFill>
              <a:ea typeface="黑体" panose="02010609060101010101" pitchFamily="49" charset="-122"/>
            </a:endParaRPr>
          </a:p>
        </p:txBody>
      </p:sp>
      <p:sp>
        <p:nvSpPr>
          <p:cNvPr id="13" name="标题 1"/>
          <p:cNvSpPr>
            <a:spLocks noGrp="1"/>
          </p:cNvSpPr>
          <p:nvPr>
            <p:ph type="title"/>
          </p:nvPr>
        </p:nvSpPr>
        <p:spPr>
          <a:xfrm>
            <a:off x="590550" y="44450"/>
            <a:ext cx="8229600" cy="523875"/>
          </a:xfrm>
        </p:spPr>
        <p:txBody>
          <a:bodyPr/>
          <a:lstStyle/>
          <a:p>
            <a:r>
              <a:rPr lang="en-US" altLang="zh-CN" dirty="0"/>
              <a:t>5.3.3  DDR SDRAM</a:t>
            </a:r>
            <a:endParaRPr lang="zh-CN" altLang="en-US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A5A2B36-FFD2-4ADE-AF65-6FB17986DC29}" type="slidenum">
              <a:rPr lang="zh-CN" altLang="en-US"/>
              <a:pPr/>
              <a:t>72</a:t>
            </a:fld>
            <a:endParaRPr lang="en-US" altLang="zh-CN"/>
          </a:p>
        </p:txBody>
      </p:sp>
      <p:sp>
        <p:nvSpPr>
          <p:cNvPr id="1011717" name="Text Box 5"/>
          <p:cNvSpPr txBox="1">
            <a:spLocks noChangeArrowheads="1"/>
          </p:cNvSpPr>
          <p:nvPr/>
        </p:nvSpPr>
        <p:spPr bwMode="auto">
          <a:xfrm>
            <a:off x="107380" y="5991755"/>
            <a:ext cx="8892600" cy="461665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mtClean="0">
                <a:solidFill>
                  <a:schemeClr val="bg2"/>
                </a:solidFill>
              </a:rPr>
              <a:t>DDR3 READ (BL4) to READ (BL4), Fixed BL with Bank Group</a:t>
            </a:r>
            <a:endParaRPr lang="zh-CN" altLang="en-US">
              <a:solidFill>
                <a:schemeClr val="bg2"/>
              </a:solidFill>
            </a:endParaRPr>
          </a:p>
        </p:txBody>
      </p:sp>
      <p:pic>
        <p:nvPicPr>
          <p:cNvPr id="10618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370" y="1052670"/>
            <a:ext cx="8985891" cy="3456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 Box 5"/>
          <p:cNvSpPr txBox="1">
            <a:spLocks noChangeArrowheads="1"/>
          </p:cNvSpPr>
          <p:nvPr/>
        </p:nvSpPr>
        <p:spPr bwMode="auto">
          <a:xfrm>
            <a:off x="179390" y="4437140"/>
            <a:ext cx="8892600" cy="1600438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 wrap="square">
            <a:spAutoFit/>
          </a:bodyPr>
          <a:lstStyle/>
          <a:p>
            <a:pPr marL="182563" indent="-182563" algn="l">
              <a:spcBef>
                <a:spcPts val="0"/>
              </a:spcBef>
              <a:buClrTx/>
              <a:buFont typeface="+mj-lt"/>
              <a:buAutoNum type="arabicPeriod"/>
            </a:pPr>
            <a:r>
              <a:rPr lang="en-US" altLang="zh-CN" sz="1400" b="0" smtClean="0">
                <a:latin typeface="+mn-lt"/>
              </a:rPr>
              <a:t>BL4, RL = 5 (CL = 5, AL = 0),</a:t>
            </a:r>
          </a:p>
          <a:p>
            <a:pPr marL="182563" indent="-182563" algn="l">
              <a:spcBef>
                <a:spcPts val="0"/>
              </a:spcBef>
              <a:buClrTx/>
              <a:buFont typeface="+mj-lt"/>
              <a:buAutoNum type="arabicPeriod"/>
            </a:pPr>
            <a:r>
              <a:rPr lang="en-US" altLang="zh-CN" sz="1400" b="0" smtClean="0">
                <a:latin typeface="+mn-lt"/>
              </a:rPr>
              <a:t>Dout n(or c) = data-out from Bank Group A column; Dout b(or d) = data-out from Bank Group B column.</a:t>
            </a:r>
          </a:p>
          <a:p>
            <a:pPr marL="182563" indent="-182563" algn="l">
              <a:spcBef>
                <a:spcPts val="0"/>
              </a:spcBef>
              <a:buClrTx/>
              <a:buFont typeface="+mj-lt"/>
              <a:buAutoNum type="arabicPeriod"/>
            </a:pPr>
            <a:r>
              <a:rPr lang="en-US" altLang="zh-CN" sz="1400" b="0" smtClean="0">
                <a:latin typeface="+mn-lt"/>
              </a:rPr>
              <a:t>NOP commands are shown for ease of illustration ; other commands may be valid at these times.</a:t>
            </a:r>
          </a:p>
          <a:p>
            <a:pPr marL="182563" indent="-182563" algn="l">
              <a:spcBef>
                <a:spcPts val="0"/>
              </a:spcBef>
              <a:buClrTx/>
              <a:buFont typeface="+mj-lt"/>
              <a:buAutoNum type="arabicPeriod"/>
            </a:pPr>
            <a:r>
              <a:rPr lang="en-US" altLang="zh-CN" sz="1400" b="0" smtClean="0">
                <a:latin typeface="+mn-lt"/>
              </a:rPr>
              <a:t>MR0 bit [A1, A0] = [1, 0], MR3 bit A11=1.</a:t>
            </a:r>
          </a:p>
          <a:p>
            <a:pPr marL="182563" indent="-182563" algn="l">
              <a:spcBef>
                <a:spcPts val="0"/>
              </a:spcBef>
              <a:buClrTx/>
              <a:buFont typeface="+mj-lt"/>
              <a:buAutoNum type="arabicPeriod"/>
            </a:pPr>
            <a:r>
              <a:rPr lang="en-US" altLang="zh-CN" sz="1400" b="0" smtClean="0">
                <a:latin typeface="+mn-lt"/>
              </a:rPr>
              <a:t>The minimum exrernal read command to PRE command spacing to the same bank is equal to AL + tRTP with tRTP being the internal read command to precharge command delay. tRTP = max(4nCLK) for all bins.</a:t>
            </a:r>
          </a:p>
          <a:p>
            <a:pPr marL="182563" indent="-182563" algn="l">
              <a:spcBef>
                <a:spcPts val="0"/>
              </a:spcBef>
              <a:buClrTx/>
              <a:buFont typeface="+mj-lt"/>
              <a:buAutoNum type="arabicPeriod"/>
            </a:pPr>
            <a:r>
              <a:rPr lang="en-US" altLang="zh-CN" sz="1400" b="0" smtClean="0">
                <a:latin typeface="+mn-lt"/>
              </a:rPr>
              <a:t>The minimum Active to PRE delay time must be satisfied.</a:t>
            </a:r>
            <a:endParaRPr lang="zh-CN" altLang="en-US" sz="1400" b="0">
              <a:latin typeface="+mn-lt"/>
            </a:endParaRP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395288" y="502966"/>
            <a:ext cx="8424863" cy="5755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ts val="3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8650" indent="-268288" algn="l" rtl="0" eaLnBrk="1" fontAlgn="base" hangingPunct="1">
              <a:spcBef>
                <a:spcPts val="300"/>
              </a:spcBef>
              <a:spcAft>
                <a:spcPct val="0"/>
              </a:spcAft>
              <a:buClr>
                <a:srgbClr val="006600"/>
              </a:buClr>
              <a:buSzPct val="75000"/>
              <a:buFont typeface="Wingdings" pitchFamily="2" charset="2"/>
              <a:buChar char="l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896938" indent="-268288" algn="l" rtl="0" eaLnBrk="1" fontAlgn="base" hangingPunct="1">
              <a:spcBef>
                <a:spcPts val="300"/>
              </a:spcBef>
              <a:spcAft>
                <a:spcPct val="0"/>
              </a:spcAft>
              <a:buClr>
                <a:srgbClr val="FF6600"/>
              </a:buClr>
              <a:buSzPct val="65000"/>
              <a:buFont typeface="Wingdings" pitchFamily="2" charset="2"/>
              <a:buChar char="p"/>
              <a:defRPr sz="2400" b="1">
                <a:solidFill>
                  <a:schemeClr val="tx1"/>
                </a:solidFill>
                <a:latin typeface="+mn-lt"/>
                <a:ea typeface="楷体" panose="02010609060101010101" pitchFamily="49" charset="-122"/>
              </a:defRPr>
            </a:lvl3pPr>
            <a:lvl4pPr marL="1166813" indent="-269875" algn="l" rtl="0" eaLnBrk="1" fontAlgn="base" hangingPunct="1">
              <a:spcBef>
                <a:spcPts val="3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Wingdings" pitchFamily="2" charset="2"/>
              <a:buChar char="u"/>
              <a:defRPr sz="2400" b="1">
                <a:solidFill>
                  <a:schemeClr val="tx1"/>
                </a:solidFill>
                <a:latin typeface="+mn-lt"/>
                <a:ea typeface="楷体" panose="02010609060101010101" pitchFamily="49" charset="-122"/>
              </a:defRPr>
            </a:lvl4pPr>
            <a:lvl5pPr marL="1435100" indent="-268288" algn="l" rtl="0" eaLnBrk="1" fontAlgn="base" hangingPunct="1">
              <a:spcBef>
                <a:spcPts val="300"/>
              </a:spcBef>
              <a:spcAft>
                <a:spcPct val="0"/>
              </a:spcAft>
              <a:buClr>
                <a:srgbClr val="0066FF"/>
              </a:buClr>
              <a:buSzPct val="75000"/>
              <a:buFont typeface="Wingdings" pitchFamily="2" charset="2"/>
              <a:buChar char="ü"/>
              <a:defRPr sz="2400" b="1">
                <a:solidFill>
                  <a:schemeClr val="tx1"/>
                </a:solidFill>
                <a:latin typeface="+mn-lt"/>
                <a:ea typeface="楷体" panose="02010609060101010101" pitchFamily="49" charset="-122"/>
              </a:defRPr>
            </a:lvl5pPr>
            <a:lvl6pPr marL="2787650" indent="-2714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66FF"/>
              </a:buClr>
              <a:buSzPct val="75000"/>
              <a:buFont typeface="Wingdings" pitchFamily="2" charset="2"/>
              <a:buChar char="ü"/>
              <a:defRPr sz="2400" b="1">
                <a:solidFill>
                  <a:schemeClr val="tx1"/>
                </a:solidFill>
                <a:latin typeface="+mn-lt"/>
                <a:ea typeface="楷体_GB2312" pitchFamily="49" charset="-122"/>
              </a:defRPr>
            </a:lvl6pPr>
            <a:lvl7pPr marL="3244850" indent="-2714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66FF"/>
              </a:buClr>
              <a:buSzPct val="75000"/>
              <a:buFont typeface="Wingdings" pitchFamily="2" charset="2"/>
              <a:buChar char="ü"/>
              <a:defRPr sz="2400" b="1">
                <a:solidFill>
                  <a:schemeClr val="tx1"/>
                </a:solidFill>
                <a:latin typeface="+mn-lt"/>
                <a:ea typeface="楷体_GB2312" pitchFamily="49" charset="-122"/>
              </a:defRPr>
            </a:lvl7pPr>
            <a:lvl8pPr marL="3702050" indent="-2714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66FF"/>
              </a:buClr>
              <a:buSzPct val="75000"/>
              <a:buFont typeface="Wingdings" pitchFamily="2" charset="2"/>
              <a:buChar char="ü"/>
              <a:defRPr sz="2400" b="1">
                <a:solidFill>
                  <a:schemeClr val="tx1"/>
                </a:solidFill>
                <a:latin typeface="+mn-lt"/>
                <a:ea typeface="楷体_GB2312" pitchFamily="49" charset="-122"/>
              </a:defRPr>
            </a:lvl8pPr>
            <a:lvl9pPr marL="4159250" indent="-2714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66FF"/>
              </a:buClr>
              <a:buSzPct val="75000"/>
              <a:buFont typeface="Wingdings" pitchFamily="2" charset="2"/>
              <a:buChar char="ü"/>
              <a:defRPr sz="2400" b="1">
                <a:solidFill>
                  <a:schemeClr val="tx1"/>
                </a:solidFill>
                <a:latin typeface="+mn-lt"/>
                <a:ea typeface="楷体_GB2312" pitchFamily="49" charset="-122"/>
              </a:defRPr>
            </a:lvl9pPr>
          </a:lstStyle>
          <a:p>
            <a:pPr marL="609600" indent="-609600">
              <a:buNone/>
            </a:pPr>
            <a:r>
              <a:rPr lang="zh-CN" altLang="en-US" kern="0" dirty="0" smtClean="0">
                <a:solidFill>
                  <a:srgbClr val="008000"/>
                </a:solidFill>
                <a:ea typeface="黑体" panose="02010609060101010101" pitchFamily="49" charset="-122"/>
              </a:rPr>
              <a:t>三、</a:t>
            </a:r>
            <a:r>
              <a:rPr lang="en-US" altLang="zh-CN" kern="0" dirty="0" smtClean="0">
                <a:solidFill>
                  <a:srgbClr val="008000"/>
                </a:solidFill>
                <a:ea typeface="黑体" panose="02010609060101010101" pitchFamily="49" charset="-122"/>
              </a:rPr>
              <a:t>DDR3 </a:t>
            </a:r>
            <a:r>
              <a:rPr lang="en-US" altLang="zh-CN" kern="0" dirty="0">
                <a:solidFill>
                  <a:srgbClr val="008000"/>
                </a:solidFill>
                <a:ea typeface="黑体" panose="02010609060101010101" pitchFamily="49" charset="-122"/>
              </a:rPr>
              <a:t>SDRAM </a:t>
            </a:r>
            <a:r>
              <a:rPr lang="zh-CN" altLang="en-US" kern="0" dirty="0" smtClean="0">
                <a:solidFill>
                  <a:srgbClr val="008000"/>
                </a:solidFill>
                <a:ea typeface="黑体" panose="02010609060101010101" pitchFamily="49" charset="-122"/>
              </a:rPr>
              <a:t>的 时序</a:t>
            </a:r>
            <a:endParaRPr lang="en-US" altLang="zh-CN" sz="3600" kern="0" dirty="0">
              <a:solidFill>
                <a:srgbClr val="008000"/>
              </a:solidFill>
              <a:ea typeface="黑体" panose="02010609060101010101" pitchFamily="49" charset="-122"/>
            </a:endParaRPr>
          </a:p>
        </p:txBody>
      </p:sp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590550" y="44450"/>
            <a:ext cx="8229600" cy="523875"/>
          </a:xfrm>
        </p:spPr>
        <p:txBody>
          <a:bodyPr/>
          <a:lstStyle/>
          <a:p>
            <a:r>
              <a:rPr lang="en-US" altLang="zh-CN" dirty="0"/>
              <a:t>5.3.3  DDR SDRAM</a:t>
            </a:r>
            <a:endParaRPr lang="zh-CN" altLang="en-US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A5A2B36-FFD2-4ADE-AF65-6FB17986DC29}" type="slidenum">
              <a:rPr lang="zh-CN" altLang="en-US"/>
              <a:pPr/>
              <a:t>73</a:t>
            </a:fld>
            <a:endParaRPr lang="en-US" altLang="zh-CN"/>
          </a:p>
        </p:txBody>
      </p:sp>
      <p:sp>
        <p:nvSpPr>
          <p:cNvPr id="1011717" name="Text Box 5"/>
          <p:cNvSpPr txBox="1">
            <a:spLocks noChangeArrowheads="1"/>
          </p:cNvSpPr>
          <p:nvPr/>
        </p:nvSpPr>
        <p:spPr bwMode="auto">
          <a:xfrm>
            <a:off x="107380" y="5919745"/>
            <a:ext cx="8892600" cy="461665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mtClean="0">
                <a:solidFill>
                  <a:schemeClr val="bg2"/>
                </a:solidFill>
              </a:rPr>
              <a:t>DDR3 Write (BL4) to Write (BL4), Fixed BL with Bank Group</a:t>
            </a:r>
            <a:endParaRPr lang="zh-CN" altLang="en-US">
              <a:solidFill>
                <a:schemeClr val="bg2"/>
              </a:solidFill>
            </a:endParaRPr>
          </a:p>
        </p:txBody>
      </p:sp>
      <p:sp>
        <p:nvSpPr>
          <p:cNvPr id="9" name="Text Box 5"/>
          <p:cNvSpPr txBox="1">
            <a:spLocks noChangeArrowheads="1"/>
          </p:cNvSpPr>
          <p:nvPr/>
        </p:nvSpPr>
        <p:spPr bwMode="auto">
          <a:xfrm>
            <a:off x="323410" y="4635779"/>
            <a:ext cx="8425170" cy="1169551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 wrap="square">
            <a:spAutoFit/>
          </a:bodyPr>
          <a:lstStyle/>
          <a:p>
            <a:pPr marL="182563" indent="-182563" algn="l">
              <a:spcBef>
                <a:spcPts val="0"/>
              </a:spcBef>
              <a:buClrTx/>
              <a:buFont typeface="+mj-lt"/>
              <a:buAutoNum type="arabicPeriod"/>
            </a:pPr>
            <a:r>
              <a:rPr lang="en-US" altLang="zh-CN" sz="1400" b="0" dirty="0" smtClean="0">
                <a:latin typeface="+mn-lt"/>
              </a:rPr>
              <a:t>BL4, WL = 5 (CWL = 5, AL = 0),</a:t>
            </a:r>
          </a:p>
          <a:p>
            <a:pPr marL="182563" indent="-182563" algn="l">
              <a:spcBef>
                <a:spcPts val="0"/>
              </a:spcBef>
              <a:buClrTx/>
              <a:buFont typeface="+mj-lt"/>
              <a:buAutoNum type="arabicPeriod"/>
            </a:pPr>
            <a:r>
              <a:rPr lang="en-US" altLang="zh-CN" sz="1400" b="0" dirty="0" smtClean="0">
                <a:latin typeface="+mn-lt"/>
              </a:rPr>
              <a:t>DIN n(or c) = data-in from Bank Group A column; DIN b(or d) = data-in from Bank Group B column.</a:t>
            </a:r>
          </a:p>
          <a:p>
            <a:pPr marL="182563" indent="-182563" algn="l">
              <a:spcBef>
                <a:spcPts val="0"/>
              </a:spcBef>
              <a:buClrTx/>
              <a:buFont typeface="+mj-lt"/>
              <a:buAutoNum type="arabicPeriod"/>
            </a:pPr>
            <a:r>
              <a:rPr lang="en-US" altLang="zh-CN" sz="1400" b="0" dirty="0" smtClean="0">
                <a:latin typeface="+mn-lt"/>
              </a:rPr>
              <a:t>NOP commands are shown for ease of illustration ; other commands may be valid at these times.</a:t>
            </a:r>
          </a:p>
          <a:p>
            <a:pPr marL="182563" indent="-182563" algn="l">
              <a:spcBef>
                <a:spcPts val="0"/>
              </a:spcBef>
              <a:buClrTx/>
              <a:buFont typeface="+mj-lt"/>
              <a:buAutoNum type="arabicPeriod"/>
            </a:pPr>
            <a:r>
              <a:rPr lang="en-US" altLang="zh-CN" sz="1400" b="0" dirty="0" smtClean="0">
                <a:latin typeface="+mn-lt"/>
              </a:rPr>
              <a:t>MR0 bit [A1, A0] = [1, 0], MR3 bit A11=1.</a:t>
            </a:r>
          </a:p>
          <a:p>
            <a:pPr marL="182563" indent="-182563" algn="l">
              <a:spcBef>
                <a:spcPts val="0"/>
              </a:spcBef>
              <a:buClrTx/>
              <a:buFont typeface="+mj-lt"/>
              <a:buAutoNum type="arabicPeriod"/>
            </a:pPr>
            <a:r>
              <a:rPr lang="en-US" altLang="zh-CN" sz="1400" b="0" dirty="0" err="1" smtClean="0">
                <a:latin typeface="+mn-lt"/>
              </a:rPr>
              <a:t>tWR</a:t>
            </a:r>
            <a:r>
              <a:rPr lang="en-US" altLang="zh-CN" sz="1400" b="0" dirty="0" smtClean="0">
                <a:latin typeface="+mn-lt"/>
              </a:rPr>
              <a:t> / </a:t>
            </a:r>
            <a:r>
              <a:rPr lang="en-US" altLang="zh-CN" sz="1400" b="0" dirty="0" err="1" smtClean="0">
                <a:latin typeface="+mn-lt"/>
              </a:rPr>
              <a:t>tWTR</a:t>
            </a:r>
            <a:r>
              <a:rPr lang="en-US" altLang="zh-CN" sz="1400" b="0" dirty="0" smtClean="0">
                <a:latin typeface="+mn-lt"/>
              </a:rPr>
              <a:t> : start at the clock edge of (WL+2nCLK) after the </a:t>
            </a:r>
            <a:r>
              <a:rPr lang="en-US" altLang="zh-CN" sz="1400" b="0" dirty="0" err="1" smtClean="0">
                <a:latin typeface="+mn-lt"/>
              </a:rPr>
              <a:t>lestest</a:t>
            </a:r>
            <a:r>
              <a:rPr lang="en-US" altLang="zh-CN" sz="1400" b="0" dirty="0" smtClean="0">
                <a:latin typeface="+mn-lt"/>
              </a:rPr>
              <a:t> write command.</a:t>
            </a:r>
            <a:endParaRPr lang="zh-CN" altLang="en-US" sz="1400" b="0" dirty="0">
              <a:latin typeface="+mn-lt"/>
            </a:endParaRPr>
          </a:p>
        </p:txBody>
      </p:sp>
      <p:pic>
        <p:nvPicPr>
          <p:cNvPr id="10629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370" y="1179298"/>
            <a:ext cx="8993414" cy="3325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395288" y="502966"/>
            <a:ext cx="8424863" cy="5755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ts val="3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8650" indent="-268288" algn="l" rtl="0" eaLnBrk="1" fontAlgn="base" hangingPunct="1">
              <a:spcBef>
                <a:spcPts val="300"/>
              </a:spcBef>
              <a:spcAft>
                <a:spcPct val="0"/>
              </a:spcAft>
              <a:buClr>
                <a:srgbClr val="006600"/>
              </a:buClr>
              <a:buSzPct val="75000"/>
              <a:buFont typeface="Wingdings" pitchFamily="2" charset="2"/>
              <a:buChar char="l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896938" indent="-268288" algn="l" rtl="0" eaLnBrk="1" fontAlgn="base" hangingPunct="1">
              <a:spcBef>
                <a:spcPts val="300"/>
              </a:spcBef>
              <a:spcAft>
                <a:spcPct val="0"/>
              </a:spcAft>
              <a:buClr>
                <a:srgbClr val="FF6600"/>
              </a:buClr>
              <a:buSzPct val="65000"/>
              <a:buFont typeface="Wingdings" pitchFamily="2" charset="2"/>
              <a:buChar char="p"/>
              <a:defRPr sz="2400" b="1">
                <a:solidFill>
                  <a:schemeClr val="tx1"/>
                </a:solidFill>
                <a:latin typeface="+mn-lt"/>
                <a:ea typeface="楷体" panose="02010609060101010101" pitchFamily="49" charset="-122"/>
              </a:defRPr>
            </a:lvl3pPr>
            <a:lvl4pPr marL="1166813" indent="-269875" algn="l" rtl="0" eaLnBrk="1" fontAlgn="base" hangingPunct="1">
              <a:spcBef>
                <a:spcPts val="3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Wingdings" pitchFamily="2" charset="2"/>
              <a:buChar char="u"/>
              <a:defRPr sz="2400" b="1">
                <a:solidFill>
                  <a:schemeClr val="tx1"/>
                </a:solidFill>
                <a:latin typeface="+mn-lt"/>
                <a:ea typeface="楷体" panose="02010609060101010101" pitchFamily="49" charset="-122"/>
              </a:defRPr>
            </a:lvl4pPr>
            <a:lvl5pPr marL="1435100" indent="-268288" algn="l" rtl="0" eaLnBrk="1" fontAlgn="base" hangingPunct="1">
              <a:spcBef>
                <a:spcPts val="300"/>
              </a:spcBef>
              <a:spcAft>
                <a:spcPct val="0"/>
              </a:spcAft>
              <a:buClr>
                <a:srgbClr val="0066FF"/>
              </a:buClr>
              <a:buSzPct val="75000"/>
              <a:buFont typeface="Wingdings" pitchFamily="2" charset="2"/>
              <a:buChar char="ü"/>
              <a:defRPr sz="2400" b="1">
                <a:solidFill>
                  <a:schemeClr val="tx1"/>
                </a:solidFill>
                <a:latin typeface="+mn-lt"/>
                <a:ea typeface="楷体" panose="02010609060101010101" pitchFamily="49" charset="-122"/>
              </a:defRPr>
            </a:lvl5pPr>
            <a:lvl6pPr marL="2787650" indent="-2714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66FF"/>
              </a:buClr>
              <a:buSzPct val="75000"/>
              <a:buFont typeface="Wingdings" pitchFamily="2" charset="2"/>
              <a:buChar char="ü"/>
              <a:defRPr sz="2400" b="1">
                <a:solidFill>
                  <a:schemeClr val="tx1"/>
                </a:solidFill>
                <a:latin typeface="+mn-lt"/>
                <a:ea typeface="楷体_GB2312" pitchFamily="49" charset="-122"/>
              </a:defRPr>
            </a:lvl6pPr>
            <a:lvl7pPr marL="3244850" indent="-2714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66FF"/>
              </a:buClr>
              <a:buSzPct val="75000"/>
              <a:buFont typeface="Wingdings" pitchFamily="2" charset="2"/>
              <a:buChar char="ü"/>
              <a:defRPr sz="2400" b="1">
                <a:solidFill>
                  <a:schemeClr val="tx1"/>
                </a:solidFill>
                <a:latin typeface="+mn-lt"/>
                <a:ea typeface="楷体_GB2312" pitchFamily="49" charset="-122"/>
              </a:defRPr>
            </a:lvl7pPr>
            <a:lvl8pPr marL="3702050" indent="-2714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66FF"/>
              </a:buClr>
              <a:buSzPct val="75000"/>
              <a:buFont typeface="Wingdings" pitchFamily="2" charset="2"/>
              <a:buChar char="ü"/>
              <a:defRPr sz="2400" b="1">
                <a:solidFill>
                  <a:schemeClr val="tx1"/>
                </a:solidFill>
                <a:latin typeface="+mn-lt"/>
                <a:ea typeface="楷体_GB2312" pitchFamily="49" charset="-122"/>
              </a:defRPr>
            </a:lvl8pPr>
            <a:lvl9pPr marL="4159250" indent="-2714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66FF"/>
              </a:buClr>
              <a:buSzPct val="75000"/>
              <a:buFont typeface="Wingdings" pitchFamily="2" charset="2"/>
              <a:buChar char="ü"/>
              <a:defRPr sz="2400" b="1">
                <a:solidFill>
                  <a:schemeClr val="tx1"/>
                </a:solidFill>
                <a:latin typeface="+mn-lt"/>
                <a:ea typeface="楷体_GB2312" pitchFamily="49" charset="-122"/>
              </a:defRPr>
            </a:lvl9pPr>
          </a:lstStyle>
          <a:p>
            <a:pPr marL="609600" indent="-609600">
              <a:buNone/>
            </a:pPr>
            <a:r>
              <a:rPr lang="zh-CN" altLang="en-US" kern="0" dirty="0" smtClean="0">
                <a:solidFill>
                  <a:srgbClr val="008000"/>
                </a:solidFill>
                <a:ea typeface="黑体" panose="02010609060101010101" pitchFamily="49" charset="-122"/>
              </a:rPr>
              <a:t>三、</a:t>
            </a:r>
            <a:r>
              <a:rPr lang="en-US" altLang="zh-CN" kern="0" dirty="0" smtClean="0">
                <a:solidFill>
                  <a:srgbClr val="008000"/>
                </a:solidFill>
                <a:ea typeface="黑体" panose="02010609060101010101" pitchFamily="49" charset="-122"/>
              </a:rPr>
              <a:t>DDR3 </a:t>
            </a:r>
            <a:r>
              <a:rPr lang="en-US" altLang="zh-CN" kern="0" dirty="0">
                <a:solidFill>
                  <a:srgbClr val="008000"/>
                </a:solidFill>
                <a:ea typeface="黑体" panose="02010609060101010101" pitchFamily="49" charset="-122"/>
              </a:rPr>
              <a:t>SDRAM </a:t>
            </a:r>
            <a:r>
              <a:rPr lang="zh-CN" altLang="en-US" kern="0" dirty="0" smtClean="0">
                <a:solidFill>
                  <a:srgbClr val="008000"/>
                </a:solidFill>
                <a:ea typeface="黑体" panose="02010609060101010101" pitchFamily="49" charset="-122"/>
              </a:rPr>
              <a:t>的 时序</a:t>
            </a:r>
            <a:endParaRPr lang="en-US" altLang="zh-CN" sz="3600" kern="0" dirty="0">
              <a:solidFill>
                <a:srgbClr val="008000"/>
              </a:solidFill>
              <a:ea typeface="黑体" panose="02010609060101010101" pitchFamily="49" charset="-122"/>
            </a:endParaRPr>
          </a:p>
        </p:txBody>
      </p:sp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590550" y="44450"/>
            <a:ext cx="8229600" cy="523875"/>
          </a:xfrm>
        </p:spPr>
        <p:txBody>
          <a:bodyPr/>
          <a:lstStyle/>
          <a:p>
            <a:r>
              <a:rPr lang="en-US" altLang="zh-CN" dirty="0"/>
              <a:t>5.3.3  DDR SDRAM</a:t>
            </a:r>
            <a:endParaRPr lang="zh-CN" altLang="en-US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5.3.3  DDR SDRAM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484730"/>
            <a:ext cx="8362950" cy="4987509"/>
          </a:xfrm>
        </p:spPr>
        <p:txBody>
          <a:bodyPr/>
          <a:lstStyle/>
          <a:p>
            <a:r>
              <a:rPr lang="zh-CN" altLang="zh-CN" sz="2400" dirty="0" smtClean="0"/>
              <a:t>在</a:t>
            </a:r>
            <a:r>
              <a:rPr lang="zh-CN" altLang="zh-CN" sz="2400" dirty="0"/>
              <a:t>仍采用</a:t>
            </a:r>
            <a:r>
              <a:rPr lang="zh-CN" altLang="zh-CN" sz="2400" dirty="0">
                <a:solidFill>
                  <a:srgbClr val="0000FF"/>
                </a:solidFill>
              </a:rPr>
              <a:t>南北桥芯片组</a:t>
            </a:r>
            <a:r>
              <a:rPr lang="zh-CN" altLang="zh-CN" sz="2400" dirty="0"/>
              <a:t>的</a:t>
            </a:r>
            <a:r>
              <a:rPr lang="en-US" altLang="zh-CN" sz="2400" dirty="0"/>
              <a:t>PC</a:t>
            </a:r>
            <a:r>
              <a:rPr lang="zh-CN" altLang="zh-CN" sz="2400" dirty="0"/>
              <a:t>机中，</a:t>
            </a:r>
            <a:r>
              <a:rPr lang="en-US" altLang="zh-CN" sz="2400" dirty="0"/>
              <a:t>DDR</a:t>
            </a:r>
            <a:r>
              <a:rPr lang="zh-CN" altLang="zh-CN" sz="2400" dirty="0"/>
              <a:t>控制器依然</a:t>
            </a:r>
            <a:r>
              <a:rPr lang="zh-CN" altLang="zh-CN" sz="2400" dirty="0">
                <a:solidFill>
                  <a:srgbClr val="0000FF"/>
                </a:solidFill>
              </a:rPr>
              <a:t>集成</a:t>
            </a:r>
            <a:r>
              <a:rPr lang="zh-CN" altLang="zh-CN" sz="2400" dirty="0"/>
              <a:t>在</a:t>
            </a:r>
            <a:r>
              <a:rPr lang="zh-CN" altLang="zh-CN" sz="2400" dirty="0">
                <a:solidFill>
                  <a:srgbClr val="0000FF"/>
                </a:solidFill>
              </a:rPr>
              <a:t>北桥芯片</a:t>
            </a:r>
            <a:r>
              <a:rPr lang="zh-CN" altLang="zh-CN" sz="2400" dirty="0"/>
              <a:t>中，</a:t>
            </a:r>
            <a:r>
              <a:rPr lang="en-US" altLang="zh-CN" sz="2400" dirty="0"/>
              <a:t>DDR SDRAM</a:t>
            </a:r>
            <a:r>
              <a:rPr lang="zh-CN" altLang="zh-CN" sz="2400" dirty="0"/>
              <a:t>芯片依然连接在北桥上</a:t>
            </a:r>
            <a:r>
              <a:rPr lang="zh-CN" altLang="zh-CN" sz="2400" dirty="0" smtClean="0"/>
              <a:t>。</a:t>
            </a:r>
            <a:endParaRPr lang="en-US" altLang="zh-CN" sz="2400" dirty="0" smtClean="0"/>
          </a:p>
          <a:p>
            <a:pPr lvl="1"/>
            <a:r>
              <a:rPr lang="zh-CN" altLang="zh-CN" sz="2400" dirty="0" smtClean="0"/>
              <a:t>移动</a:t>
            </a:r>
            <a:r>
              <a:rPr lang="en-US" altLang="zh-CN" sz="2400" dirty="0">
                <a:solidFill>
                  <a:srgbClr val="CC0099"/>
                </a:solidFill>
              </a:rPr>
              <a:t>Pentium 4</a:t>
            </a:r>
            <a:r>
              <a:rPr lang="zh-CN" altLang="zh-CN" sz="2400" dirty="0"/>
              <a:t>系统中的北桥芯片</a:t>
            </a:r>
            <a:r>
              <a:rPr lang="en-US" altLang="zh-CN" sz="2400" dirty="0">
                <a:solidFill>
                  <a:srgbClr val="CC0099"/>
                </a:solidFill>
              </a:rPr>
              <a:t>852GM GMCH</a:t>
            </a:r>
            <a:r>
              <a:rPr lang="zh-CN" altLang="zh-CN" sz="2400" dirty="0"/>
              <a:t>内部集成了单通道</a:t>
            </a:r>
            <a:r>
              <a:rPr lang="en-US" altLang="zh-CN" sz="2400" dirty="0"/>
              <a:t>DDR SDRAM</a:t>
            </a:r>
            <a:r>
              <a:rPr lang="zh-CN" altLang="zh-CN" sz="2400" dirty="0"/>
              <a:t>控制器，可以直接连接</a:t>
            </a:r>
            <a:r>
              <a:rPr lang="en-US" altLang="zh-CN" sz="2400" dirty="0"/>
              <a:t>64</a:t>
            </a:r>
            <a:r>
              <a:rPr lang="zh-CN" altLang="zh-CN" sz="2400" dirty="0"/>
              <a:t>位数据宽度的</a:t>
            </a:r>
            <a:r>
              <a:rPr lang="en-US" altLang="zh-CN" sz="2400" dirty="0"/>
              <a:t>DDR SDRAM</a:t>
            </a:r>
            <a:r>
              <a:rPr lang="zh-CN" altLang="zh-CN" sz="2400" dirty="0"/>
              <a:t>内存条</a:t>
            </a:r>
            <a:r>
              <a:rPr lang="zh-CN" altLang="zh-CN" sz="2400" dirty="0" smtClean="0"/>
              <a:t>。</a:t>
            </a:r>
            <a:endParaRPr lang="en-US" altLang="zh-CN" sz="2400" dirty="0" smtClean="0"/>
          </a:p>
          <a:p>
            <a:pPr lvl="1"/>
            <a:r>
              <a:rPr lang="zh-CN" altLang="zh-CN" sz="2400" dirty="0" smtClean="0"/>
              <a:t>在</a:t>
            </a:r>
            <a:r>
              <a:rPr lang="en-US" altLang="zh-CN" sz="2400" dirty="0">
                <a:solidFill>
                  <a:srgbClr val="CC0099"/>
                </a:solidFill>
              </a:rPr>
              <a:t>Core 2</a:t>
            </a:r>
            <a:r>
              <a:rPr lang="zh-CN" altLang="zh-CN" sz="2400" dirty="0"/>
              <a:t>系统中的北桥芯片</a:t>
            </a:r>
            <a:r>
              <a:rPr lang="en-US" altLang="zh-CN" sz="2400" dirty="0">
                <a:solidFill>
                  <a:srgbClr val="CC0099"/>
                </a:solidFill>
              </a:rPr>
              <a:t>82G41 GMCH</a:t>
            </a:r>
            <a:r>
              <a:rPr lang="zh-CN" altLang="zh-CN" sz="2400" dirty="0"/>
              <a:t>集成了双通道存储控制器，每个通道最多可以连接两个</a:t>
            </a:r>
            <a:r>
              <a:rPr lang="en-US" altLang="zh-CN" sz="2400" dirty="0"/>
              <a:t>DIMM</a:t>
            </a:r>
            <a:r>
              <a:rPr lang="zh-CN" altLang="zh-CN" sz="2400" dirty="0"/>
              <a:t>封装的</a:t>
            </a:r>
            <a:r>
              <a:rPr lang="en-US" altLang="zh-CN" sz="2400" dirty="0"/>
              <a:t>64</a:t>
            </a:r>
            <a:r>
              <a:rPr lang="zh-CN" altLang="zh-CN" sz="2400" dirty="0"/>
              <a:t>位数据宽度的</a:t>
            </a:r>
            <a:r>
              <a:rPr lang="en-US" altLang="zh-CN" sz="2400" dirty="0"/>
              <a:t>DDR2/DDR3 SDRAM</a:t>
            </a:r>
            <a:r>
              <a:rPr lang="zh-CN" altLang="zh-CN" sz="2400" dirty="0"/>
              <a:t>内存条。</a:t>
            </a:r>
          </a:p>
          <a:p>
            <a:r>
              <a:rPr lang="zh-CN" altLang="zh-CN" sz="2400" dirty="0" smtClean="0"/>
              <a:t>某些</a:t>
            </a:r>
            <a:r>
              <a:rPr lang="zh-CN" altLang="zh-CN" sz="2400" dirty="0">
                <a:solidFill>
                  <a:srgbClr val="0000FF"/>
                </a:solidFill>
              </a:rPr>
              <a:t>处理器中集成</a:t>
            </a:r>
            <a:r>
              <a:rPr lang="zh-CN" altLang="zh-CN" sz="2400" dirty="0"/>
              <a:t>了</a:t>
            </a:r>
            <a:r>
              <a:rPr lang="en-US" altLang="zh-CN" sz="2400" dirty="0" smtClean="0">
                <a:solidFill>
                  <a:srgbClr val="0000FF"/>
                </a:solidFill>
              </a:rPr>
              <a:t>DDR SDRAM</a:t>
            </a:r>
            <a:r>
              <a:rPr lang="zh-CN" altLang="zh-CN" sz="2400" dirty="0" smtClean="0">
                <a:solidFill>
                  <a:srgbClr val="0000FF"/>
                </a:solidFill>
              </a:rPr>
              <a:t>控制器</a:t>
            </a:r>
            <a:r>
              <a:rPr lang="zh-CN" altLang="zh-CN" sz="2400" dirty="0"/>
              <a:t>，</a:t>
            </a:r>
            <a:r>
              <a:rPr lang="en-US" altLang="zh-CN" sz="2400" dirty="0"/>
              <a:t>DDR SDRAM</a:t>
            </a:r>
            <a:r>
              <a:rPr lang="zh-CN" altLang="zh-CN" sz="2400" dirty="0"/>
              <a:t>芯片直接连接在处理器上</a:t>
            </a:r>
            <a:r>
              <a:rPr lang="zh-CN" altLang="zh-CN" sz="2400" dirty="0" smtClean="0"/>
              <a:t>。</a:t>
            </a:r>
            <a:r>
              <a:rPr lang="en-US" altLang="zh-CN" sz="2400" dirty="0" smtClean="0"/>
              <a:t/>
            </a:r>
            <a:br>
              <a:rPr lang="en-US" altLang="zh-CN" sz="2400" dirty="0" smtClean="0"/>
            </a:br>
            <a:r>
              <a:rPr lang="zh-CN" altLang="zh-CN" sz="2400" dirty="0" smtClean="0"/>
              <a:t>在</a:t>
            </a:r>
            <a:r>
              <a:rPr lang="zh-CN" altLang="zh-CN" sz="2400" dirty="0"/>
              <a:t>第四代</a:t>
            </a:r>
            <a:r>
              <a:rPr lang="en-US" altLang="zh-CN" sz="2400" dirty="0">
                <a:solidFill>
                  <a:srgbClr val="CC0099"/>
                </a:solidFill>
              </a:rPr>
              <a:t>Core i7/i5/i3</a:t>
            </a:r>
            <a:r>
              <a:rPr lang="zh-CN" altLang="zh-CN" sz="2400" dirty="0"/>
              <a:t>处理器构成的计算机系统中，双通道存储控制器已与</a:t>
            </a:r>
            <a:r>
              <a:rPr lang="en-US" altLang="zh-CN" sz="2400" dirty="0"/>
              <a:t>CPU</a:t>
            </a:r>
            <a:r>
              <a:rPr lang="zh-CN" altLang="zh-CN" sz="2400" dirty="0"/>
              <a:t>内核集成在一个芯片中，</a:t>
            </a:r>
            <a:r>
              <a:rPr lang="en-US" altLang="zh-CN" sz="2400" dirty="0"/>
              <a:t>DDR3 SDRAM</a:t>
            </a:r>
            <a:r>
              <a:rPr lang="zh-CN" altLang="zh-CN" sz="2400" dirty="0"/>
              <a:t>内存条直接与</a:t>
            </a:r>
            <a:r>
              <a:rPr lang="en-US" altLang="zh-CN" sz="2400" dirty="0"/>
              <a:t>i7/i5/i3</a:t>
            </a:r>
            <a:r>
              <a:rPr lang="zh-CN" altLang="zh-CN" sz="2400" dirty="0"/>
              <a:t>处理器相连 。</a:t>
            </a:r>
            <a:endParaRPr lang="zh-CN" altLang="en-US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1240078-9CC7-47B2-B51F-C81DC6C36461}" type="slidenum">
              <a:rPr lang="zh-CN" altLang="en-US" smtClean="0"/>
              <a:pPr/>
              <a:t>74</a:t>
            </a:fld>
            <a:endParaRPr lang="en-US" altLang="zh-CN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395288" y="502966"/>
            <a:ext cx="8424863" cy="5755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ts val="3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8650" indent="-268288" algn="l" rtl="0" eaLnBrk="1" fontAlgn="base" hangingPunct="1">
              <a:spcBef>
                <a:spcPts val="300"/>
              </a:spcBef>
              <a:spcAft>
                <a:spcPct val="0"/>
              </a:spcAft>
              <a:buClr>
                <a:srgbClr val="006600"/>
              </a:buClr>
              <a:buSzPct val="75000"/>
              <a:buFont typeface="Wingdings" pitchFamily="2" charset="2"/>
              <a:buChar char="l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896938" indent="-268288" algn="l" rtl="0" eaLnBrk="1" fontAlgn="base" hangingPunct="1">
              <a:spcBef>
                <a:spcPts val="300"/>
              </a:spcBef>
              <a:spcAft>
                <a:spcPct val="0"/>
              </a:spcAft>
              <a:buClr>
                <a:srgbClr val="FF6600"/>
              </a:buClr>
              <a:buSzPct val="65000"/>
              <a:buFont typeface="Wingdings" pitchFamily="2" charset="2"/>
              <a:buChar char="p"/>
              <a:defRPr sz="2400" b="1">
                <a:solidFill>
                  <a:schemeClr val="tx1"/>
                </a:solidFill>
                <a:latin typeface="+mn-lt"/>
                <a:ea typeface="楷体" panose="02010609060101010101" pitchFamily="49" charset="-122"/>
              </a:defRPr>
            </a:lvl3pPr>
            <a:lvl4pPr marL="1166813" indent="-269875" algn="l" rtl="0" eaLnBrk="1" fontAlgn="base" hangingPunct="1">
              <a:spcBef>
                <a:spcPts val="3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Wingdings" pitchFamily="2" charset="2"/>
              <a:buChar char="u"/>
              <a:defRPr sz="2400" b="1">
                <a:solidFill>
                  <a:schemeClr val="tx1"/>
                </a:solidFill>
                <a:latin typeface="+mn-lt"/>
                <a:ea typeface="楷体" panose="02010609060101010101" pitchFamily="49" charset="-122"/>
              </a:defRPr>
            </a:lvl4pPr>
            <a:lvl5pPr marL="1435100" indent="-268288" algn="l" rtl="0" eaLnBrk="1" fontAlgn="base" hangingPunct="1">
              <a:spcBef>
                <a:spcPts val="300"/>
              </a:spcBef>
              <a:spcAft>
                <a:spcPct val="0"/>
              </a:spcAft>
              <a:buClr>
                <a:srgbClr val="0066FF"/>
              </a:buClr>
              <a:buSzPct val="75000"/>
              <a:buFont typeface="Wingdings" pitchFamily="2" charset="2"/>
              <a:buChar char="ü"/>
              <a:defRPr sz="2400" b="1">
                <a:solidFill>
                  <a:schemeClr val="tx1"/>
                </a:solidFill>
                <a:latin typeface="+mn-lt"/>
                <a:ea typeface="楷体" panose="02010609060101010101" pitchFamily="49" charset="-122"/>
              </a:defRPr>
            </a:lvl5pPr>
            <a:lvl6pPr marL="2787650" indent="-2714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66FF"/>
              </a:buClr>
              <a:buSzPct val="75000"/>
              <a:buFont typeface="Wingdings" pitchFamily="2" charset="2"/>
              <a:buChar char="ü"/>
              <a:defRPr sz="2400" b="1">
                <a:solidFill>
                  <a:schemeClr val="tx1"/>
                </a:solidFill>
                <a:latin typeface="+mn-lt"/>
                <a:ea typeface="楷体_GB2312" pitchFamily="49" charset="-122"/>
              </a:defRPr>
            </a:lvl6pPr>
            <a:lvl7pPr marL="3244850" indent="-2714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66FF"/>
              </a:buClr>
              <a:buSzPct val="75000"/>
              <a:buFont typeface="Wingdings" pitchFamily="2" charset="2"/>
              <a:buChar char="ü"/>
              <a:defRPr sz="2400" b="1">
                <a:solidFill>
                  <a:schemeClr val="tx1"/>
                </a:solidFill>
                <a:latin typeface="+mn-lt"/>
                <a:ea typeface="楷体_GB2312" pitchFamily="49" charset="-122"/>
              </a:defRPr>
            </a:lvl7pPr>
            <a:lvl8pPr marL="3702050" indent="-2714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66FF"/>
              </a:buClr>
              <a:buSzPct val="75000"/>
              <a:buFont typeface="Wingdings" pitchFamily="2" charset="2"/>
              <a:buChar char="ü"/>
              <a:defRPr sz="2400" b="1">
                <a:solidFill>
                  <a:schemeClr val="tx1"/>
                </a:solidFill>
                <a:latin typeface="+mn-lt"/>
                <a:ea typeface="楷体_GB2312" pitchFamily="49" charset="-122"/>
              </a:defRPr>
            </a:lvl8pPr>
            <a:lvl9pPr marL="4159250" indent="-2714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66FF"/>
              </a:buClr>
              <a:buSzPct val="75000"/>
              <a:buFont typeface="Wingdings" pitchFamily="2" charset="2"/>
              <a:buChar char="ü"/>
              <a:defRPr sz="2400" b="1">
                <a:solidFill>
                  <a:schemeClr val="tx1"/>
                </a:solidFill>
                <a:latin typeface="+mn-lt"/>
                <a:ea typeface="楷体_GB2312" pitchFamily="49" charset="-122"/>
              </a:defRPr>
            </a:lvl9pPr>
          </a:lstStyle>
          <a:p>
            <a:pPr marL="609600" indent="-609600">
              <a:buNone/>
            </a:pPr>
            <a:r>
              <a:rPr lang="zh-CN" altLang="en-US" kern="0" dirty="0" smtClean="0">
                <a:solidFill>
                  <a:srgbClr val="008000"/>
                </a:solidFill>
                <a:ea typeface="黑体" panose="02010609060101010101" pitchFamily="49" charset="-122"/>
              </a:rPr>
              <a:t>四、</a:t>
            </a:r>
            <a:r>
              <a:rPr lang="en-US" altLang="zh-CN" kern="0" dirty="0">
                <a:solidFill>
                  <a:srgbClr val="008000"/>
                </a:solidFill>
                <a:ea typeface="黑体" panose="02010609060101010101" pitchFamily="49" charset="-122"/>
              </a:rPr>
              <a:t>DDR </a:t>
            </a:r>
            <a:r>
              <a:rPr lang="en-US" altLang="zh-CN" kern="0" dirty="0" smtClean="0">
                <a:solidFill>
                  <a:srgbClr val="008000"/>
                </a:solidFill>
                <a:ea typeface="黑体" panose="02010609060101010101" pitchFamily="49" charset="-122"/>
              </a:rPr>
              <a:t>SDRAM </a:t>
            </a:r>
            <a:r>
              <a:rPr lang="zh-CN" altLang="en-US" kern="0" dirty="0" smtClean="0">
                <a:solidFill>
                  <a:srgbClr val="008000"/>
                </a:solidFill>
                <a:ea typeface="黑体" panose="02010609060101010101" pitchFamily="49" charset="-122"/>
              </a:rPr>
              <a:t>连接</a:t>
            </a:r>
            <a:r>
              <a:rPr lang="zh-CN" altLang="en-US" kern="0" dirty="0">
                <a:solidFill>
                  <a:srgbClr val="008000"/>
                </a:solidFill>
                <a:ea typeface="黑体" panose="02010609060101010101" pitchFamily="49" charset="-122"/>
              </a:rPr>
              <a:t>接口设计</a:t>
            </a:r>
            <a:endParaRPr lang="en-US" altLang="zh-CN" sz="3600" kern="0" dirty="0">
              <a:solidFill>
                <a:srgbClr val="008000"/>
              </a:solidFill>
              <a:ea typeface="黑体" panose="02010609060101010101" pitchFamily="49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57200" y="1034396"/>
            <a:ext cx="836295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kern="100" dirty="0" smtClean="0"/>
              <a:t>DDR/DDR2/DDR3 </a:t>
            </a:r>
            <a:r>
              <a:rPr lang="en-US" altLang="zh-CN" kern="100" dirty="0" smtClean="0">
                <a:solidFill>
                  <a:srgbClr val="FF0000"/>
                </a:solidFill>
              </a:rPr>
              <a:t>SDRAM</a:t>
            </a:r>
            <a:r>
              <a:rPr lang="zh-CN" altLang="zh-CN" kern="1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控制器</a:t>
            </a:r>
            <a:r>
              <a:rPr lang="en-US" altLang="zh-CN" kern="100" dirty="0" smtClean="0">
                <a:cs typeface="Times New Roman" panose="02020603050405020304" pitchFamily="18" charset="0"/>
              </a:rPr>
              <a:t> </a:t>
            </a:r>
            <a:r>
              <a:rPr lang="zh-CN" altLang="en-US" kern="100" dirty="0" smtClean="0">
                <a:cs typeface="Times New Roman" panose="02020603050405020304" pitchFamily="18" charset="0"/>
              </a:rPr>
              <a:t>的 </a:t>
            </a:r>
            <a:r>
              <a:rPr lang="zh-CN" altLang="zh-CN" kern="100" dirty="0" smtClean="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实现</a:t>
            </a:r>
            <a:r>
              <a:rPr lang="zh-CN" altLang="zh-CN" kern="100" dirty="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方式</a:t>
            </a:r>
            <a:r>
              <a:rPr lang="zh-CN" altLang="zh-CN" kern="100" dirty="0">
                <a:cs typeface="Times New Roman" panose="02020603050405020304" pitchFamily="18" charset="0"/>
              </a:rPr>
              <a:t>：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6135947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834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1763713" y="1700213"/>
            <a:ext cx="7235825" cy="2592387"/>
          </a:xfrm>
          <a:noFill/>
          <a:ln/>
        </p:spPr>
        <p:txBody>
          <a:bodyPr anchor="ctr"/>
          <a:lstStyle/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4000" b="0" dirty="0">
                <a:solidFill>
                  <a:srgbClr val="FFFF00"/>
                </a:solidFill>
                <a:ea typeface="黑体" pitchFamily="2" charset="-122"/>
              </a:rPr>
              <a:t>微机原理</a:t>
            </a:r>
            <a:r>
              <a:rPr lang="zh-CN" altLang="en-US" sz="4000" b="0" dirty="0">
                <a:solidFill>
                  <a:schemeClr val="bg1"/>
                </a:solidFill>
                <a:ea typeface="黑体" pitchFamily="2" charset="-122"/>
              </a:rPr>
              <a:t>及</a:t>
            </a:r>
            <a:r>
              <a:rPr lang="zh-CN" altLang="en-US" sz="4000" b="0" dirty="0">
                <a:solidFill>
                  <a:srgbClr val="FFFF00"/>
                </a:solidFill>
                <a:ea typeface="黑体" pitchFamily="2" charset="-122"/>
              </a:rPr>
              <a:t>接口技术</a:t>
            </a:r>
          </a:p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4000" b="0" dirty="0">
                <a:solidFill>
                  <a:srgbClr val="FFFFFF"/>
                </a:solidFill>
                <a:ea typeface="黑体" pitchFamily="2" charset="-122"/>
              </a:rPr>
              <a:t>第</a:t>
            </a:r>
            <a:r>
              <a:rPr lang="en-US" altLang="zh-CN" sz="7200" b="0" dirty="0">
                <a:solidFill>
                  <a:srgbClr val="FFFFFF"/>
                </a:solidFill>
                <a:ea typeface="黑体" pitchFamily="2" charset="-122"/>
              </a:rPr>
              <a:t>5</a:t>
            </a:r>
            <a:r>
              <a:rPr lang="zh-CN" altLang="en-US" sz="4000" b="0" dirty="0">
                <a:solidFill>
                  <a:srgbClr val="FFFFFF"/>
                </a:solidFill>
                <a:ea typeface="黑体" pitchFamily="2" charset="-122"/>
              </a:rPr>
              <a:t>章  存储技术</a:t>
            </a:r>
          </a:p>
        </p:txBody>
      </p:sp>
      <p:sp>
        <p:nvSpPr>
          <p:cNvPr id="1016835" name="Rectangle 3"/>
          <p:cNvSpPr>
            <a:spLocks noChangeArrowheads="1"/>
          </p:cNvSpPr>
          <p:nvPr/>
        </p:nvSpPr>
        <p:spPr bwMode="auto">
          <a:xfrm>
            <a:off x="1258889" y="4365130"/>
            <a:ext cx="7489692" cy="720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r">
              <a:spcBef>
                <a:spcPct val="20000"/>
              </a:spcBef>
              <a:buClr>
                <a:srgbClr val="00007D"/>
              </a:buClr>
              <a:buSzPct val="75000"/>
            </a:pPr>
            <a:r>
              <a:rPr lang="en-US" altLang="zh-CN" sz="3600" dirty="0">
                <a:solidFill>
                  <a:srgbClr val="000000"/>
                </a:solidFill>
                <a:latin typeface="Times New Roman"/>
                <a:ea typeface="楷体" panose="02010609060101010101" pitchFamily="49" charset="-122"/>
              </a:rPr>
              <a:t>5.3  </a:t>
            </a:r>
            <a:r>
              <a:rPr lang="en-US" altLang="zh-CN" sz="3600" dirty="0" smtClean="0">
                <a:solidFill>
                  <a:srgbClr val="000000"/>
                </a:solidFill>
                <a:latin typeface="Times New Roman"/>
                <a:ea typeface="楷体" panose="02010609060101010101" pitchFamily="49" charset="-122"/>
              </a:rPr>
              <a:t>DRAM</a:t>
            </a:r>
            <a:r>
              <a:rPr lang="zh-CN" altLang="en-US" sz="3600" dirty="0" smtClean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及接口设计</a:t>
            </a:r>
            <a:endParaRPr lang="en-US" altLang="zh-CN" sz="3600" dirty="0">
              <a:solidFill>
                <a:srgbClr val="00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1258646" y="5085230"/>
            <a:ext cx="7273904" cy="720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r">
              <a:spcBef>
                <a:spcPts val="0"/>
              </a:spcBef>
              <a:buClr>
                <a:srgbClr val="00007D"/>
              </a:buClr>
              <a:buSzPct val="75000"/>
            </a:pPr>
            <a:r>
              <a:rPr lang="en-US" altLang="zh-CN" sz="3600" dirty="0" smtClean="0">
                <a:solidFill>
                  <a:srgbClr val="0000FF"/>
                </a:solidFill>
                <a:latin typeface="Times New Roman"/>
                <a:ea typeface="楷体" panose="02010609060101010101" pitchFamily="49" charset="-122"/>
              </a:rPr>
              <a:t>5.3.4  </a:t>
            </a:r>
            <a:r>
              <a:rPr lang="zh-CN" altLang="en-US" sz="3600" dirty="0" smtClean="0">
                <a:solidFill>
                  <a:srgbClr val="0000FF"/>
                </a:solidFill>
                <a:latin typeface="Times New Roman"/>
                <a:ea typeface="楷体" panose="02010609060101010101" pitchFamily="49" charset="-122"/>
              </a:rPr>
              <a:t>内存条</a:t>
            </a:r>
            <a:endParaRPr lang="en-US" altLang="zh-CN" sz="3600" dirty="0">
              <a:solidFill>
                <a:srgbClr val="0000FF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6946342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68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168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168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68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168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168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68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0168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168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168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5.3.4  </a:t>
            </a:r>
            <a:r>
              <a:rPr lang="zh-CN" altLang="en-US" dirty="0" smtClean="0"/>
              <a:t>内存条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412720"/>
            <a:ext cx="8362950" cy="4968689"/>
          </a:xfrm>
        </p:spPr>
        <p:txBody>
          <a:bodyPr/>
          <a:lstStyle/>
          <a:p>
            <a:r>
              <a:rPr lang="zh-CN" altLang="en-US" dirty="0"/>
              <a:t>内存条是</a:t>
            </a:r>
            <a:r>
              <a:rPr lang="en-US" altLang="zh-CN" dirty="0"/>
              <a:t>PC</a:t>
            </a:r>
            <a:r>
              <a:rPr lang="zh-CN" altLang="en-US" dirty="0"/>
              <a:t>机的重要组成部分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zh-CN" altLang="en-US" dirty="0" smtClean="0"/>
              <a:t>将</a:t>
            </a:r>
            <a:r>
              <a:rPr lang="zh-CN" altLang="en-US" dirty="0"/>
              <a:t>多片存储器芯片焊在一小条印刷电路板上，构成容量不一的小条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zh-CN" altLang="en-US" dirty="0" smtClean="0"/>
              <a:t>使用</a:t>
            </a:r>
            <a:r>
              <a:rPr lang="zh-CN" altLang="en-US" dirty="0"/>
              <a:t>时将小条插在主板的内存条插座上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en-US" altLang="zh-CN" dirty="0" smtClean="0"/>
              <a:t>PC</a:t>
            </a:r>
            <a:r>
              <a:rPr lang="zh-CN" altLang="en-US" dirty="0"/>
              <a:t>机的内存条无一例外地采用了动态存储器。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1240078-9CC7-47B2-B51F-C81DC6C36461}" type="slidenum">
              <a:rPr lang="zh-CN" altLang="en-US" smtClean="0"/>
              <a:pPr/>
              <a:t>76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7262047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27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42988" y="2967038"/>
            <a:ext cx="6985000" cy="3606800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</p:pic>
      <p:pic>
        <p:nvPicPr>
          <p:cNvPr id="101273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42988" y="188913"/>
            <a:ext cx="6985000" cy="2705100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</p:pic>
      <p:sp>
        <p:nvSpPr>
          <p:cNvPr id="2" name="文本框 1"/>
          <p:cNvSpPr txBox="1"/>
          <p:nvPr/>
        </p:nvSpPr>
        <p:spPr bwMode="auto">
          <a:xfrm>
            <a:off x="8172500" y="1268700"/>
            <a:ext cx="615553" cy="3888540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 vert="eaVert"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altLang="zh-CN" sz="2800" dirty="0" smtClean="0">
                <a:solidFill>
                  <a:srgbClr val="0000FF"/>
                </a:solidFill>
              </a:rPr>
              <a:t>SDRAM </a:t>
            </a:r>
            <a:r>
              <a:rPr lang="zh-CN" altLang="en-US" sz="2800" dirty="0" smtClean="0">
                <a:solidFill>
                  <a:srgbClr val="0000FF"/>
                </a:solidFill>
              </a:rPr>
              <a:t>参数</a:t>
            </a:r>
            <a:endParaRPr lang="zh-CN" altLang="en-US" sz="2800" dirty="0">
              <a:solidFill>
                <a:srgbClr val="0000FF"/>
              </a:solidFill>
            </a:endParaRPr>
          </a:p>
        </p:txBody>
      </p:sp>
      <p:cxnSp>
        <p:nvCxnSpPr>
          <p:cNvPr id="4" name="直接连接符 3"/>
          <p:cNvCxnSpPr/>
          <p:nvPr/>
        </p:nvCxnSpPr>
        <p:spPr bwMode="auto">
          <a:xfrm>
            <a:off x="1150688" y="710204"/>
            <a:ext cx="2197142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" name="直接连接符 6"/>
          <p:cNvCxnSpPr/>
          <p:nvPr/>
        </p:nvCxnSpPr>
        <p:spPr bwMode="auto">
          <a:xfrm>
            <a:off x="1115520" y="3761000"/>
            <a:ext cx="6429817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" name="直接连接符 10"/>
          <p:cNvCxnSpPr/>
          <p:nvPr/>
        </p:nvCxnSpPr>
        <p:spPr bwMode="auto">
          <a:xfrm>
            <a:off x="1150688" y="1061462"/>
            <a:ext cx="2413172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" name="直接连接符 14"/>
          <p:cNvCxnSpPr/>
          <p:nvPr/>
        </p:nvCxnSpPr>
        <p:spPr bwMode="auto">
          <a:xfrm>
            <a:off x="1124312" y="4869200"/>
            <a:ext cx="6429817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" name="直接连接符 15"/>
          <p:cNvCxnSpPr/>
          <p:nvPr/>
        </p:nvCxnSpPr>
        <p:spPr bwMode="auto">
          <a:xfrm>
            <a:off x="1131760" y="2322474"/>
            <a:ext cx="2260030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8" name="直接连接符 17"/>
          <p:cNvCxnSpPr/>
          <p:nvPr/>
        </p:nvCxnSpPr>
        <p:spPr bwMode="auto">
          <a:xfrm>
            <a:off x="1133104" y="4581160"/>
            <a:ext cx="6535326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33CC33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0" name="直接连接符 19"/>
          <p:cNvCxnSpPr/>
          <p:nvPr/>
        </p:nvCxnSpPr>
        <p:spPr bwMode="auto">
          <a:xfrm>
            <a:off x="1141896" y="2564880"/>
            <a:ext cx="2565984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33CC33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2" name="直接连接符 21"/>
          <p:cNvCxnSpPr/>
          <p:nvPr/>
        </p:nvCxnSpPr>
        <p:spPr bwMode="auto">
          <a:xfrm>
            <a:off x="1115519" y="5122072"/>
            <a:ext cx="6429817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3" name="直接连接符 22"/>
          <p:cNvCxnSpPr/>
          <p:nvPr/>
        </p:nvCxnSpPr>
        <p:spPr bwMode="auto">
          <a:xfrm>
            <a:off x="1150688" y="6237390"/>
            <a:ext cx="6184905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4" name="任意多边形 23"/>
          <p:cNvSpPr/>
          <p:nvPr/>
        </p:nvSpPr>
        <p:spPr bwMode="auto">
          <a:xfrm>
            <a:off x="236356" y="940777"/>
            <a:ext cx="915436" cy="5205046"/>
          </a:xfrm>
          <a:custGeom>
            <a:avLst/>
            <a:gdLst>
              <a:gd name="connsiteX0" fmla="*/ 729914 w 782668"/>
              <a:gd name="connsiteY0" fmla="*/ 0 h 5205046"/>
              <a:gd name="connsiteX1" fmla="*/ 153 w 782668"/>
              <a:gd name="connsiteY1" fmla="*/ 2233246 h 5205046"/>
              <a:gd name="connsiteX2" fmla="*/ 782668 w 782668"/>
              <a:gd name="connsiteY2" fmla="*/ 5205046 h 5205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82668" h="5205046">
                <a:moveTo>
                  <a:pt x="729914" y="0"/>
                </a:moveTo>
                <a:cubicBezTo>
                  <a:pt x="360637" y="682869"/>
                  <a:pt x="-8639" y="1365738"/>
                  <a:pt x="153" y="2233246"/>
                </a:cubicBezTo>
                <a:cubicBezTo>
                  <a:pt x="8945" y="3100754"/>
                  <a:pt x="395806" y="4152900"/>
                  <a:pt x="782668" y="5205046"/>
                </a:cubicBezTo>
              </a:path>
            </a:pathLst>
          </a:custGeom>
          <a:noFill/>
          <a:ln w="12700" cap="flat" cmpd="sng" algn="ctr">
            <a:solidFill>
              <a:srgbClr val="FF0000"/>
            </a:solidFill>
            <a:prstDash val="lgDash"/>
            <a:round/>
            <a:headEnd type="triangle" w="med" len="lg"/>
            <a:tailEnd type="triangle" w="med" len="lg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27" name="任意多边形 26"/>
          <p:cNvSpPr/>
          <p:nvPr/>
        </p:nvSpPr>
        <p:spPr bwMode="auto">
          <a:xfrm>
            <a:off x="380868" y="653806"/>
            <a:ext cx="782668" cy="2992071"/>
          </a:xfrm>
          <a:custGeom>
            <a:avLst/>
            <a:gdLst>
              <a:gd name="connsiteX0" fmla="*/ 729914 w 782668"/>
              <a:gd name="connsiteY0" fmla="*/ 0 h 5205046"/>
              <a:gd name="connsiteX1" fmla="*/ 153 w 782668"/>
              <a:gd name="connsiteY1" fmla="*/ 2233246 h 5205046"/>
              <a:gd name="connsiteX2" fmla="*/ 782668 w 782668"/>
              <a:gd name="connsiteY2" fmla="*/ 5205046 h 5205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82668" h="5205046">
                <a:moveTo>
                  <a:pt x="729914" y="0"/>
                </a:moveTo>
                <a:cubicBezTo>
                  <a:pt x="360637" y="682869"/>
                  <a:pt x="-8639" y="1365738"/>
                  <a:pt x="153" y="2233246"/>
                </a:cubicBezTo>
                <a:cubicBezTo>
                  <a:pt x="8945" y="3100754"/>
                  <a:pt x="395806" y="4152900"/>
                  <a:pt x="782668" y="5205046"/>
                </a:cubicBezTo>
              </a:path>
            </a:pathLst>
          </a:custGeom>
          <a:noFill/>
          <a:ln w="12700" cap="flat" cmpd="sng" algn="ctr">
            <a:solidFill>
              <a:srgbClr val="FF0000"/>
            </a:solidFill>
            <a:prstDash val="lgDash"/>
            <a:round/>
            <a:headEnd type="triangle" w="med" len="lg"/>
            <a:tailEnd type="triangle" w="med" len="lg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28" name="任意多边形 27"/>
          <p:cNvSpPr/>
          <p:nvPr/>
        </p:nvSpPr>
        <p:spPr bwMode="auto">
          <a:xfrm>
            <a:off x="380868" y="2219362"/>
            <a:ext cx="782668" cy="2558272"/>
          </a:xfrm>
          <a:custGeom>
            <a:avLst/>
            <a:gdLst>
              <a:gd name="connsiteX0" fmla="*/ 729914 w 782668"/>
              <a:gd name="connsiteY0" fmla="*/ 0 h 5205046"/>
              <a:gd name="connsiteX1" fmla="*/ 153 w 782668"/>
              <a:gd name="connsiteY1" fmla="*/ 2233246 h 5205046"/>
              <a:gd name="connsiteX2" fmla="*/ 782668 w 782668"/>
              <a:gd name="connsiteY2" fmla="*/ 5205046 h 5205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82668" h="5205046">
                <a:moveTo>
                  <a:pt x="729914" y="0"/>
                </a:moveTo>
                <a:cubicBezTo>
                  <a:pt x="360637" y="682869"/>
                  <a:pt x="-8639" y="1365738"/>
                  <a:pt x="153" y="2233246"/>
                </a:cubicBezTo>
                <a:cubicBezTo>
                  <a:pt x="8945" y="3100754"/>
                  <a:pt x="395806" y="4152900"/>
                  <a:pt x="782668" y="5205046"/>
                </a:cubicBezTo>
              </a:path>
            </a:pathLst>
          </a:custGeom>
          <a:noFill/>
          <a:ln w="12700" cap="flat" cmpd="sng" algn="ctr">
            <a:solidFill>
              <a:srgbClr val="0000FF"/>
            </a:solidFill>
            <a:prstDash val="lgDash"/>
            <a:round/>
            <a:headEnd type="triangle" w="med" len="lg"/>
            <a:tailEnd type="triangle" w="med" len="lg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29" name="任意多边形 28"/>
          <p:cNvSpPr/>
          <p:nvPr/>
        </p:nvSpPr>
        <p:spPr bwMode="auto">
          <a:xfrm>
            <a:off x="588909" y="2513617"/>
            <a:ext cx="554826" cy="1996379"/>
          </a:xfrm>
          <a:custGeom>
            <a:avLst/>
            <a:gdLst>
              <a:gd name="connsiteX0" fmla="*/ 729914 w 782668"/>
              <a:gd name="connsiteY0" fmla="*/ 0 h 5205046"/>
              <a:gd name="connsiteX1" fmla="*/ 153 w 782668"/>
              <a:gd name="connsiteY1" fmla="*/ 2233246 h 5205046"/>
              <a:gd name="connsiteX2" fmla="*/ 782668 w 782668"/>
              <a:gd name="connsiteY2" fmla="*/ 5205046 h 5205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82668" h="5205046">
                <a:moveTo>
                  <a:pt x="729914" y="0"/>
                </a:moveTo>
                <a:cubicBezTo>
                  <a:pt x="360637" y="682869"/>
                  <a:pt x="-8639" y="1365738"/>
                  <a:pt x="153" y="2233246"/>
                </a:cubicBezTo>
                <a:cubicBezTo>
                  <a:pt x="8945" y="3100754"/>
                  <a:pt x="395806" y="4152900"/>
                  <a:pt x="782668" y="5205046"/>
                </a:cubicBezTo>
              </a:path>
            </a:pathLst>
          </a:custGeom>
          <a:noFill/>
          <a:ln w="12700" cap="flat" cmpd="sng" algn="ctr">
            <a:solidFill>
              <a:srgbClr val="008000"/>
            </a:solidFill>
            <a:prstDash val="lgDash"/>
            <a:round/>
            <a:headEnd type="triangle" w="med" len="lg"/>
            <a:tailEnd type="triangle" w="med" len="lg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25" name="圆角矩形 24"/>
          <p:cNvSpPr/>
          <p:nvPr/>
        </p:nvSpPr>
        <p:spPr bwMode="auto">
          <a:xfrm>
            <a:off x="1042988" y="1340710"/>
            <a:ext cx="6292605" cy="504070"/>
          </a:xfrm>
          <a:prstGeom prst="roundRect">
            <a:avLst>
              <a:gd name="adj" fmla="val 30621"/>
            </a:avLst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DCA7962-0B6B-44C8-82B7-8425423C5317}" type="slidenum">
              <a:rPr lang="zh-CN" altLang="en-US"/>
              <a:pPr/>
              <a:t>78</a:t>
            </a:fld>
            <a:endParaRPr lang="en-US" altLang="zh-CN"/>
          </a:p>
        </p:txBody>
      </p:sp>
      <p:pic>
        <p:nvPicPr>
          <p:cNvPr id="1013762" name="Picture 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rot="497621">
            <a:off x="251426" y="2339433"/>
            <a:ext cx="7069609" cy="2913123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</p:pic>
      <p:pic>
        <p:nvPicPr>
          <p:cNvPr id="1013763" name="Picture 3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rot="1162171">
            <a:off x="1427869" y="3690002"/>
            <a:ext cx="6948487" cy="3503613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</p:pic>
      <p:sp>
        <p:nvSpPr>
          <p:cNvPr id="1013765" name="Text Box 5"/>
          <p:cNvSpPr txBox="1">
            <a:spLocks noChangeArrowheads="1"/>
          </p:cNvSpPr>
          <p:nvPr/>
        </p:nvSpPr>
        <p:spPr bwMode="auto">
          <a:xfrm>
            <a:off x="3347830" y="6021360"/>
            <a:ext cx="3348038" cy="457200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>
                <a:solidFill>
                  <a:srgbClr val="0000FF"/>
                </a:solidFill>
                <a:latin typeface="Arial" charset="0"/>
              </a:rPr>
              <a:t>DDR2 SDRAM </a:t>
            </a:r>
            <a:r>
              <a:rPr lang="zh-CN" altLang="en-US">
                <a:solidFill>
                  <a:srgbClr val="0000FF"/>
                </a:solidFill>
                <a:latin typeface="Arial" charset="0"/>
              </a:rPr>
              <a:t>内存条</a:t>
            </a:r>
          </a:p>
        </p:txBody>
      </p:sp>
      <p:pic>
        <p:nvPicPr>
          <p:cNvPr id="1048577" name="Picture 1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8FEFC"/>
              </a:clrFrom>
              <a:clrTo>
                <a:srgbClr val="F8FEFC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67430" y="404580"/>
            <a:ext cx="7273010" cy="18864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13764" name="Text Box 4"/>
          <p:cNvSpPr txBox="1">
            <a:spLocks noChangeArrowheads="1"/>
          </p:cNvSpPr>
          <p:nvPr/>
        </p:nvSpPr>
        <p:spPr bwMode="auto">
          <a:xfrm>
            <a:off x="6011860" y="2107681"/>
            <a:ext cx="2952750" cy="457200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>
                <a:solidFill>
                  <a:srgbClr val="0000FF"/>
                </a:solidFill>
                <a:latin typeface="Arial" charset="0"/>
              </a:rPr>
              <a:t>SDRAM </a:t>
            </a:r>
            <a:r>
              <a:rPr lang="zh-CN" altLang="en-US">
                <a:solidFill>
                  <a:srgbClr val="0000FF"/>
                </a:solidFill>
                <a:latin typeface="Arial" charset="0"/>
              </a:rPr>
              <a:t>内存条</a:t>
            </a:r>
          </a:p>
        </p:txBody>
      </p:sp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323410" y="2481619"/>
            <a:ext cx="3348038" cy="457200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 smtClean="0">
                <a:solidFill>
                  <a:srgbClr val="0000FF"/>
                </a:solidFill>
                <a:latin typeface="Arial" charset="0"/>
              </a:rPr>
              <a:t>DDR </a:t>
            </a:r>
            <a:r>
              <a:rPr lang="en-US" altLang="zh-CN">
                <a:solidFill>
                  <a:srgbClr val="0000FF"/>
                </a:solidFill>
                <a:latin typeface="Arial" charset="0"/>
              </a:rPr>
              <a:t>SDRAM </a:t>
            </a:r>
            <a:r>
              <a:rPr lang="zh-CN" altLang="en-US">
                <a:solidFill>
                  <a:srgbClr val="0000FF"/>
                </a:solidFill>
                <a:latin typeface="Arial" charset="0"/>
              </a:rPr>
              <a:t>内存条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1395A6-210C-4657-8A1D-33401C296AC9}" type="slidenum">
              <a:rPr lang="zh-CN" altLang="en-US"/>
              <a:pPr/>
              <a:t>79</a:t>
            </a:fld>
            <a:endParaRPr lang="en-US" altLang="zh-CN"/>
          </a:p>
        </p:txBody>
      </p:sp>
      <p:sp>
        <p:nvSpPr>
          <p:cNvPr id="1022981" name="Text Box 5"/>
          <p:cNvSpPr txBox="1">
            <a:spLocks noChangeArrowheads="1"/>
          </p:cNvSpPr>
          <p:nvPr/>
        </p:nvSpPr>
        <p:spPr bwMode="auto">
          <a:xfrm>
            <a:off x="5651500" y="5348288"/>
            <a:ext cx="3348038" cy="457200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>
                <a:solidFill>
                  <a:srgbClr val="0000FF"/>
                </a:solidFill>
                <a:latin typeface="Arial" charset="0"/>
              </a:rPr>
              <a:t>DDR3 SDRAM </a:t>
            </a:r>
            <a:r>
              <a:rPr lang="zh-CN" altLang="en-US">
                <a:solidFill>
                  <a:srgbClr val="0000FF"/>
                </a:solidFill>
                <a:latin typeface="Arial" charset="0"/>
              </a:rPr>
              <a:t>内存条</a:t>
            </a:r>
          </a:p>
        </p:txBody>
      </p:sp>
      <p:pic>
        <p:nvPicPr>
          <p:cNvPr id="1022982" name="Picture 6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50825" y="425450"/>
            <a:ext cx="8621713" cy="6027738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D091D43-B8EC-465C-83CC-B210D69D2959}" type="slidenum">
              <a:rPr lang="zh-CN" altLang="en-US"/>
              <a:pPr/>
              <a:t>8</a:t>
            </a:fld>
            <a:endParaRPr lang="en-US" altLang="zh-CN"/>
          </a:p>
        </p:txBody>
      </p:sp>
      <p:sp>
        <p:nvSpPr>
          <p:cNvPr id="969732" name="Rectangle 4"/>
          <p:cNvSpPr>
            <a:spLocks noChangeArrowheads="1"/>
          </p:cNvSpPr>
          <p:nvPr/>
        </p:nvSpPr>
        <p:spPr bwMode="auto">
          <a:xfrm>
            <a:off x="827920" y="1268413"/>
            <a:ext cx="6696490" cy="44649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l">
              <a:spcBef>
                <a:spcPct val="20000"/>
              </a:spcBef>
              <a:buClr>
                <a:srgbClr val="008000"/>
              </a:buClr>
            </a:pPr>
            <a:r>
              <a:rPr lang="zh-CN" altLang="en-US" sz="2800" dirty="0" smtClean="0">
                <a:solidFill>
                  <a:srgbClr val="FF0000"/>
                </a:solidFill>
              </a:rPr>
              <a:t>写</a:t>
            </a:r>
            <a:r>
              <a:rPr lang="zh-CN" altLang="en-US" sz="2800" dirty="0">
                <a:solidFill>
                  <a:srgbClr val="FF0000"/>
                </a:solidFill>
              </a:rPr>
              <a:t>操作</a:t>
            </a:r>
            <a:r>
              <a:rPr lang="zh-CN" altLang="en-US" sz="2800" dirty="0"/>
              <a:t>	</a:t>
            </a:r>
            <a:r>
              <a:rPr lang="en-US" altLang="zh-CN" sz="2800" dirty="0" smtClean="0"/>
              <a:t>P172</a:t>
            </a:r>
            <a:r>
              <a:rPr lang="zh-CN" altLang="en-US" sz="2800" dirty="0" smtClean="0"/>
              <a:t>，</a:t>
            </a:r>
            <a:r>
              <a:rPr lang="zh-CN" altLang="en-US" sz="2800" dirty="0"/>
              <a:t>图 </a:t>
            </a:r>
            <a:r>
              <a:rPr lang="en-US" altLang="zh-CN" sz="2800" dirty="0" smtClean="0"/>
              <a:t>5.33</a:t>
            </a:r>
            <a:r>
              <a:rPr lang="zh-CN" altLang="en-US" sz="2800" dirty="0" smtClean="0"/>
              <a:t>：</a:t>
            </a:r>
            <a:r>
              <a:rPr lang="zh-CN" altLang="en-US" sz="2800" dirty="0">
                <a:solidFill>
                  <a:srgbClr val="0000FF"/>
                </a:solidFill>
              </a:rPr>
              <a:t>提前写</a:t>
            </a:r>
          </a:p>
          <a:p>
            <a:pPr marL="447675" indent="-447675" algn="l">
              <a:spcBef>
                <a:spcPct val="20000"/>
              </a:spcBef>
              <a:buClr>
                <a:srgbClr val="008000"/>
              </a:buClr>
              <a:buFont typeface="Wingdings" pitchFamily="2" charset="2"/>
              <a:buAutoNum type="circleNumDbPlain"/>
            </a:pPr>
            <a:r>
              <a:rPr lang="zh-CN" altLang="en-US" sz="2800" dirty="0"/>
              <a:t>给行地址</a:t>
            </a:r>
          </a:p>
          <a:p>
            <a:pPr marL="447675" indent="-447675" algn="l">
              <a:spcBef>
                <a:spcPct val="20000"/>
              </a:spcBef>
              <a:buClr>
                <a:srgbClr val="008000"/>
              </a:buClr>
              <a:buFont typeface="Wingdings" pitchFamily="2" charset="2"/>
              <a:buAutoNum type="circleNumDbPlain"/>
            </a:pPr>
            <a:r>
              <a:rPr lang="en-US" altLang="zh-CN" sz="2800" dirty="0"/>
              <a:t>RAS</a:t>
            </a:r>
          </a:p>
          <a:p>
            <a:pPr marL="447675" indent="-447675" algn="l">
              <a:spcBef>
                <a:spcPct val="20000"/>
              </a:spcBef>
              <a:buClr>
                <a:srgbClr val="008000"/>
              </a:buClr>
              <a:buFont typeface="Wingdings" pitchFamily="2" charset="2"/>
              <a:buAutoNum type="circleNumDbPlain"/>
            </a:pPr>
            <a:r>
              <a:rPr lang="en-US" altLang="zh-CN" sz="2800" dirty="0"/>
              <a:t>WE      </a:t>
            </a:r>
            <a:r>
              <a:rPr lang="zh-CN" altLang="en-US" sz="2800" dirty="0"/>
              <a:t>，给写入数据</a:t>
            </a:r>
          </a:p>
          <a:p>
            <a:pPr marL="447675" indent="-447675" algn="l">
              <a:spcBef>
                <a:spcPct val="20000"/>
              </a:spcBef>
              <a:buClr>
                <a:srgbClr val="008000"/>
              </a:buClr>
              <a:buFont typeface="Wingdings" pitchFamily="2" charset="2"/>
              <a:buAutoNum type="circleNumDbPlain"/>
            </a:pPr>
            <a:r>
              <a:rPr lang="zh-CN" altLang="en-US" sz="2800" dirty="0"/>
              <a:t>给列地址</a:t>
            </a:r>
          </a:p>
          <a:p>
            <a:pPr marL="447675" indent="-447675" algn="l">
              <a:spcBef>
                <a:spcPct val="20000"/>
              </a:spcBef>
              <a:buClr>
                <a:srgbClr val="008000"/>
              </a:buClr>
              <a:buFont typeface="Wingdings" pitchFamily="2" charset="2"/>
              <a:buAutoNum type="circleNumDbPlain"/>
            </a:pPr>
            <a:r>
              <a:rPr lang="en-US" altLang="zh-CN" sz="2800" dirty="0"/>
              <a:t>CAS</a:t>
            </a:r>
          </a:p>
          <a:p>
            <a:pPr marL="447675" indent="-447675" algn="l">
              <a:spcBef>
                <a:spcPct val="20000"/>
              </a:spcBef>
              <a:buClr>
                <a:srgbClr val="008000"/>
              </a:buClr>
              <a:buFont typeface="Wingdings" pitchFamily="2" charset="2"/>
              <a:buAutoNum type="circleNumDbPlain"/>
            </a:pPr>
            <a:r>
              <a:rPr lang="en-US" altLang="zh-CN" sz="2800" dirty="0"/>
              <a:t>WE</a:t>
            </a:r>
          </a:p>
          <a:p>
            <a:pPr marL="447675" indent="-447675" algn="l">
              <a:spcBef>
                <a:spcPct val="20000"/>
              </a:spcBef>
              <a:buClr>
                <a:srgbClr val="008000"/>
              </a:buClr>
              <a:buFont typeface="Wingdings" pitchFamily="2" charset="2"/>
              <a:buAutoNum type="circleNumDbPlain"/>
            </a:pPr>
            <a:r>
              <a:rPr lang="en-US" altLang="zh-CN" sz="2800" dirty="0"/>
              <a:t>RAS</a:t>
            </a:r>
            <a:r>
              <a:rPr lang="zh-CN" altLang="en-US" sz="2800" dirty="0"/>
              <a:t>、</a:t>
            </a:r>
            <a:r>
              <a:rPr lang="en-US" altLang="zh-CN" sz="2800" dirty="0"/>
              <a:t>CAS       </a:t>
            </a:r>
            <a:r>
              <a:rPr lang="zh-CN" altLang="en-US" sz="2800" dirty="0"/>
              <a:t>，撤数据</a:t>
            </a:r>
          </a:p>
        </p:txBody>
      </p:sp>
      <p:grpSp>
        <p:nvGrpSpPr>
          <p:cNvPr id="969733" name="Group 5"/>
          <p:cNvGrpSpPr>
            <a:grpSpLocks/>
          </p:cNvGrpSpPr>
          <p:nvPr/>
        </p:nvGrpSpPr>
        <p:grpSpPr bwMode="auto">
          <a:xfrm>
            <a:off x="2267679" y="2376898"/>
            <a:ext cx="287338" cy="287337"/>
            <a:chOff x="4105" y="2886"/>
            <a:chExt cx="181" cy="181"/>
          </a:xfrm>
        </p:grpSpPr>
        <p:sp>
          <p:nvSpPr>
            <p:cNvPr id="969734" name="Line 6"/>
            <p:cNvSpPr>
              <a:spLocks noChangeShapeType="1"/>
            </p:cNvSpPr>
            <p:nvPr/>
          </p:nvSpPr>
          <p:spPr bwMode="auto">
            <a:xfrm>
              <a:off x="4105" y="2886"/>
              <a:ext cx="9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none" w="med" len="lg"/>
            </a:ln>
            <a:effectLst/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969735" name="Line 7"/>
            <p:cNvSpPr>
              <a:spLocks noChangeShapeType="1"/>
            </p:cNvSpPr>
            <p:nvPr/>
          </p:nvSpPr>
          <p:spPr bwMode="auto">
            <a:xfrm>
              <a:off x="4195" y="2886"/>
              <a:ext cx="0" cy="18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lg"/>
            </a:ln>
            <a:effectLst/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969736" name="Line 8"/>
            <p:cNvSpPr>
              <a:spLocks noChangeShapeType="1"/>
            </p:cNvSpPr>
            <p:nvPr/>
          </p:nvSpPr>
          <p:spPr bwMode="auto">
            <a:xfrm>
              <a:off x="4195" y="3067"/>
              <a:ext cx="91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none" w="med" len="lg"/>
            </a:ln>
            <a:effectLst/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969737" name="Group 9"/>
          <p:cNvGrpSpPr>
            <a:grpSpLocks/>
          </p:cNvGrpSpPr>
          <p:nvPr/>
        </p:nvGrpSpPr>
        <p:grpSpPr bwMode="auto">
          <a:xfrm>
            <a:off x="2123217" y="2907229"/>
            <a:ext cx="287337" cy="287337"/>
            <a:chOff x="4105" y="2886"/>
            <a:chExt cx="181" cy="181"/>
          </a:xfrm>
        </p:grpSpPr>
        <p:sp>
          <p:nvSpPr>
            <p:cNvPr id="969738" name="Line 10"/>
            <p:cNvSpPr>
              <a:spLocks noChangeShapeType="1"/>
            </p:cNvSpPr>
            <p:nvPr/>
          </p:nvSpPr>
          <p:spPr bwMode="auto">
            <a:xfrm>
              <a:off x="4105" y="2886"/>
              <a:ext cx="9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none" w="med" len="lg"/>
            </a:ln>
            <a:effectLst/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969739" name="Line 11"/>
            <p:cNvSpPr>
              <a:spLocks noChangeShapeType="1"/>
            </p:cNvSpPr>
            <p:nvPr/>
          </p:nvSpPr>
          <p:spPr bwMode="auto">
            <a:xfrm>
              <a:off x="4195" y="2886"/>
              <a:ext cx="0" cy="18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lg"/>
            </a:ln>
            <a:effectLst/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969740" name="Line 12"/>
            <p:cNvSpPr>
              <a:spLocks noChangeShapeType="1"/>
            </p:cNvSpPr>
            <p:nvPr/>
          </p:nvSpPr>
          <p:spPr bwMode="auto">
            <a:xfrm>
              <a:off x="4195" y="3067"/>
              <a:ext cx="91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none" w="med" len="lg"/>
            </a:ln>
            <a:effectLst/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</p:grpSp>
      <p:sp>
        <p:nvSpPr>
          <p:cNvPr id="969741" name="Line 13"/>
          <p:cNvSpPr>
            <a:spLocks noChangeShapeType="1"/>
          </p:cNvSpPr>
          <p:nvPr/>
        </p:nvSpPr>
        <p:spPr bwMode="auto">
          <a:xfrm>
            <a:off x="1375511" y="2376898"/>
            <a:ext cx="676138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med" len="lg"/>
          </a:ln>
          <a:effectLst/>
        </p:spPr>
        <p:txBody>
          <a:bodyPr wrap="square" anchor="ctr">
            <a:spAutoFit/>
          </a:bodyPr>
          <a:lstStyle/>
          <a:p>
            <a:endParaRPr lang="zh-CN" altLang="en-US"/>
          </a:p>
        </p:txBody>
      </p:sp>
      <p:sp>
        <p:nvSpPr>
          <p:cNvPr id="969742" name="Line 14"/>
          <p:cNvSpPr>
            <a:spLocks noChangeShapeType="1"/>
          </p:cNvSpPr>
          <p:nvPr/>
        </p:nvSpPr>
        <p:spPr bwMode="auto">
          <a:xfrm>
            <a:off x="1393539" y="3904164"/>
            <a:ext cx="65811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med" len="lg"/>
          </a:ln>
          <a:effectLst/>
        </p:spPr>
        <p:txBody>
          <a:bodyPr wrap="square" anchor="ctr">
            <a:spAutoFit/>
          </a:bodyPr>
          <a:lstStyle/>
          <a:p>
            <a:endParaRPr lang="zh-CN" altLang="en-US"/>
          </a:p>
        </p:txBody>
      </p:sp>
      <p:grpSp>
        <p:nvGrpSpPr>
          <p:cNvPr id="969743" name="Group 15"/>
          <p:cNvGrpSpPr>
            <a:grpSpLocks/>
          </p:cNvGrpSpPr>
          <p:nvPr/>
        </p:nvGrpSpPr>
        <p:grpSpPr bwMode="auto">
          <a:xfrm>
            <a:off x="2194654" y="3916388"/>
            <a:ext cx="287337" cy="287338"/>
            <a:chOff x="4105" y="2886"/>
            <a:chExt cx="181" cy="181"/>
          </a:xfrm>
        </p:grpSpPr>
        <p:sp>
          <p:nvSpPr>
            <p:cNvPr id="969744" name="Line 16"/>
            <p:cNvSpPr>
              <a:spLocks noChangeShapeType="1"/>
            </p:cNvSpPr>
            <p:nvPr/>
          </p:nvSpPr>
          <p:spPr bwMode="auto">
            <a:xfrm>
              <a:off x="4105" y="2886"/>
              <a:ext cx="9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none" w="med" len="lg"/>
            </a:ln>
            <a:effectLst/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969745" name="Line 17"/>
            <p:cNvSpPr>
              <a:spLocks noChangeShapeType="1"/>
            </p:cNvSpPr>
            <p:nvPr/>
          </p:nvSpPr>
          <p:spPr bwMode="auto">
            <a:xfrm>
              <a:off x="4195" y="2886"/>
              <a:ext cx="0" cy="18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lg"/>
            </a:ln>
            <a:effectLst/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969746" name="Line 18"/>
            <p:cNvSpPr>
              <a:spLocks noChangeShapeType="1"/>
            </p:cNvSpPr>
            <p:nvPr/>
          </p:nvSpPr>
          <p:spPr bwMode="auto">
            <a:xfrm>
              <a:off x="4195" y="3067"/>
              <a:ext cx="91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none" w="med" len="lg"/>
            </a:ln>
            <a:effectLst/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</p:grpSp>
      <p:sp>
        <p:nvSpPr>
          <p:cNvPr id="969747" name="Line 19"/>
          <p:cNvSpPr>
            <a:spLocks noChangeShapeType="1"/>
          </p:cNvSpPr>
          <p:nvPr/>
        </p:nvSpPr>
        <p:spPr bwMode="auto">
          <a:xfrm>
            <a:off x="1366430" y="2888897"/>
            <a:ext cx="613209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med" len="lg"/>
          </a:ln>
          <a:effectLst/>
        </p:spPr>
        <p:txBody>
          <a:bodyPr wrap="square" anchor="ctr">
            <a:spAutoFit/>
          </a:bodyPr>
          <a:lstStyle/>
          <a:p>
            <a:endParaRPr lang="zh-CN" altLang="en-US"/>
          </a:p>
        </p:txBody>
      </p:sp>
      <p:grpSp>
        <p:nvGrpSpPr>
          <p:cNvPr id="969749" name="Group 21"/>
          <p:cNvGrpSpPr>
            <a:grpSpLocks/>
          </p:cNvGrpSpPr>
          <p:nvPr/>
        </p:nvGrpSpPr>
        <p:grpSpPr bwMode="auto">
          <a:xfrm flipV="1">
            <a:off x="2024155" y="4415043"/>
            <a:ext cx="287337" cy="287337"/>
            <a:chOff x="4105" y="2886"/>
            <a:chExt cx="181" cy="181"/>
          </a:xfrm>
        </p:grpSpPr>
        <p:sp>
          <p:nvSpPr>
            <p:cNvPr id="969750" name="Line 22"/>
            <p:cNvSpPr>
              <a:spLocks noChangeShapeType="1"/>
            </p:cNvSpPr>
            <p:nvPr/>
          </p:nvSpPr>
          <p:spPr bwMode="auto">
            <a:xfrm>
              <a:off x="4105" y="2886"/>
              <a:ext cx="9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none" w="med" len="lg"/>
            </a:ln>
            <a:effectLst/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969751" name="Line 23"/>
            <p:cNvSpPr>
              <a:spLocks noChangeShapeType="1"/>
            </p:cNvSpPr>
            <p:nvPr/>
          </p:nvSpPr>
          <p:spPr bwMode="auto">
            <a:xfrm>
              <a:off x="4195" y="2886"/>
              <a:ext cx="0" cy="18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lg"/>
            </a:ln>
            <a:effectLst/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969752" name="Line 24"/>
            <p:cNvSpPr>
              <a:spLocks noChangeShapeType="1"/>
            </p:cNvSpPr>
            <p:nvPr/>
          </p:nvSpPr>
          <p:spPr bwMode="auto">
            <a:xfrm>
              <a:off x="4195" y="3067"/>
              <a:ext cx="91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none" w="med" len="lg"/>
            </a:ln>
            <a:effectLst/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969755" name="Group 27"/>
          <p:cNvGrpSpPr>
            <a:grpSpLocks/>
          </p:cNvGrpSpPr>
          <p:nvPr/>
        </p:nvGrpSpPr>
        <p:grpSpPr bwMode="auto">
          <a:xfrm flipV="1">
            <a:off x="3365247" y="4937810"/>
            <a:ext cx="287338" cy="287338"/>
            <a:chOff x="4105" y="2886"/>
            <a:chExt cx="181" cy="181"/>
          </a:xfrm>
        </p:grpSpPr>
        <p:sp>
          <p:nvSpPr>
            <p:cNvPr id="969756" name="Line 28"/>
            <p:cNvSpPr>
              <a:spLocks noChangeShapeType="1"/>
            </p:cNvSpPr>
            <p:nvPr/>
          </p:nvSpPr>
          <p:spPr bwMode="auto">
            <a:xfrm>
              <a:off x="4105" y="2886"/>
              <a:ext cx="9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none" w="med" len="lg"/>
            </a:ln>
            <a:effectLst/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969757" name="Line 29"/>
            <p:cNvSpPr>
              <a:spLocks noChangeShapeType="1"/>
            </p:cNvSpPr>
            <p:nvPr/>
          </p:nvSpPr>
          <p:spPr bwMode="auto">
            <a:xfrm>
              <a:off x="4195" y="2886"/>
              <a:ext cx="0" cy="18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lg"/>
            </a:ln>
            <a:effectLst/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969758" name="Line 30"/>
            <p:cNvSpPr>
              <a:spLocks noChangeShapeType="1"/>
            </p:cNvSpPr>
            <p:nvPr/>
          </p:nvSpPr>
          <p:spPr bwMode="auto">
            <a:xfrm>
              <a:off x="4195" y="3067"/>
              <a:ext cx="91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none" w="med" len="lg"/>
            </a:ln>
            <a:effectLst/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</p:grpSp>
      <p:sp>
        <p:nvSpPr>
          <p:cNvPr id="969759" name="AutoShape 31"/>
          <p:cNvSpPr>
            <a:spLocks noChangeArrowheads="1"/>
          </p:cNvSpPr>
          <p:nvPr/>
        </p:nvSpPr>
        <p:spPr bwMode="auto">
          <a:xfrm>
            <a:off x="1289840" y="2809597"/>
            <a:ext cx="1202661" cy="482600"/>
          </a:xfrm>
          <a:prstGeom prst="roundRect">
            <a:avLst>
              <a:gd name="adj" fmla="val 30997"/>
            </a:avLst>
          </a:prstGeom>
          <a:noFill/>
          <a:ln w="28575" algn="ctr">
            <a:solidFill>
              <a:srgbClr val="FF6600"/>
            </a:solidFill>
            <a:round/>
            <a:headEnd/>
            <a:tailEnd type="none" w="med" len="lg"/>
          </a:ln>
          <a:effectLst/>
        </p:spPr>
        <p:txBody>
          <a:bodyPr wrap="square" anchor="ctr">
            <a:spAutoFit/>
          </a:bodyPr>
          <a:lstStyle/>
          <a:p>
            <a:endParaRPr lang="zh-CN" altLang="en-US"/>
          </a:p>
        </p:txBody>
      </p:sp>
      <p:sp>
        <p:nvSpPr>
          <p:cNvPr id="969760" name="AutoShape 32"/>
          <p:cNvSpPr>
            <a:spLocks noChangeArrowheads="1"/>
          </p:cNvSpPr>
          <p:nvPr/>
        </p:nvSpPr>
        <p:spPr bwMode="auto">
          <a:xfrm>
            <a:off x="1298632" y="3828463"/>
            <a:ext cx="1346681" cy="442912"/>
          </a:xfrm>
          <a:prstGeom prst="roundRect">
            <a:avLst>
              <a:gd name="adj" fmla="val 37795"/>
            </a:avLst>
          </a:prstGeom>
          <a:noFill/>
          <a:ln w="28575" algn="ctr">
            <a:solidFill>
              <a:srgbClr val="FF6600"/>
            </a:solidFill>
            <a:round/>
            <a:headEnd/>
            <a:tailEnd type="none" w="med" len="lg"/>
          </a:ln>
          <a:effectLst/>
        </p:spPr>
        <p:txBody>
          <a:bodyPr wrap="square" anchor="ctr">
            <a:spAutoFit/>
          </a:bodyPr>
          <a:lstStyle/>
          <a:p>
            <a:endParaRPr lang="zh-CN" altLang="en-US"/>
          </a:p>
        </p:txBody>
      </p:sp>
      <p:sp>
        <p:nvSpPr>
          <p:cNvPr id="969761" name="Freeform 33"/>
          <p:cNvSpPr>
            <a:spLocks/>
          </p:cNvSpPr>
          <p:nvPr/>
        </p:nvSpPr>
        <p:spPr bwMode="auto">
          <a:xfrm>
            <a:off x="2461093" y="3207905"/>
            <a:ext cx="581025" cy="704850"/>
          </a:xfrm>
          <a:custGeom>
            <a:avLst/>
            <a:gdLst/>
            <a:ahLst/>
            <a:cxnLst>
              <a:cxn ang="0">
                <a:pos x="123" y="444"/>
              </a:cxn>
              <a:cxn ang="0">
                <a:pos x="346" y="238"/>
              </a:cxn>
              <a:cxn ang="0">
                <a:pos x="0" y="0"/>
              </a:cxn>
            </a:cxnLst>
            <a:rect l="0" t="0" r="r" b="b"/>
            <a:pathLst>
              <a:path w="366" h="444">
                <a:moveTo>
                  <a:pt x="123" y="444"/>
                </a:moveTo>
                <a:cubicBezTo>
                  <a:pt x="244" y="378"/>
                  <a:pt x="366" y="312"/>
                  <a:pt x="346" y="238"/>
                </a:cubicBezTo>
                <a:cubicBezTo>
                  <a:pt x="326" y="164"/>
                  <a:pt x="163" y="82"/>
                  <a:pt x="0" y="0"/>
                </a:cubicBezTo>
              </a:path>
            </a:pathLst>
          </a:custGeom>
          <a:noFill/>
          <a:ln w="28575" cap="flat" cmpd="sng">
            <a:solidFill>
              <a:srgbClr val="FF6600"/>
            </a:solidFill>
            <a:prstDash val="solid"/>
            <a:round/>
            <a:headEnd type="triangle" w="med" len="lg"/>
            <a:tailEnd type="triangl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969762" name="Text Box 34"/>
          <p:cNvSpPr txBox="1">
            <a:spLocks noChangeArrowheads="1"/>
          </p:cNvSpPr>
          <p:nvPr/>
        </p:nvSpPr>
        <p:spPr bwMode="auto">
          <a:xfrm>
            <a:off x="2970619" y="3337580"/>
            <a:ext cx="2116137" cy="523220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zh-CN" altLang="en-US" sz="2800" dirty="0">
                <a:solidFill>
                  <a:srgbClr val="FF6600"/>
                </a:solidFill>
              </a:rPr>
              <a:t>读变写操作</a:t>
            </a:r>
          </a:p>
        </p:txBody>
      </p:sp>
      <p:sp>
        <p:nvSpPr>
          <p:cNvPr id="39" name="Rectangle 2"/>
          <p:cNvSpPr txBox="1">
            <a:spLocks noChangeArrowheads="1"/>
          </p:cNvSpPr>
          <p:nvPr/>
        </p:nvSpPr>
        <p:spPr bwMode="auto">
          <a:xfrm>
            <a:off x="683460" y="529250"/>
            <a:ext cx="8281153" cy="569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ts val="3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8650" indent="-268288" algn="l" rtl="0" eaLnBrk="1" fontAlgn="base" hangingPunct="1">
              <a:spcBef>
                <a:spcPts val="300"/>
              </a:spcBef>
              <a:spcAft>
                <a:spcPct val="0"/>
              </a:spcAft>
              <a:buClr>
                <a:srgbClr val="006600"/>
              </a:buClr>
              <a:buSzPct val="75000"/>
              <a:buFont typeface="Wingdings" pitchFamily="2" charset="2"/>
              <a:buChar char="l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896938" indent="-268288" algn="l" rtl="0" eaLnBrk="1" fontAlgn="base" hangingPunct="1">
              <a:spcBef>
                <a:spcPts val="300"/>
              </a:spcBef>
              <a:spcAft>
                <a:spcPct val="0"/>
              </a:spcAft>
              <a:buClr>
                <a:srgbClr val="FF6600"/>
              </a:buClr>
              <a:buSzPct val="65000"/>
              <a:buFont typeface="Wingdings" pitchFamily="2" charset="2"/>
              <a:buChar char="p"/>
              <a:defRPr sz="2400" b="1">
                <a:solidFill>
                  <a:schemeClr val="tx1"/>
                </a:solidFill>
                <a:latin typeface="+mn-lt"/>
                <a:ea typeface="楷体" panose="02010609060101010101" pitchFamily="49" charset="-122"/>
              </a:defRPr>
            </a:lvl3pPr>
            <a:lvl4pPr marL="1166813" indent="-269875" algn="l" rtl="0" eaLnBrk="1" fontAlgn="base" hangingPunct="1">
              <a:spcBef>
                <a:spcPts val="3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Wingdings" pitchFamily="2" charset="2"/>
              <a:buChar char="u"/>
              <a:defRPr sz="2400" b="1">
                <a:solidFill>
                  <a:schemeClr val="tx1"/>
                </a:solidFill>
                <a:latin typeface="+mn-lt"/>
                <a:ea typeface="楷体" panose="02010609060101010101" pitchFamily="49" charset="-122"/>
              </a:defRPr>
            </a:lvl4pPr>
            <a:lvl5pPr marL="1435100" indent="-268288" algn="l" rtl="0" eaLnBrk="1" fontAlgn="base" hangingPunct="1">
              <a:spcBef>
                <a:spcPts val="300"/>
              </a:spcBef>
              <a:spcAft>
                <a:spcPct val="0"/>
              </a:spcAft>
              <a:buClr>
                <a:srgbClr val="0066FF"/>
              </a:buClr>
              <a:buSzPct val="75000"/>
              <a:buFont typeface="Wingdings" pitchFamily="2" charset="2"/>
              <a:buChar char="ü"/>
              <a:defRPr sz="2400" b="1">
                <a:solidFill>
                  <a:schemeClr val="tx1"/>
                </a:solidFill>
                <a:latin typeface="+mn-lt"/>
                <a:ea typeface="楷体" panose="02010609060101010101" pitchFamily="49" charset="-122"/>
              </a:defRPr>
            </a:lvl5pPr>
            <a:lvl6pPr marL="2787650" indent="-2714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66FF"/>
              </a:buClr>
              <a:buSzPct val="75000"/>
              <a:buFont typeface="Wingdings" pitchFamily="2" charset="2"/>
              <a:buChar char="ü"/>
              <a:defRPr sz="2400" b="1">
                <a:solidFill>
                  <a:schemeClr val="tx1"/>
                </a:solidFill>
                <a:latin typeface="+mn-lt"/>
                <a:ea typeface="楷体_GB2312" pitchFamily="49" charset="-122"/>
              </a:defRPr>
            </a:lvl6pPr>
            <a:lvl7pPr marL="3244850" indent="-2714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66FF"/>
              </a:buClr>
              <a:buSzPct val="75000"/>
              <a:buFont typeface="Wingdings" pitchFamily="2" charset="2"/>
              <a:buChar char="ü"/>
              <a:defRPr sz="2400" b="1">
                <a:solidFill>
                  <a:schemeClr val="tx1"/>
                </a:solidFill>
                <a:latin typeface="+mn-lt"/>
                <a:ea typeface="楷体_GB2312" pitchFamily="49" charset="-122"/>
              </a:defRPr>
            </a:lvl7pPr>
            <a:lvl8pPr marL="3702050" indent="-2714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66FF"/>
              </a:buClr>
              <a:buSzPct val="75000"/>
              <a:buFont typeface="Wingdings" pitchFamily="2" charset="2"/>
              <a:buChar char="ü"/>
              <a:defRPr sz="2400" b="1">
                <a:solidFill>
                  <a:schemeClr val="tx1"/>
                </a:solidFill>
                <a:latin typeface="+mn-lt"/>
                <a:ea typeface="楷体_GB2312" pitchFamily="49" charset="-122"/>
              </a:defRPr>
            </a:lvl8pPr>
            <a:lvl9pPr marL="4159250" indent="-2714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66FF"/>
              </a:buClr>
              <a:buSzPct val="75000"/>
              <a:buFont typeface="Wingdings" pitchFamily="2" charset="2"/>
              <a:buChar char="ü"/>
              <a:defRPr sz="2400" b="1">
                <a:solidFill>
                  <a:schemeClr val="tx1"/>
                </a:solidFill>
                <a:latin typeface="+mn-lt"/>
                <a:ea typeface="楷体_GB2312" pitchFamily="49" charset="-122"/>
              </a:defRPr>
            </a:lvl9pPr>
          </a:lstStyle>
          <a:p>
            <a:pPr marL="0" indent="0">
              <a:buSzTx/>
              <a:buNone/>
            </a:pPr>
            <a:r>
              <a:rPr lang="zh-CN" altLang="en-US" kern="0" dirty="0">
                <a:solidFill>
                  <a:srgbClr val="008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二、工作方式与时序</a:t>
            </a:r>
            <a:endParaRPr lang="en-US" altLang="zh-CN" kern="0" dirty="0">
              <a:solidFill>
                <a:srgbClr val="008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0" name="标题 1"/>
          <p:cNvSpPr>
            <a:spLocks noGrp="1"/>
          </p:cNvSpPr>
          <p:nvPr>
            <p:ph type="title"/>
          </p:nvPr>
        </p:nvSpPr>
        <p:spPr>
          <a:xfrm>
            <a:off x="590550" y="44450"/>
            <a:ext cx="8229600" cy="523875"/>
          </a:xfrm>
        </p:spPr>
        <p:txBody>
          <a:bodyPr/>
          <a:lstStyle/>
          <a:p>
            <a:r>
              <a:rPr lang="en-US" altLang="zh-CN" dirty="0"/>
              <a:t>5.3.1 </a:t>
            </a:r>
            <a:r>
              <a:rPr lang="zh-CN" altLang="zh-CN" dirty="0"/>
              <a:t>简单异步</a:t>
            </a:r>
            <a:r>
              <a:rPr lang="en-US" altLang="zh-CN" dirty="0">
                <a:latin typeface="+mn-lt"/>
              </a:rPr>
              <a:t>DRAM</a:t>
            </a:r>
            <a:r>
              <a:rPr lang="zh-CN" altLang="en-US" dirty="0">
                <a:latin typeface="+mn-lt"/>
              </a:rPr>
              <a:t>：</a:t>
            </a:r>
            <a:r>
              <a:rPr lang="en-US" altLang="zh-CN" dirty="0">
                <a:solidFill>
                  <a:srgbClr val="FF0066"/>
                </a:solidFill>
                <a:latin typeface="+mn-lt"/>
              </a:rPr>
              <a:t>Intel </a:t>
            </a:r>
            <a:r>
              <a:rPr lang="en-US" altLang="zh-CN" dirty="0" smtClean="0">
                <a:solidFill>
                  <a:srgbClr val="FF0066"/>
                </a:solidFill>
                <a:latin typeface="+mn-lt"/>
              </a:rPr>
              <a:t>2164A</a:t>
            </a:r>
            <a:r>
              <a:rPr lang="en-US" altLang="zh-CN" dirty="0" smtClean="0">
                <a:solidFill>
                  <a:srgbClr val="CC3399"/>
                </a:solidFill>
                <a:latin typeface="+mn-ea"/>
                <a:ea typeface="+mn-ea"/>
              </a:rPr>
              <a:t>(</a:t>
            </a:r>
            <a:r>
              <a:rPr lang="en-US" altLang="zh-CN" dirty="0" smtClean="0">
                <a:solidFill>
                  <a:srgbClr val="CC3399"/>
                </a:solidFill>
                <a:latin typeface="Times New Roman" pitchFamily="18" charset="0"/>
              </a:rPr>
              <a:t>64K×1bit</a:t>
            </a:r>
            <a:r>
              <a:rPr lang="en-US" altLang="zh-CN" dirty="0" smtClean="0">
                <a:solidFill>
                  <a:srgbClr val="CC3399"/>
                </a:solidFill>
                <a:latin typeface="+mn-ea"/>
                <a:ea typeface="+mn-ea"/>
              </a:rPr>
              <a:t>)</a:t>
            </a:r>
            <a:endParaRPr lang="zh-CN" altLang="en-US" dirty="0">
              <a:solidFill>
                <a:srgbClr val="CC3399"/>
              </a:solidFill>
              <a:latin typeface="+mn-ea"/>
              <a:ea typeface="+mn-ea"/>
            </a:endParaRPr>
          </a:p>
        </p:txBody>
      </p:sp>
      <p:sp>
        <p:nvSpPr>
          <p:cNvPr id="41" name="Line 19"/>
          <p:cNvSpPr>
            <a:spLocks noChangeShapeType="1"/>
          </p:cNvSpPr>
          <p:nvPr/>
        </p:nvSpPr>
        <p:spPr bwMode="auto">
          <a:xfrm>
            <a:off x="1357927" y="4425473"/>
            <a:ext cx="613209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med" len="lg"/>
          </a:ln>
          <a:effectLst/>
        </p:spPr>
        <p:txBody>
          <a:bodyPr wrap="square" anchor="ctr">
            <a:spAutoFit/>
          </a:bodyPr>
          <a:lstStyle/>
          <a:p>
            <a:endParaRPr lang="zh-CN" altLang="en-US"/>
          </a:p>
        </p:txBody>
      </p:sp>
      <p:sp>
        <p:nvSpPr>
          <p:cNvPr id="42" name="Line 13"/>
          <p:cNvSpPr>
            <a:spLocks noChangeShapeType="1"/>
          </p:cNvSpPr>
          <p:nvPr/>
        </p:nvSpPr>
        <p:spPr bwMode="auto">
          <a:xfrm>
            <a:off x="1384286" y="4937810"/>
            <a:ext cx="676138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med" len="lg"/>
          </a:ln>
          <a:effectLst/>
        </p:spPr>
        <p:txBody>
          <a:bodyPr wrap="square" anchor="ctr">
            <a:spAutoFit/>
          </a:bodyPr>
          <a:lstStyle/>
          <a:p>
            <a:endParaRPr lang="zh-CN" altLang="en-US"/>
          </a:p>
        </p:txBody>
      </p:sp>
      <p:sp>
        <p:nvSpPr>
          <p:cNvPr id="43" name="Line 14"/>
          <p:cNvSpPr>
            <a:spLocks noChangeShapeType="1"/>
          </p:cNvSpPr>
          <p:nvPr/>
        </p:nvSpPr>
        <p:spPr bwMode="auto">
          <a:xfrm>
            <a:off x="2455615" y="4937810"/>
            <a:ext cx="65811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med" len="lg"/>
          </a:ln>
          <a:effectLst/>
        </p:spPr>
        <p:txBody>
          <a:bodyPr wrap="square" anchor="ctr">
            <a:spAutoFit/>
          </a:bodyPr>
          <a:lstStyle/>
          <a:p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9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9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9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9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9759" grpId="0" animBg="1"/>
      <p:bldP spid="969760" grpId="0" animBg="1"/>
      <p:bldP spid="969761" grpId="0" animBg="1"/>
      <p:bldP spid="969762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5.3.4  </a:t>
            </a:r>
            <a:r>
              <a:rPr lang="zh-CN" altLang="en-US" dirty="0"/>
              <a:t>内存条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68700"/>
            <a:ext cx="8362950" cy="5112709"/>
          </a:xfrm>
        </p:spPr>
        <p:txBody>
          <a:bodyPr/>
          <a:lstStyle/>
          <a:p>
            <a:r>
              <a:rPr lang="zh-CN" altLang="zh-CN" dirty="0"/>
              <a:t>主板上的内存条</a:t>
            </a:r>
            <a:r>
              <a:rPr lang="zh-CN" altLang="zh-CN" dirty="0" smtClean="0"/>
              <a:t>插槽</a:t>
            </a:r>
            <a:r>
              <a:rPr lang="zh-CN" altLang="en-US" dirty="0" smtClean="0"/>
              <a:t>的类型：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SIMM </a:t>
            </a:r>
            <a:r>
              <a:rPr lang="zh-CN" altLang="zh-CN" dirty="0" smtClean="0"/>
              <a:t>插槽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DIMM </a:t>
            </a:r>
            <a:r>
              <a:rPr lang="zh-CN" altLang="zh-CN" dirty="0" smtClean="0"/>
              <a:t>插槽</a:t>
            </a:r>
            <a:endParaRPr lang="en-US" altLang="zh-CN" dirty="0" smtClean="0"/>
          </a:p>
          <a:p>
            <a:pPr lvl="2"/>
            <a:r>
              <a:rPr lang="en-US" altLang="zh-CN" dirty="0" smtClean="0"/>
              <a:t>SDRAM DIMM</a:t>
            </a:r>
            <a:r>
              <a:rPr lang="zh-CN" altLang="en-US" dirty="0" smtClean="0"/>
              <a:t>插槽：</a:t>
            </a:r>
            <a:r>
              <a:rPr lang="en-US" altLang="zh-CN" dirty="0" smtClean="0"/>
              <a:t>168</a:t>
            </a:r>
            <a:r>
              <a:rPr lang="zh-CN" altLang="en-US" dirty="0" smtClean="0"/>
              <a:t>个引脚，</a:t>
            </a:r>
            <a:r>
              <a:rPr lang="en-US" altLang="zh-CN" dirty="0" smtClean="0"/>
              <a:t>3.3V</a:t>
            </a:r>
            <a:r>
              <a:rPr lang="zh-CN" altLang="en-US" dirty="0" smtClean="0"/>
              <a:t>供电。</a:t>
            </a:r>
            <a:endParaRPr lang="en-US" altLang="zh-CN" dirty="0" smtClean="0"/>
          </a:p>
          <a:p>
            <a:pPr lvl="2"/>
            <a:r>
              <a:rPr lang="en-US" altLang="zh-CN" dirty="0" smtClean="0"/>
              <a:t>DDR SDRAM DIMM</a:t>
            </a:r>
            <a:r>
              <a:rPr lang="zh-CN" altLang="en-US" dirty="0" smtClean="0"/>
              <a:t>：</a:t>
            </a:r>
            <a:r>
              <a:rPr lang="en-US" altLang="zh-CN" dirty="0" smtClean="0"/>
              <a:t>184</a:t>
            </a:r>
            <a:r>
              <a:rPr lang="zh-CN" altLang="en-US" dirty="0" smtClean="0"/>
              <a:t>个引脚，</a:t>
            </a:r>
            <a:r>
              <a:rPr lang="en-US" altLang="zh-CN" dirty="0" smtClean="0"/>
              <a:t>2.5V</a:t>
            </a:r>
            <a:r>
              <a:rPr lang="zh-CN" altLang="en-US" dirty="0" smtClean="0"/>
              <a:t>供电。</a:t>
            </a:r>
            <a:endParaRPr lang="en-US" altLang="zh-CN" dirty="0" smtClean="0"/>
          </a:p>
          <a:p>
            <a:pPr lvl="2"/>
            <a:r>
              <a:rPr lang="en-US" altLang="zh-CN" dirty="0" smtClean="0"/>
              <a:t>DDR2 SDRAM DIMM</a:t>
            </a:r>
            <a:r>
              <a:rPr lang="zh-CN" altLang="en-US" dirty="0" smtClean="0"/>
              <a:t>：</a:t>
            </a:r>
            <a:r>
              <a:rPr lang="en-US" altLang="zh-CN" dirty="0" smtClean="0"/>
              <a:t>240</a:t>
            </a:r>
            <a:r>
              <a:rPr lang="zh-CN" altLang="en-US" dirty="0" smtClean="0"/>
              <a:t>个引脚，</a:t>
            </a:r>
            <a:r>
              <a:rPr lang="en-US" altLang="zh-CN" dirty="0" smtClean="0"/>
              <a:t>1.8V</a:t>
            </a:r>
            <a:r>
              <a:rPr lang="zh-CN" altLang="en-US" dirty="0" smtClean="0"/>
              <a:t>供电。</a:t>
            </a:r>
            <a:endParaRPr lang="en-US" altLang="zh-CN" dirty="0" smtClean="0"/>
          </a:p>
          <a:p>
            <a:pPr lvl="2"/>
            <a:r>
              <a:rPr lang="en-US" altLang="zh-CN" dirty="0" smtClean="0"/>
              <a:t>DDR3 </a:t>
            </a:r>
            <a:r>
              <a:rPr lang="en-US" altLang="zh-CN" dirty="0"/>
              <a:t>SDRAM DIMM</a:t>
            </a:r>
            <a:r>
              <a:rPr lang="zh-CN" altLang="en-US" dirty="0"/>
              <a:t>：</a:t>
            </a:r>
            <a:r>
              <a:rPr lang="en-US" altLang="zh-CN" dirty="0"/>
              <a:t>240</a:t>
            </a:r>
            <a:r>
              <a:rPr lang="zh-CN" altLang="en-US" dirty="0"/>
              <a:t>个</a:t>
            </a:r>
            <a:r>
              <a:rPr lang="zh-CN" altLang="en-US" dirty="0" smtClean="0"/>
              <a:t>引脚，</a:t>
            </a:r>
            <a:r>
              <a:rPr lang="en-US" altLang="zh-CN" dirty="0" smtClean="0"/>
              <a:t>1.5V</a:t>
            </a:r>
            <a:r>
              <a:rPr lang="zh-CN" altLang="en-US" dirty="0" smtClean="0"/>
              <a:t>供电。</a:t>
            </a:r>
            <a:endParaRPr lang="en-US" altLang="zh-CN" dirty="0" smtClean="0"/>
          </a:p>
          <a:p>
            <a:r>
              <a:rPr lang="zh-CN" altLang="zh-CN" dirty="0"/>
              <a:t>基于</a:t>
            </a:r>
            <a:r>
              <a:rPr lang="en-US" altLang="zh-CN" dirty="0"/>
              <a:t>SIMM</a:t>
            </a:r>
            <a:r>
              <a:rPr lang="zh-CN" altLang="zh-CN" dirty="0"/>
              <a:t>插槽的内存条已经被淘汰</a:t>
            </a:r>
            <a:r>
              <a:rPr lang="zh-CN" altLang="zh-CN" dirty="0" smtClean="0"/>
              <a:t>，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zh-CN" altLang="zh-CN" dirty="0" smtClean="0"/>
              <a:t>目前</a:t>
            </a:r>
            <a:r>
              <a:rPr lang="zh-CN" altLang="zh-CN" dirty="0"/>
              <a:t>主要使用</a:t>
            </a:r>
            <a:r>
              <a:rPr lang="en-US" altLang="zh-CN" dirty="0"/>
              <a:t>DIMM</a:t>
            </a:r>
            <a:r>
              <a:rPr lang="zh-CN" altLang="zh-CN" dirty="0" smtClean="0"/>
              <a:t>插槽</a:t>
            </a:r>
            <a:r>
              <a:rPr lang="zh-CN" altLang="en-US" dirty="0" smtClean="0"/>
              <a:t>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1240078-9CC7-47B2-B51F-C81DC6C36461}" type="slidenum">
              <a:rPr lang="zh-CN" altLang="en-US" smtClean="0"/>
              <a:pPr/>
              <a:t>80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5143236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1395A6-210C-4657-8A1D-33401C296AC9}" type="slidenum">
              <a:rPr lang="zh-CN" altLang="en-US"/>
              <a:pPr/>
              <a:t>81</a:t>
            </a:fld>
            <a:endParaRPr lang="en-US" altLang="zh-CN"/>
          </a:p>
        </p:txBody>
      </p:sp>
      <p:pic>
        <p:nvPicPr>
          <p:cNvPr id="1056770" name="Picture 2"/>
          <p:cNvPicPr>
            <a:picLocks noChangeAspect="1" noChangeArrowheads="1"/>
          </p:cNvPicPr>
          <p:nvPr/>
        </p:nvPicPr>
        <p:blipFill>
          <a:blip r:embed="rId2" cstate="print"/>
          <a:srcRect b="11898"/>
          <a:stretch>
            <a:fillRect/>
          </a:stretch>
        </p:blipFill>
        <p:spPr bwMode="auto">
          <a:xfrm>
            <a:off x="323410" y="1179219"/>
            <a:ext cx="4608640" cy="47701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56771" name="Picture 3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1393" t="3242" r="25124" b="24351"/>
          <a:stretch>
            <a:fillRect/>
          </a:stretch>
        </p:blipFill>
        <p:spPr bwMode="auto">
          <a:xfrm>
            <a:off x="5076070" y="394293"/>
            <a:ext cx="3240450" cy="62031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755470" y="509713"/>
            <a:ext cx="35284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mtClean="0">
                <a:solidFill>
                  <a:srgbClr val="FF0066"/>
                </a:solidFill>
              </a:rPr>
              <a:t>Desktop DDR Memory</a:t>
            </a:r>
            <a:br>
              <a:rPr lang="en-US" altLang="zh-CN" smtClean="0">
                <a:solidFill>
                  <a:srgbClr val="FF0066"/>
                </a:solidFill>
              </a:rPr>
            </a:br>
            <a:r>
              <a:rPr lang="en-US" altLang="zh-CN" smtClean="0">
                <a:solidFill>
                  <a:srgbClr val="FF0066"/>
                </a:solidFill>
              </a:rPr>
              <a:t>Comparison</a:t>
            </a:r>
            <a:endParaRPr lang="zh-CN" altLang="en-US">
              <a:solidFill>
                <a:srgbClr val="FF0066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 rot="5400000">
            <a:off x="5349308" y="3097354"/>
            <a:ext cx="63368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mtClean="0">
                <a:solidFill>
                  <a:srgbClr val="FF0066"/>
                </a:solidFill>
              </a:rPr>
              <a:t>Laptop SODIMM DDR Memory Comparison</a:t>
            </a:r>
            <a:endParaRPr lang="zh-CN" altLang="en-US">
              <a:solidFill>
                <a:srgbClr val="FF0066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959637" y="6034961"/>
            <a:ext cx="296427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0000FF"/>
                </a:solidFill>
              </a:rPr>
              <a:t>台式机</a:t>
            </a:r>
            <a:r>
              <a:rPr lang="en-US" altLang="zh-CN" dirty="0">
                <a:solidFill>
                  <a:srgbClr val="0000FF"/>
                </a:solidFill>
              </a:rPr>
              <a:t>DIMM</a:t>
            </a:r>
            <a:r>
              <a:rPr lang="zh-CN" altLang="en-US" dirty="0">
                <a:solidFill>
                  <a:srgbClr val="0000FF"/>
                </a:solidFill>
              </a:rPr>
              <a:t>内存条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5.3.4  </a:t>
            </a:r>
            <a:r>
              <a:rPr lang="zh-CN" altLang="en-US" dirty="0"/>
              <a:t>内存条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836640"/>
            <a:ext cx="8229600" cy="5184720"/>
          </a:xfrm>
        </p:spPr>
        <p:txBody>
          <a:bodyPr/>
          <a:lstStyle/>
          <a:p>
            <a:r>
              <a:rPr lang="zh-CN" altLang="zh-CN" dirty="0"/>
              <a:t>内存条就是把多片</a:t>
            </a:r>
            <a:r>
              <a:rPr lang="en-US" altLang="zh-CN" dirty="0"/>
              <a:t>SDRAM</a:t>
            </a:r>
            <a:r>
              <a:rPr lang="zh-CN" altLang="zh-CN" dirty="0"/>
              <a:t>芯片经过</a:t>
            </a:r>
            <a:r>
              <a:rPr lang="zh-CN" altLang="zh-CN" dirty="0">
                <a:solidFill>
                  <a:srgbClr val="0000FF"/>
                </a:solidFill>
              </a:rPr>
              <a:t>位扩展</a:t>
            </a:r>
            <a:r>
              <a:rPr lang="zh-CN" altLang="zh-CN" dirty="0"/>
              <a:t>（或</a:t>
            </a:r>
            <a:r>
              <a:rPr lang="zh-CN" altLang="zh-CN" dirty="0">
                <a:solidFill>
                  <a:srgbClr val="0000FF"/>
                </a:solidFill>
              </a:rPr>
              <a:t>位扩展＋字扩展</a:t>
            </a:r>
            <a:r>
              <a:rPr lang="zh-CN" altLang="zh-CN" dirty="0"/>
              <a:t>）的方式连接到一起，做成一块电路板，从整体上看，它是一个具有</a:t>
            </a:r>
            <a:r>
              <a:rPr lang="en-US" altLang="zh-CN" dirty="0">
                <a:solidFill>
                  <a:srgbClr val="FF0000"/>
                </a:solidFill>
              </a:rPr>
              <a:t>32/64</a:t>
            </a:r>
            <a:r>
              <a:rPr lang="zh-CN" altLang="zh-CN" dirty="0">
                <a:solidFill>
                  <a:srgbClr val="FF0000"/>
                </a:solidFill>
              </a:rPr>
              <a:t>位数据宽度</a:t>
            </a:r>
            <a:r>
              <a:rPr lang="zh-CN" altLang="zh-CN" dirty="0"/>
              <a:t>、增加了</a:t>
            </a:r>
            <a:r>
              <a:rPr lang="zh-CN" altLang="zh-CN" dirty="0">
                <a:solidFill>
                  <a:srgbClr val="FF0000"/>
                </a:solidFill>
              </a:rPr>
              <a:t>校验位</a:t>
            </a:r>
            <a:r>
              <a:rPr lang="zh-CN" altLang="zh-CN" dirty="0"/>
              <a:t>、</a:t>
            </a:r>
            <a:r>
              <a:rPr lang="zh-CN" altLang="zh-CN" dirty="0">
                <a:solidFill>
                  <a:srgbClr val="FF0000"/>
                </a:solidFill>
              </a:rPr>
              <a:t>容量更大</a:t>
            </a:r>
            <a:r>
              <a:rPr lang="zh-CN" altLang="zh-CN" dirty="0"/>
              <a:t>的</a:t>
            </a:r>
            <a:r>
              <a:rPr lang="en-US" altLang="zh-CN" dirty="0">
                <a:solidFill>
                  <a:srgbClr val="008000"/>
                </a:solidFill>
              </a:rPr>
              <a:t>SDRAM</a:t>
            </a:r>
            <a:r>
              <a:rPr lang="zh-CN" altLang="zh-CN" dirty="0">
                <a:solidFill>
                  <a:srgbClr val="008000"/>
                </a:solidFill>
              </a:rPr>
              <a:t>存储器</a:t>
            </a:r>
            <a:r>
              <a:rPr lang="zh-CN" altLang="zh-CN" dirty="0"/>
              <a:t>，其控制信号、使用方式和</a:t>
            </a:r>
            <a:r>
              <a:rPr lang="en-US" altLang="zh-CN" dirty="0"/>
              <a:t>SDRAM</a:t>
            </a:r>
            <a:r>
              <a:rPr lang="zh-CN" altLang="zh-CN" dirty="0"/>
              <a:t>芯片类似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r>
              <a:rPr lang="zh-CN" altLang="zh-CN" dirty="0" smtClean="0"/>
              <a:t>在</a:t>
            </a:r>
            <a:r>
              <a:rPr lang="zh-CN" altLang="zh-CN" dirty="0"/>
              <a:t>内存条的具体实现上</a:t>
            </a:r>
            <a:r>
              <a:rPr lang="zh-CN" altLang="zh-CN" dirty="0" smtClean="0"/>
              <a:t>，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zh-CN" altLang="zh-CN" dirty="0" smtClean="0"/>
              <a:t>是否</a:t>
            </a:r>
            <a:r>
              <a:rPr lang="zh-CN" altLang="zh-CN" dirty="0"/>
              <a:t>提供校验位是可选的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pPr lvl="1"/>
            <a:r>
              <a:rPr lang="zh-CN" altLang="zh-CN" dirty="0" smtClean="0">
                <a:solidFill>
                  <a:srgbClr val="CC0099"/>
                </a:solidFill>
              </a:rPr>
              <a:t>服务器</a:t>
            </a:r>
            <a:r>
              <a:rPr lang="zh-CN" altLang="zh-CN" dirty="0"/>
              <a:t>上使用的内存条需要提供</a:t>
            </a:r>
            <a:r>
              <a:rPr lang="zh-CN" altLang="zh-CN" dirty="0">
                <a:solidFill>
                  <a:srgbClr val="0000FF"/>
                </a:solidFill>
              </a:rPr>
              <a:t>校验位</a:t>
            </a:r>
            <a:r>
              <a:rPr lang="zh-CN" altLang="zh-CN" dirty="0"/>
              <a:t>以提高</a:t>
            </a:r>
            <a:r>
              <a:rPr lang="zh-CN" altLang="zh-CN" dirty="0">
                <a:solidFill>
                  <a:srgbClr val="0000FF"/>
                </a:solidFill>
              </a:rPr>
              <a:t>可靠性</a:t>
            </a:r>
            <a:r>
              <a:rPr lang="zh-CN" altLang="zh-CN" dirty="0" smtClean="0"/>
              <a:t>；</a:t>
            </a:r>
            <a:endParaRPr lang="en-US" altLang="zh-CN" dirty="0" smtClean="0"/>
          </a:p>
          <a:p>
            <a:pPr lvl="1"/>
            <a:r>
              <a:rPr lang="zh-CN" altLang="zh-CN" dirty="0" smtClean="0">
                <a:solidFill>
                  <a:srgbClr val="CC0099"/>
                </a:solidFill>
              </a:rPr>
              <a:t>普通</a:t>
            </a:r>
            <a:r>
              <a:rPr lang="en-US" altLang="zh-CN" dirty="0">
                <a:solidFill>
                  <a:srgbClr val="CC0099"/>
                </a:solidFill>
              </a:rPr>
              <a:t>PC</a:t>
            </a:r>
            <a:r>
              <a:rPr lang="zh-CN" altLang="zh-CN" dirty="0">
                <a:solidFill>
                  <a:srgbClr val="CC0099"/>
                </a:solidFill>
              </a:rPr>
              <a:t>机</a:t>
            </a:r>
            <a:r>
              <a:rPr lang="zh-CN" altLang="zh-CN" dirty="0"/>
              <a:t>为了降低</a:t>
            </a:r>
            <a:r>
              <a:rPr lang="zh-CN" altLang="zh-CN" dirty="0">
                <a:solidFill>
                  <a:srgbClr val="0000FF"/>
                </a:solidFill>
              </a:rPr>
              <a:t>成本</a:t>
            </a:r>
            <a:r>
              <a:rPr lang="zh-CN" altLang="zh-CN" dirty="0"/>
              <a:t>，其内存条通常</a:t>
            </a:r>
            <a:r>
              <a:rPr lang="zh-CN" altLang="zh-CN" dirty="0">
                <a:solidFill>
                  <a:srgbClr val="0000FF"/>
                </a:solidFill>
              </a:rPr>
              <a:t>不需要</a:t>
            </a:r>
            <a:r>
              <a:rPr lang="zh-CN" altLang="zh-CN" dirty="0"/>
              <a:t>提供</a:t>
            </a:r>
            <a:r>
              <a:rPr lang="zh-CN" altLang="zh-CN" dirty="0">
                <a:solidFill>
                  <a:srgbClr val="0000FF"/>
                </a:solidFill>
              </a:rPr>
              <a:t>校验位</a:t>
            </a:r>
            <a:r>
              <a:rPr lang="zh-CN" altLang="zh-CN" dirty="0"/>
              <a:t>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1240078-9CC7-47B2-B51F-C81DC6C36461}" type="slidenum">
              <a:rPr lang="zh-CN" altLang="en-US" smtClean="0"/>
              <a:pPr/>
              <a:t>82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5032609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75B7B2-A42D-41BA-B02A-F77D5D6232B4}" type="slidenum">
              <a:rPr lang="zh-CN" altLang="en-US"/>
              <a:pPr/>
              <a:t>83</a:t>
            </a:fld>
            <a:endParaRPr lang="en-US" altLang="zh-CN"/>
          </a:p>
        </p:txBody>
      </p:sp>
      <p:pic>
        <p:nvPicPr>
          <p:cNvPr id="10147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0" y="571500"/>
            <a:ext cx="7620000" cy="5715000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</p:pic>
      <p:sp>
        <p:nvSpPr>
          <p:cNvPr id="1014787" name="AutoShape 3"/>
          <p:cNvSpPr>
            <a:spLocks noChangeArrowheads="1"/>
          </p:cNvSpPr>
          <p:nvPr/>
        </p:nvSpPr>
        <p:spPr bwMode="auto">
          <a:xfrm>
            <a:off x="684213" y="1916113"/>
            <a:ext cx="3743325" cy="1081087"/>
          </a:xfrm>
          <a:prstGeom prst="roundRect">
            <a:avLst>
              <a:gd name="adj" fmla="val 16667"/>
            </a:avLst>
          </a:prstGeom>
          <a:noFill/>
          <a:ln w="28575" algn="ctr">
            <a:solidFill>
              <a:srgbClr val="FF3399"/>
            </a:solidFill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811" name="Rectangle 3"/>
          <p:cNvSpPr>
            <a:spLocks noGrp="1" noChangeArrowheads="1"/>
          </p:cNvSpPr>
          <p:nvPr>
            <p:ph idx="1"/>
          </p:nvPr>
        </p:nvSpPr>
        <p:spPr>
          <a:xfrm>
            <a:off x="215900" y="765175"/>
            <a:ext cx="8928100" cy="5903913"/>
          </a:xfrm>
        </p:spPr>
        <p:txBody>
          <a:bodyPr/>
          <a:lstStyle/>
          <a:p>
            <a:pPr marL="609600" indent="-609600">
              <a:buFont typeface="Wingdings" pitchFamily="2" charset="2"/>
              <a:buNone/>
            </a:pPr>
            <a:r>
              <a:rPr lang="en-US" altLang="zh-CN" sz="2800" b="1" dirty="0" smtClean="0"/>
              <a:t>DDR2 </a:t>
            </a:r>
            <a:r>
              <a:rPr lang="en-US" altLang="zh-CN" sz="2800" b="1" dirty="0"/>
              <a:t>SDRAM</a:t>
            </a:r>
            <a:r>
              <a:rPr lang="zh-CN" altLang="en-US" sz="2800" b="1" dirty="0"/>
              <a:t>、</a:t>
            </a:r>
            <a:r>
              <a:rPr lang="en-US" altLang="zh-CN" sz="2800" b="1" dirty="0"/>
              <a:t>DDR3 SDRAM</a:t>
            </a:r>
          </a:p>
          <a:p>
            <a:pPr marL="609600" indent="-609600">
              <a:buFont typeface="Wingdings" pitchFamily="2" charset="2"/>
              <a:buNone/>
            </a:pPr>
            <a:endParaRPr lang="zh-CN" altLang="en-US" sz="2800" b="1" dirty="0">
              <a:solidFill>
                <a:srgbClr val="CC0066"/>
              </a:solidFill>
              <a:latin typeface="Times New Roman" pitchFamily="18" charset="0"/>
            </a:endParaRPr>
          </a:p>
          <a:p>
            <a:pPr marL="609600" indent="-609600">
              <a:buFont typeface="Wingdings" pitchFamily="2" charset="2"/>
              <a:buNone/>
            </a:pPr>
            <a:r>
              <a:rPr lang="zh-CN" altLang="en-US" sz="2800" b="1" dirty="0">
                <a:latin typeface="Times New Roman" pitchFamily="18" charset="0"/>
              </a:rPr>
              <a:t>三星半导体：</a:t>
            </a:r>
          </a:p>
          <a:p>
            <a:pPr marL="609600" indent="-609600">
              <a:buNone/>
            </a:pPr>
            <a:r>
              <a:rPr lang="en-US" altLang="zh-CN" dirty="0" smtClean="0">
                <a:solidFill>
                  <a:srgbClr val="0000FF"/>
                </a:solidFill>
                <a:latin typeface="Times New Roman" pitchFamily="18" charset="0"/>
              </a:rPr>
              <a:t>http</a:t>
            </a:r>
            <a:r>
              <a:rPr lang="en-US" altLang="zh-CN" dirty="0">
                <a:solidFill>
                  <a:srgbClr val="0000FF"/>
                </a:solidFill>
                <a:latin typeface="Times New Roman" pitchFamily="18" charset="0"/>
              </a:rPr>
              <a:t>://www.samsung.com/semiconductor/</a:t>
            </a:r>
            <a:endParaRPr lang="en-US" altLang="zh-CN" sz="2800" b="1" dirty="0">
              <a:solidFill>
                <a:srgbClr val="0000FF"/>
              </a:solidFill>
              <a:latin typeface="Times New Roman" pitchFamily="18" charset="0"/>
            </a:endParaRPr>
          </a:p>
          <a:p>
            <a:pPr marL="609600" indent="-609600">
              <a:buFont typeface="Wingdings" pitchFamily="2" charset="2"/>
              <a:buNone/>
            </a:pPr>
            <a:endParaRPr lang="en-US" altLang="zh-CN" sz="2800" b="1" dirty="0">
              <a:solidFill>
                <a:srgbClr val="0000FF"/>
              </a:solidFill>
              <a:latin typeface="Times New Roman" pitchFamily="18" charset="0"/>
            </a:endParaRPr>
          </a:p>
          <a:p>
            <a:pPr marL="609600" indent="-609600">
              <a:buNone/>
            </a:pPr>
            <a:r>
              <a:rPr lang="en-US" altLang="zh-CN" dirty="0" smtClean="0"/>
              <a:t>SK </a:t>
            </a:r>
            <a:r>
              <a:rPr lang="zh-CN" altLang="en-US" dirty="0" smtClean="0"/>
              <a:t>海力士</a:t>
            </a:r>
            <a:r>
              <a:rPr lang="zh-CN" altLang="en-US" sz="2800" b="1" dirty="0" smtClean="0">
                <a:latin typeface="Times New Roman" pitchFamily="18" charset="0"/>
              </a:rPr>
              <a:t>：</a:t>
            </a:r>
          </a:p>
          <a:p>
            <a:pPr marL="609600" indent="-609600">
              <a:buNone/>
            </a:pPr>
            <a:r>
              <a:rPr lang="en-US" altLang="zh-CN" dirty="0" smtClean="0">
                <a:solidFill>
                  <a:srgbClr val="0000FF"/>
                </a:solidFill>
                <a:latin typeface="Times New Roman" pitchFamily="18" charset="0"/>
              </a:rPr>
              <a:t>http</a:t>
            </a:r>
            <a:r>
              <a:rPr lang="en-US" altLang="zh-CN" dirty="0">
                <a:solidFill>
                  <a:srgbClr val="0000FF"/>
                </a:solidFill>
                <a:latin typeface="Times New Roman" pitchFamily="18" charset="0"/>
              </a:rPr>
              <a:t>://hscs.skhynix.com/cha/index.jsp</a:t>
            </a:r>
            <a:endParaRPr lang="en-US" altLang="zh-CN" sz="2800" b="1" dirty="0">
              <a:solidFill>
                <a:srgbClr val="0000FF"/>
              </a:solidFill>
              <a:latin typeface="Times New Roman" pitchFamily="18" charset="0"/>
            </a:endParaRPr>
          </a:p>
        </p:txBody>
      </p:sp>
      <p:sp>
        <p:nvSpPr>
          <p:cNvPr id="7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1056DE4-6993-4D49-A600-576194BBF08C}" type="slidenum">
              <a:rPr lang="zh-CN" altLang="en-US"/>
              <a:pPr/>
              <a:t>84</a:t>
            </a:fld>
            <a:endParaRPr lang="en-US" altLang="zh-CN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5.3.4  </a:t>
            </a:r>
            <a:r>
              <a:rPr lang="zh-CN" altLang="en-US" dirty="0" smtClean="0"/>
              <a:t>内存条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0319" y="1844780"/>
            <a:ext cx="2014291" cy="70340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8330" y="3205619"/>
            <a:ext cx="1891278" cy="994133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71A9F1F-992A-4B76-8BD9-101D45A9D2C3}" type="slidenum">
              <a:rPr lang="zh-CN" altLang="en-US"/>
              <a:pPr/>
              <a:t>9</a:t>
            </a:fld>
            <a:endParaRPr lang="en-US" altLang="zh-CN"/>
          </a:p>
        </p:txBody>
      </p:sp>
      <p:sp>
        <p:nvSpPr>
          <p:cNvPr id="970757" name="Text Box 5"/>
          <p:cNvSpPr txBox="1">
            <a:spLocks noChangeArrowheads="1"/>
          </p:cNvSpPr>
          <p:nvPr/>
        </p:nvSpPr>
        <p:spPr bwMode="auto">
          <a:xfrm>
            <a:off x="323850" y="3031707"/>
            <a:ext cx="720725" cy="396875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000"/>
              <a:t>RAS</a:t>
            </a:r>
          </a:p>
        </p:txBody>
      </p:sp>
      <p:sp>
        <p:nvSpPr>
          <p:cNvPr id="970758" name="Text Box 6"/>
          <p:cNvSpPr txBox="1">
            <a:spLocks noChangeArrowheads="1"/>
          </p:cNvSpPr>
          <p:nvPr/>
        </p:nvSpPr>
        <p:spPr bwMode="auto">
          <a:xfrm>
            <a:off x="322263" y="3717507"/>
            <a:ext cx="720725" cy="396875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000"/>
              <a:t>CAS</a:t>
            </a:r>
          </a:p>
        </p:txBody>
      </p:sp>
      <p:sp>
        <p:nvSpPr>
          <p:cNvPr id="970759" name="Text Box 7"/>
          <p:cNvSpPr txBox="1">
            <a:spLocks noChangeArrowheads="1"/>
          </p:cNvSpPr>
          <p:nvPr/>
        </p:nvSpPr>
        <p:spPr bwMode="auto">
          <a:xfrm>
            <a:off x="322263" y="4438362"/>
            <a:ext cx="720725" cy="396875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000"/>
              <a:t>WE</a:t>
            </a:r>
          </a:p>
        </p:txBody>
      </p:sp>
      <p:sp>
        <p:nvSpPr>
          <p:cNvPr id="970760" name="Text Box 8"/>
          <p:cNvSpPr txBox="1">
            <a:spLocks noChangeArrowheads="1"/>
          </p:cNvSpPr>
          <p:nvPr/>
        </p:nvSpPr>
        <p:spPr bwMode="auto">
          <a:xfrm>
            <a:off x="323850" y="5157500"/>
            <a:ext cx="720725" cy="396875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000"/>
              <a:t>D</a:t>
            </a:r>
            <a:r>
              <a:rPr lang="en-US" altLang="zh-CN" sz="2000" baseline="-25000"/>
              <a:t>IN</a:t>
            </a:r>
          </a:p>
        </p:txBody>
      </p:sp>
      <p:sp>
        <p:nvSpPr>
          <p:cNvPr id="970761" name="Line 9"/>
          <p:cNvSpPr>
            <a:spLocks noChangeShapeType="1"/>
          </p:cNvSpPr>
          <p:nvPr/>
        </p:nvSpPr>
        <p:spPr bwMode="auto">
          <a:xfrm>
            <a:off x="1044575" y="2996782"/>
            <a:ext cx="792163" cy="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970762" name="Line 10"/>
          <p:cNvSpPr>
            <a:spLocks noChangeShapeType="1"/>
          </p:cNvSpPr>
          <p:nvPr/>
        </p:nvSpPr>
        <p:spPr bwMode="auto">
          <a:xfrm>
            <a:off x="1836738" y="2996782"/>
            <a:ext cx="73025" cy="43180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970763" name="Line 11"/>
          <p:cNvSpPr>
            <a:spLocks noChangeShapeType="1"/>
          </p:cNvSpPr>
          <p:nvPr/>
        </p:nvSpPr>
        <p:spPr bwMode="auto">
          <a:xfrm>
            <a:off x="1909763" y="3428582"/>
            <a:ext cx="5040312" cy="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970764" name="Line 12"/>
          <p:cNvSpPr>
            <a:spLocks noChangeShapeType="1"/>
          </p:cNvSpPr>
          <p:nvPr/>
        </p:nvSpPr>
        <p:spPr bwMode="auto">
          <a:xfrm flipV="1">
            <a:off x="6950075" y="2996782"/>
            <a:ext cx="71438" cy="43180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970765" name="Line 13"/>
          <p:cNvSpPr>
            <a:spLocks noChangeShapeType="1"/>
          </p:cNvSpPr>
          <p:nvPr/>
        </p:nvSpPr>
        <p:spPr bwMode="auto">
          <a:xfrm>
            <a:off x="7021513" y="2996782"/>
            <a:ext cx="1655762" cy="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970766" name="Line 14"/>
          <p:cNvSpPr>
            <a:spLocks noChangeShapeType="1"/>
          </p:cNvSpPr>
          <p:nvPr/>
        </p:nvSpPr>
        <p:spPr bwMode="auto">
          <a:xfrm>
            <a:off x="1044575" y="3717507"/>
            <a:ext cx="3457575" cy="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970767" name="Line 15"/>
          <p:cNvSpPr>
            <a:spLocks noChangeShapeType="1"/>
          </p:cNvSpPr>
          <p:nvPr/>
        </p:nvSpPr>
        <p:spPr bwMode="auto">
          <a:xfrm>
            <a:off x="4502150" y="3717507"/>
            <a:ext cx="71438" cy="43180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970768" name="Line 16"/>
          <p:cNvSpPr>
            <a:spLocks noChangeShapeType="1"/>
          </p:cNvSpPr>
          <p:nvPr/>
        </p:nvSpPr>
        <p:spPr bwMode="auto">
          <a:xfrm>
            <a:off x="4573588" y="4148422"/>
            <a:ext cx="2376487" cy="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970769" name="Line 17"/>
          <p:cNvSpPr>
            <a:spLocks noChangeShapeType="1"/>
          </p:cNvSpPr>
          <p:nvPr/>
        </p:nvSpPr>
        <p:spPr bwMode="auto">
          <a:xfrm flipV="1">
            <a:off x="6950075" y="3717507"/>
            <a:ext cx="71438" cy="43180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970770" name="Line 18"/>
          <p:cNvSpPr>
            <a:spLocks noChangeShapeType="1"/>
          </p:cNvSpPr>
          <p:nvPr/>
        </p:nvSpPr>
        <p:spPr bwMode="auto">
          <a:xfrm>
            <a:off x="7021513" y="3717507"/>
            <a:ext cx="1655762" cy="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970771" name="Line 19"/>
          <p:cNvSpPr>
            <a:spLocks noChangeShapeType="1"/>
          </p:cNvSpPr>
          <p:nvPr/>
        </p:nvSpPr>
        <p:spPr bwMode="auto">
          <a:xfrm>
            <a:off x="1476375" y="2276942"/>
            <a:ext cx="217488" cy="43180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970772" name="Line 20"/>
          <p:cNvSpPr>
            <a:spLocks noChangeShapeType="1"/>
          </p:cNvSpPr>
          <p:nvPr/>
        </p:nvSpPr>
        <p:spPr bwMode="auto">
          <a:xfrm flipH="1">
            <a:off x="1476375" y="2276942"/>
            <a:ext cx="217488" cy="43180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970773" name="Line 21"/>
          <p:cNvSpPr>
            <a:spLocks noChangeShapeType="1"/>
          </p:cNvSpPr>
          <p:nvPr/>
        </p:nvSpPr>
        <p:spPr bwMode="auto">
          <a:xfrm flipH="1">
            <a:off x="973138" y="2276942"/>
            <a:ext cx="503237" cy="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970774" name="Line 22"/>
          <p:cNvSpPr>
            <a:spLocks noChangeShapeType="1"/>
          </p:cNvSpPr>
          <p:nvPr/>
        </p:nvSpPr>
        <p:spPr bwMode="auto">
          <a:xfrm flipH="1">
            <a:off x="973138" y="2708742"/>
            <a:ext cx="503237" cy="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970775" name="Line 23"/>
          <p:cNvSpPr>
            <a:spLocks noChangeShapeType="1"/>
          </p:cNvSpPr>
          <p:nvPr/>
        </p:nvSpPr>
        <p:spPr bwMode="auto">
          <a:xfrm>
            <a:off x="3421063" y="2276942"/>
            <a:ext cx="217487" cy="43180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970776" name="Line 24"/>
          <p:cNvSpPr>
            <a:spLocks noChangeShapeType="1"/>
          </p:cNvSpPr>
          <p:nvPr/>
        </p:nvSpPr>
        <p:spPr bwMode="auto">
          <a:xfrm flipH="1">
            <a:off x="3421063" y="2276942"/>
            <a:ext cx="217487" cy="43180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970777" name="Line 25"/>
          <p:cNvSpPr>
            <a:spLocks noChangeShapeType="1"/>
          </p:cNvSpPr>
          <p:nvPr/>
        </p:nvSpPr>
        <p:spPr bwMode="auto">
          <a:xfrm>
            <a:off x="4141788" y="2276942"/>
            <a:ext cx="217487" cy="43180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970778" name="Line 26"/>
          <p:cNvSpPr>
            <a:spLocks noChangeShapeType="1"/>
          </p:cNvSpPr>
          <p:nvPr/>
        </p:nvSpPr>
        <p:spPr bwMode="auto">
          <a:xfrm flipH="1">
            <a:off x="4141788" y="2276942"/>
            <a:ext cx="217487" cy="43180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970779" name="Line 27"/>
          <p:cNvSpPr>
            <a:spLocks noChangeShapeType="1"/>
          </p:cNvSpPr>
          <p:nvPr/>
        </p:nvSpPr>
        <p:spPr bwMode="auto">
          <a:xfrm>
            <a:off x="6157913" y="2276942"/>
            <a:ext cx="217487" cy="43180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970780" name="Line 28"/>
          <p:cNvSpPr>
            <a:spLocks noChangeShapeType="1"/>
          </p:cNvSpPr>
          <p:nvPr/>
        </p:nvSpPr>
        <p:spPr bwMode="auto">
          <a:xfrm flipH="1">
            <a:off x="6157913" y="2276942"/>
            <a:ext cx="217487" cy="43180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970781" name="Line 29"/>
          <p:cNvSpPr>
            <a:spLocks noChangeShapeType="1"/>
          </p:cNvSpPr>
          <p:nvPr/>
        </p:nvSpPr>
        <p:spPr bwMode="auto">
          <a:xfrm>
            <a:off x="1693863" y="2276942"/>
            <a:ext cx="1727200" cy="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970782" name="Line 30"/>
          <p:cNvSpPr>
            <a:spLocks noChangeShapeType="1"/>
          </p:cNvSpPr>
          <p:nvPr/>
        </p:nvSpPr>
        <p:spPr bwMode="auto">
          <a:xfrm>
            <a:off x="1693863" y="2708742"/>
            <a:ext cx="1727200" cy="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970783" name="Line 31"/>
          <p:cNvSpPr>
            <a:spLocks noChangeShapeType="1"/>
          </p:cNvSpPr>
          <p:nvPr/>
        </p:nvSpPr>
        <p:spPr bwMode="auto">
          <a:xfrm>
            <a:off x="3636963" y="2276942"/>
            <a:ext cx="504825" cy="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970784" name="Line 32"/>
          <p:cNvSpPr>
            <a:spLocks noChangeShapeType="1"/>
          </p:cNvSpPr>
          <p:nvPr/>
        </p:nvSpPr>
        <p:spPr bwMode="auto">
          <a:xfrm>
            <a:off x="3636963" y="2708742"/>
            <a:ext cx="504825" cy="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970785" name="Line 33"/>
          <p:cNvSpPr>
            <a:spLocks noChangeShapeType="1"/>
          </p:cNvSpPr>
          <p:nvPr/>
        </p:nvSpPr>
        <p:spPr bwMode="auto">
          <a:xfrm>
            <a:off x="4357688" y="2276942"/>
            <a:ext cx="1800225" cy="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970786" name="Line 34"/>
          <p:cNvSpPr>
            <a:spLocks noChangeShapeType="1"/>
          </p:cNvSpPr>
          <p:nvPr/>
        </p:nvSpPr>
        <p:spPr bwMode="auto">
          <a:xfrm>
            <a:off x="4357688" y="2708742"/>
            <a:ext cx="1800225" cy="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970787" name="Line 35"/>
          <p:cNvSpPr>
            <a:spLocks noChangeShapeType="1"/>
          </p:cNvSpPr>
          <p:nvPr/>
        </p:nvSpPr>
        <p:spPr bwMode="auto">
          <a:xfrm>
            <a:off x="6373813" y="2708742"/>
            <a:ext cx="2232025" cy="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970788" name="Line 36"/>
          <p:cNvSpPr>
            <a:spLocks noChangeShapeType="1"/>
          </p:cNvSpPr>
          <p:nvPr/>
        </p:nvSpPr>
        <p:spPr bwMode="auto">
          <a:xfrm>
            <a:off x="6373813" y="2276942"/>
            <a:ext cx="2232025" cy="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970789" name="Line 37"/>
          <p:cNvSpPr>
            <a:spLocks noChangeShapeType="1"/>
          </p:cNvSpPr>
          <p:nvPr/>
        </p:nvSpPr>
        <p:spPr bwMode="auto">
          <a:xfrm>
            <a:off x="973138" y="4438362"/>
            <a:ext cx="3095625" cy="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970790" name="Line 38"/>
          <p:cNvSpPr>
            <a:spLocks noChangeShapeType="1"/>
          </p:cNvSpPr>
          <p:nvPr/>
        </p:nvSpPr>
        <p:spPr bwMode="auto">
          <a:xfrm>
            <a:off x="4068763" y="4438362"/>
            <a:ext cx="73025" cy="43180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970791" name="Line 39"/>
          <p:cNvSpPr>
            <a:spLocks noChangeShapeType="1"/>
          </p:cNvSpPr>
          <p:nvPr/>
        </p:nvSpPr>
        <p:spPr bwMode="auto">
          <a:xfrm flipH="1">
            <a:off x="6661150" y="4438362"/>
            <a:ext cx="73025" cy="43180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970792" name="Line 40"/>
          <p:cNvSpPr>
            <a:spLocks noChangeShapeType="1"/>
          </p:cNvSpPr>
          <p:nvPr/>
        </p:nvSpPr>
        <p:spPr bwMode="auto">
          <a:xfrm>
            <a:off x="4141788" y="4870162"/>
            <a:ext cx="2519362" cy="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970793" name="Line 41"/>
          <p:cNvSpPr>
            <a:spLocks noChangeShapeType="1"/>
          </p:cNvSpPr>
          <p:nvPr/>
        </p:nvSpPr>
        <p:spPr bwMode="auto">
          <a:xfrm>
            <a:off x="6734175" y="4438362"/>
            <a:ext cx="1871663" cy="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970794" name="Line 42"/>
          <p:cNvSpPr>
            <a:spLocks noChangeShapeType="1"/>
          </p:cNvSpPr>
          <p:nvPr/>
        </p:nvSpPr>
        <p:spPr bwMode="auto">
          <a:xfrm flipH="1">
            <a:off x="4284663" y="5086062"/>
            <a:ext cx="144462" cy="287338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970795" name="Line 43"/>
          <p:cNvSpPr>
            <a:spLocks noChangeShapeType="1"/>
          </p:cNvSpPr>
          <p:nvPr/>
        </p:nvSpPr>
        <p:spPr bwMode="auto">
          <a:xfrm>
            <a:off x="4284663" y="5373400"/>
            <a:ext cx="144462" cy="21590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970796" name="Line 44"/>
          <p:cNvSpPr>
            <a:spLocks noChangeShapeType="1"/>
          </p:cNvSpPr>
          <p:nvPr/>
        </p:nvSpPr>
        <p:spPr bwMode="auto">
          <a:xfrm>
            <a:off x="7813675" y="5086062"/>
            <a:ext cx="144463" cy="287338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970797" name="Line 45"/>
          <p:cNvSpPr>
            <a:spLocks noChangeShapeType="1"/>
          </p:cNvSpPr>
          <p:nvPr/>
        </p:nvSpPr>
        <p:spPr bwMode="auto">
          <a:xfrm flipH="1">
            <a:off x="7813675" y="5373400"/>
            <a:ext cx="144463" cy="21590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970798" name="Line 46"/>
          <p:cNvSpPr>
            <a:spLocks noChangeShapeType="1"/>
          </p:cNvSpPr>
          <p:nvPr/>
        </p:nvSpPr>
        <p:spPr bwMode="auto">
          <a:xfrm>
            <a:off x="4429125" y="5589300"/>
            <a:ext cx="3384550" cy="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970799" name="Line 47"/>
          <p:cNvSpPr>
            <a:spLocks noChangeShapeType="1"/>
          </p:cNvSpPr>
          <p:nvPr/>
        </p:nvSpPr>
        <p:spPr bwMode="auto">
          <a:xfrm>
            <a:off x="4429125" y="5086062"/>
            <a:ext cx="3384550" cy="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970800" name="Line 48"/>
          <p:cNvSpPr>
            <a:spLocks noChangeShapeType="1"/>
          </p:cNvSpPr>
          <p:nvPr/>
        </p:nvSpPr>
        <p:spPr bwMode="auto">
          <a:xfrm flipH="1">
            <a:off x="973138" y="5373400"/>
            <a:ext cx="3311525" cy="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970801" name="Line 49"/>
          <p:cNvSpPr>
            <a:spLocks noChangeShapeType="1"/>
          </p:cNvSpPr>
          <p:nvPr/>
        </p:nvSpPr>
        <p:spPr bwMode="auto">
          <a:xfrm>
            <a:off x="7958138" y="5373400"/>
            <a:ext cx="719137" cy="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970802" name="Text Box 50"/>
          <p:cNvSpPr txBox="1">
            <a:spLocks noChangeArrowheads="1"/>
          </p:cNvSpPr>
          <p:nvPr/>
        </p:nvSpPr>
        <p:spPr bwMode="auto">
          <a:xfrm>
            <a:off x="1909763" y="2269126"/>
            <a:ext cx="1439862" cy="457200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dirty="0">
                <a:solidFill>
                  <a:srgbClr val="FF6600"/>
                </a:solidFill>
              </a:rPr>
              <a:t>行地址</a:t>
            </a:r>
          </a:p>
        </p:txBody>
      </p:sp>
      <p:sp>
        <p:nvSpPr>
          <p:cNvPr id="970803" name="Text Box 51"/>
          <p:cNvSpPr txBox="1">
            <a:spLocks noChangeArrowheads="1"/>
          </p:cNvSpPr>
          <p:nvPr/>
        </p:nvSpPr>
        <p:spPr bwMode="auto">
          <a:xfrm>
            <a:off x="4502150" y="2269126"/>
            <a:ext cx="1439863" cy="457200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dirty="0">
                <a:solidFill>
                  <a:srgbClr val="FF6600"/>
                </a:solidFill>
              </a:rPr>
              <a:t>列地址</a:t>
            </a:r>
          </a:p>
        </p:txBody>
      </p:sp>
      <p:sp>
        <p:nvSpPr>
          <p:cNvPr id="970804" name="Text Box 52"/>
          <p:cNvSpPr txBox="1">
            <a:spLocks noChangeArrowheads="1"/>
          </p:cNvSpPr>
          <p:nvPr/>
        </p:nvSpPr>
        <p:spPr bwMode="auto">
          <a:xfrm>
            <a:off x="4718050" y="5112438"/>
            <a:ext cx="2808288" cy="457200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dirty="0">
                <a:solidFill>
                  <a:srgbClr val="FF6600"/>
                </a:solidFill>
              </a:rPr>
              <a:t>有效写入数据</a:t>
            </a:r>
          </a:p>
        </p:txBody>
      </p:sp>
      <p:sp>
        <p:nvSpPr>
          <p:cNvPr id="970805" name="Line 53"/>
          <p:cNvSpPr>
            <a:spLocks noChangeShapeType="1"/>
          </p:cNvSpPr>
          <p:nvPr/>
        </p:nvSpPr>
        <p:spPr bwMode="auto">
          <a:xfrm flipV="1">
            <a:off x="4103931" y="3555711"/>
            <a:ext cx="0" cy="1458913"/>
          </a:xfrm>
          <a:prstGeom prst="line">
            <a:avLst/>
          </a:prstGeom>
          <a:noFill/>
          <a:ln w="28575">
            <a:solidFill>
              <a:srgbClr val="009900"/>
            </a:solidFill>
            <a:prstDash val="dash"/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970806" name="Line 54"/>
          <p:cNvSpPr>
            <a:spLocks noChangeShapeType="1"/>
          </p:cNvSpPr>
          <p:nvPr/>
        </p:nvSpPr>
        <p:spPr bwMode="auto">
          <a:xfrm flipV="1">
            <a:off x="4537318" y="3555711"/>
            <a:ext cx="0" cy="1458913"/>
          </a:xfrm>
          <a:prstGeom prst="line">
            <a:avLst/>
          </a:prstGeom>
          <a:noFill/>
          <a:ln w="28575">
            <a:solidFill>
              <a:srgbClr val="009900"/>
            </a:solidFill>
            <a:prstDash val="dash"/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970809" name="Line 57"/>
          <p:cNvSpPr>
            <a:spLocks noChangeShapeType="1"/>
          </p:cNvSpPr>
          <p:nvPr/>
        </p:nvSpPr>
        <p:spPr bwMode="auto">
          <a:xfrm>
            <a:off x="4103931" y="4166526"/>
            <a:ext cx="433387" cy="0"/>
          </a:xfrm>
          <a:prstGeom prst="line">
            <a:avLst/>
          </a:prstGeom>
          <a:noFill/>
          <a:ln w="28575">
            <a:solidFill>
              <a:srgbClr val="FF0066"/>
            </a:solidFill>
            <a:round/>
            <a:headEnd type="triangle" w="med" len="lg"/>
            <a:tailEnd type="triangl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970810" name="Text Box 58"/>
          <p:cNvSpPr txBox="1">
            <a:spLocks noChangeArrowheads="1"/>
          </p:cNvSpPr>
          <p:nvPr/>
        </p:nvSpPr>
        <p:spPr bwMode="auto">
          <a:xfrm>
            <a:off x="2907932" y="3918562"/>
            <a:ext cx="1439863" cy="457200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dirty="0">
                <a:solidFill>
                  <a:srgbClr val="FF0066"/>
                </a:solidFill>
              </a:rPr>
              <a:t>提前写</a:t>
            </a:r>
          </a:p>
        </p:txBody>
      </p:sp>
      <p:sp>
        <p:nvSpPr>
          <p:cNvPr id="970811" name="Line 59"/>
          <p:cNvSpPr>
            <a:spLocks noChangeShapeType="1"/>
          </p:cNvSpPr>
          <p:nvPr/>
        </p:nvSpPr>
        <p:spPr bwMode="auto">
          <a:xfrm>
            <a:off x="430213" y="3107907"/>
            <a:ext cx="503237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970812" name="Line 60"/>
          <p:cNvSpPr>
            <a:spLocks noChangeShapeType="1"/>
          </p:cNvSpPr>
          <p:nvPr/>
        </p:nvSpPr>
        <p:spPr bwMode="auto">
          <a:xfrm>
            <a:off x="442913" y="3788945"/>
            <a:ext cx="465137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970813" name="Line 61"/>
          <p:cNvSpPr>
            <a:spLocks noChangeShapeType="1"/>
          </p:cNvSpPr>
          <p:nvPr/>
        </p:nvSpPr>
        <p:spPr bwMode="auto">
          <a:xfrm>
            <a:off x="488950" y="4497100"/>
            <a:ext cx="398463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970814" name="Text Box 62"/>
          <p:cNvSpPr txBox="1">
            <a:spLocks noChangeArrowheads="1"/>
          </p:cNvSpPr>
          <p:nvPr/>
        </p:nvSpPr>
        <p:spPr bwMode="auto">
          <a:xfrm>
            <a:off x="323850" y="2276942"/>
            <a:ext cx="1081088" cy="396875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 sz="2000"/>
              <a:t>A</a:t>
            </a:r>
            <a:r>
              <a:rPr lang="en-US" altLang="zh-CN" sz="2000" baseline="-25000"/>
              <a:t>0</a:t>
            </a:r>
            <a:r>
              <a:rPr lang="zh-CN" altLang="en-US" sz="2000"/>
              <a:t>～</a:t>
            </a:r>
            <a:r>
              <a:rPr lang="en-US" altLang="zh-CN" sz="2000"/>
              <a:t>A</a:t>
            </a:r>
            <a:r>
              <a:rPr lang="en-US" altLang="zh-CN" sz="2000" baseline="-25000"/>
              <a:t>7</a:t>
            </a:r>
          </a:p>
        </p:txBody>
      </p:sp>
      <p:sp>
        <p:nvSpPr>
          <p:cNvPr id="66" name="Rectangle 2"/>
          <p:cNvSpPr txBox="1">
            <a:spLocks noChangeArrowheads="1"/>
          </p:cNvSpPr>
          <p:nvPr/>
        </p:nvSpPr>
        <p:spPr bwMode="auto">
          <a:xfrm>
            <a:off x="683460" y="529250"/>
            <a:ext cx="8281153" cy="569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ts val="3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8650" indent="-268288" algn="l" rtl="0" eaLnBrk="1" fontAlgn="base" hangingPunct="1">
              <a:spcBef>
                <a:spcPts val="300"/>
              </a:spcBef>
              <a:spcAft>
                <a:spcPct val="0"/>
              </a:spcAft>
              <a:buClr>
                <a:srgbClr val="006600"/>
              </a:buClr>
              <a:buSzPct val="75000"/>
              <a:buFont typeface="Wingdings" pitchFamily="2" charset="2"/>
              <a:buChar char="l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896938" indent="-268288" algn="l" rtl="0" eaLnBrk="1" fontAlgn="base" hangingPunct="1">
              <a:spcBef>
                <a:spcPts val="300"/>
              </a:spcBef>
              <a:spcAft>
                <a:spcPct val="0"/>
              </a:spcAft>
              <a:buClr>
                <a:srgbClr val="FF6600"/>
              </a:buClr>
              <a:buSzPct val="65000"/>
              <a:buFont typeface="Wingdings" pitchFamily="2" charset="2"/>
              <a:buChar char="p"/>
              <a:defRPr sz="2400" b="1">
                <a:solidFill>
                  <a:schemeClr val="tx1"/>
                </a:solidFill>
                <a:latin typeface="+mn-lt"/>
                <a:ea typeface="楷体" panose="02010609060101010101" pitchFamily="49" charset="-122"/>
              </a:defRPr>
            </a:lvl3pPr>
            <a:lvl4pPr marL="1166813" indent="-269875" algn="l" rtl="0" eaLnBrk="1" fontAlgn="base" hangingPunct="1">
              <a:spcBef>
                <a:spcPts val="3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Wingdings" pitchFamily="2" charset="2"/>
              <a:buChar char="u"/>
              <a:defRPr sz="2400" b="1">
                <a:solidFill>
                  <a:schemeClr val="tx1"/>
                </a:solidFill>
                <a:latin typeface="+mn-lt"/>
                <a:ea typeface="楷体" panose="02010609060101010101" pitchFamily="49" charset="-122"/>
              </a:defRPr>
            </a:lvl4pPr>
            <a:lvl5pPr marL="1435100" indent="-268288" algn="l" rtl="0" eaLnBrk="1" fontAlgn="base" hangingPunct="1">
              <a:spcBef>
                <a:spcPts val="300"/>
              </a:spcBef>
              <a:spcAft>
                <a:spcPct val="0"/>
              </a:spcAft>
              <a:buClr>
                <a:srgbClr val="0066FF"/>
              </a:buClr>
              <a:buSzPct val="75000"/>
              <a:buFont typeface="Wingdings" pitchFamily="2" charset="2"/>
              <a:buChar char="ü"/>
              <a:defRPr sz="2400" b="1">
                <a:solidFill>
                  <a:schemeClr val="tx1"/>
                </a:solidFill>
                <a:latin typeface="+mn-lt"/>
                <a:ea typeface="楷体" panose="02010609060101010101" pitchFamily="49" charset="-122"/>
              </a:defRPr>
            </a:lvl5pPr>
            <a:lvl6pPr marL="2787650" indent="-2714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66FF"/>
              </a:buClr>
              <a:buSzPct val="75000"/>
              <a:buFont typeface="Wingdings" pitchFamily="2" charset="2"/>
              <a:buChar char="ü"/>
              <a:defRPr sz="2400" b="1">
                <a:solidFill>
                  <a:schemeClr val="tx1"/>
                </a:solidFill>
                <a:latin typeface="+mn-lt"/>
                <a:ea typeface="楷体_GB2312" pitchFamily="49" charset="-122"/>
              </a:defRPr>
            </a:lvl6pPr>
            <a:lvl7pPr marL="3244850" indent="-2714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66FF"/>
              </a:buClr>
              <a:buSzPct val="75000"/>
              <a:buFont typeface="Wingdings" pitchFamily="2" charset="2"/>
              <a:buChar char="ü"/>
              <a:defRPr sz="2400" b="1">
                <a:solidFill>
                  <a:schemeClr val="tx1"/>
                </a:solidFill>
                <a:latin typeface="+mn-lt"/>
                <a:ea typeface="楷体_GB2312" pitchFamily="49" charset="-122"/>
              </a:defRPr>
            </a:lvl7pPr>
            <a:lvl8pPr marL="3702050" indent="-2714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66FF"/>
              </a:buClr>
              <a:buSzPct val="75000"/>
              <a:buFont typeface="Wingdings" pitchFamily="2" charset="2"/>
              <a:buChar char="ü"/>
              <a:defRPr sz="2400" b="1">
                <a:solidFill>
                  <a:schemeClr val="tx1"/>
                </a:solidFill>
                <a:latin typeface="+mn-lt"/>
                <a:ea typeface="楷体_GB2312" pitchFamily="49" charset="-122"/>
              </a:defRPr>
            </a:lvl8pPr>
            <a:lvl9pPr marL="4159250" indent="-2714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66FF"/>
              </a:buClr>
              <a:buSzPct val="75000"/>
              <a:buFont typeface="Wingdings" pitchFamily="2" charset="2"/>
              <a:buChar char="ü"/>
              <a:defRPr sz="2400" b="1">
                <a:solidFill>
                  <a:schemeClr val="tx1"/>
                </a:solidFill>
                <a:latin typeface="+mn-lt"/>
                <a:ea typeface="楷体_GB2312" pitchFamily="49" charset="-122"/>
              </a:defRPr>
            </a:lvl9pPr>
          </a:lstStyle>
          <a:p>
            <a:pPr marL="0" indent="0">
              <a:buSzTx/>
              <a:buNone/>
            </a:pPr>
            <a:r>
              <a:rPr lang="zh-CN" altLang="en-US" kern="0" dirty="0">
                <a:solidFill>
                  <a:srgbClr val="008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二、工作方式与时序</a:t>
            </a:r>
            <a:endParaRPr lang="en-US" altLang="zh-CN" kern="0" dirty="0">
              <a:solidFill>
                <a:srgbClr val="008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7" name="标题 1"/>
          <p:cNvSpPr>
            <a:spLocks noGrp="1"/>
          </p:cNvSpPr>
          <p:nvPr>
            <p:ph type="title"/>
          </p:nvPr>
        </p:nvSpPr>
        <p:spPr>
          <a:xfrm>
            <a:off x="590550" y="44450"/>
            <a:ext cx="8229600" cy="523875"/>
          </a:xfrm>
        </p:spPr>
        <p:txBody>
          <a:bodyPr/>
          <a:lstStyle/>
          <a:p>
            <a:r>
              <a:rPr lang="en-US" altLang="zh-CN" dirty="0"/>
              <a:t>5.3.1 </a:t>
            </a:r>
            <a:r>
              <a:rPr lang="zh-CN" altLang="zh-CN" dirty="0"/>
              <a:t>简单异步</a:t>
            </a:r>
            <a:r>
              <a:rPr lang="en-US" altLang="zh-CN" dirty="0">
                <a:latin typeface="+mn-lt"/>
              </a:rPr>
              <a:t>DRAM</a:t>
            </a:r>
            <a:r>
              <a:rPr lang="zh-CN" altLang="en-US" dirty="0">
                <a:latin typeface="+mn-lt"/>
              </a:rPr>
              <a:t>：</a:t>
            </a:r>
            <a:r>
              <a:rPr lang="en-US" altLang="zh-CN" dirty="0">
                <a:solidFill>
                  <a:srgbClr val="FF0066"/>
                </a:solidFill>
                <a:latin typeface="+mn-lt"/>
              </a:rPr>
              <a:t>Intel </a:t>
            </a:r>
            <a:r>
              <a:rPr lang="en-US" altLang="zh-CN" dirty="0" smtClean="0">
                <a:solidFill>
                  <a:srgbClr val="FF0066"/>
                </a:solidFill>
                <a:latin typeface="+mn-lt"/>
              </a:rPr>
              <a:t>2164A</a:t>
            </a:r>
            <a:r>
              <a:rPr lang="en-US" altLang="zh-CN" dirty="0" smtClean="0">
                <a:solidFill>
                  <a:srgbClr val="CC3399"/>
                </a:solidFill>
                <a:latin typeface="+mn-ea"/>
                <a:ea typeface="+mn-ea"/>
              </a:rPr>
              <a:t>(</a:t>
            </a:r>
            <a:r>
              <a:rPr lang="en-US" altLang="zh-CN" dirty="0" smtClean="0">
                <a:solidFill>
                  <a:srgbClr val="CC3399"/>
                </a:solidFill>
                <a:latin typeface="Times New Roman" pitchFamily="18" charset="0"/>
              </a:rPr>
              <a:t>64K×1bit</a:t>
            </a:r>
            <a:r>
              <a:rPr lang="en-US" altLang="zh-CN" dirty="0" smtClean="0">
                <a:solidFill>
                  <a:srgbClr val="CC3399"/>
                </a:solidFill>
                <a:latin typeface="+mn-ea"/>
                <a:ea typeface="+mn-ea"/>
              </a:rPr>
              <a:t>)</a:t>
            </a:r>
            <a:endParaRPr lang="zh-CN" altLang="en-US" dirty="0">
              <a:solidFill>
                <a:srgbClr val="CC3399"/>
              </a:solidFill>
              <a:latin typeface="+mn-ea"/>
              <a:ea typeface="+mn-ea"/>
            </a:endParaRPr>
          </a:p>
        </p:txBody>
      </p:sp>
      <p:sp>
        <p:nvSpPr>
          <p:cNvPr id="69" name="Line 54"/>
          <p:cNvSpPr>
            <a:spLocks noChangeShapeType="1"/>
          </p:cNvSpPr>
          <p:nvPr/>
        </p:nvSpPr>
        <p:spPr bwMode="auto">
          <a:xfrm flipV="1">
            <a:off x="6697662" y="3140960"/>
            <a:ext cx="0" cy="2016538"/>
          </a:xfrm>
          <a:prstGeom prst="line">
            <a:avLst/>
          </a:prstGeom>
          <a:noFill/>
          <a:ln w="28575">
            <a:solidFill>
              <a:srgbClr val="FF9933"/>
            </a:solidFill>
            <a:prstDash val="dash"/>
            <a:round/>
            <a:headEnd/>
            <a:tailEnd type="none" w="med" len="lg"/>
          </a:ln>
          <a:effectLst/>
        </p:spPr>
        <p:txBody>
          <a:bodyPr anchor="ctr">
            <a:noAutofit/>
          </a:bodyPr>
          <a:lstStyle/>
          <a:p>
            <a:endParaRPr lang="zh-CN" altLang="en-US"/>
          </a:p>
        </p:txBody>
      </p:sp>
      <p:sp>
        <p:nvSpPr>
          <p:cNvPr id="70" name="Line 54"/>
          <p:cNvSpPr>
            <a:spLocks noChangeShapeType="1"/>
          </p:cNvSpPr>
          <p:nvPr/>
        </p:nvSpPr>
        <p:spPr bwMode="auto">
          <a:xfrm flipV="1">
            <a:off x="1873250" y="2132819"/>
            <a:ext cx="0" cy="1422891"/>
          </a:xfrm>
          <a:prstGeom prst="line">
            <a:avLst/>
          </a:prstGeom>
          <a:noFill/>
          <a:ln w="28575">
            <a:solidFill>
              <a:srgbClr val="FF9933"/>
            </a:solidFill>
            <a:prstDash val="dash"/>
            <a:round/>
            <a:headEnd/>
            <a:tailEnd type="none" w="med" len="lg"/>
          </a:ln>
          <a:effectLst/>
        </p:spPr>
        <p:txBody>
          <a:bodyPr anchor="ctr">
            <a:noAutofit/>
          </a:bodyPr>
          <a:lstStyle/>
          <a:p>
            <a:endParaRPr lang="zh-CN" altLang="en-US"/>
          </a:p>
        </p:txBody>
      </p:sp>
      <p:sp>
        <p:nvSpPr>
          <p:cNvPr id="71" name="Line 54"/>
          <p:cNvSpPr>
            <a:spLocks noChangeShapeType="1"/>
          </p:cNvSpPr>
          <p:nvPr/>
        </p:nvSpPr>
        <p:spPr bwMode="auto">
          <a:xfrm flipV="1">
            <a:off x="4537318" y="2132819"/>
            <a:ext cx="0" cy="1890346"/>
          </a:xfrm>
          <a:prstGeom prst="line">
            <a:avLst/>
          </a:prstGeom>
          <a:noFill/>
          <a:ln w="28575">
            <a:solidFill>
              <a:srgbClr val="FF9933"/>
            </a:solidFill>
            <a:prstDash val="dash"/>
            <a:round/>
            <a:headEnd/>
            <a:tailEnd type="none" w="med" len="lg"/>
          </a:ln>
          <a:effectLst/>
        </p:spPr>
        <p:txBody>
          <a:bodyPr anchor="ctr">
            <a:noAutofit/>
          </a:bodyPr>
          <a:lstStyle/>
          <a:p>
            <a:endParaRPr lang="zh-CN" altLang="en-US"/>
          </a:p>
        </p:txBody>
      </p:sp>
      <p:sp>
        <p:nvSpPr>
          <p:cNvPr id="72" name="内容占位符 2"/>
          <p:cNvSpPr>
            <a:spLocks noGrp="1"/>
          </p:cNvSpPr>
          <p:nvPr>
            <p:ph idx="1"/>
          </p:nvPr>
        </p:nvSpPr>
        <p:spPr>
          <a:xfrm>
            <a:off x="457200" y="1196691"/>
            <a:ext cx="8362950" cy="576548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 smtClean="0"/>
              <a:t>DRAM 2164 </a:t>
            </a:r>
            <a:r>
              <a:rPr lang="zh-CN" altLang="en-US" dirty="0" smtClean="0"/>
              <a:t>的写入过程：提前写</a:t>
            </a:r>
            <a:endParaRPr lang="zh-CN" altLang="en-US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heXQ_Class_Theme">
  <a:themeElements>
    <a:clrScheme name="自定义 3">
      <a:dk1>
        <a:srgbClr val="000000"/>
      </a:dk1>
      <a:lt1>
        <a:srgbClr val="FFFFFF"/>
      </a:lt1>
      <a:dk2>
        <a:srgbClr val="000000"/>
      </a:dk2>
      <a:lt2>
        <a:srgbClr val="00007D"/>
      </a:lt2>
      <a:accent1>
        <a:srgbClr val="9999FF"/>
      </a:accent1>
      <a:accent2>
        <a:srgbClr val="9999CC"/>
      </a:accent2>
      <a:accent3>
        <a:srgbClr val="FFFFFF"/>
      </a:accent3>
      <a:accent4>
        <a:srgbClr val="000000"/>
      </a:accent4>
      <a:accent5>
        <a:srgbClr val="CACAFF"/>
      </a:accent5>
      <a:accent6>
        <a:srgbClr val="8A8AB9"/>
      </a:accent6>
      <a:hlink>
        <a:srgbClr val="0000FF"/>
      </a:hlink>
      <a:folHlink>
        <a:srgbClr val="9900CC"/>
      </a:folHlink>
    </a:clrScheme>
    <a:fontScheme name="Pixel">
      <a:majorFont>
        <a:latin typeface="Arial"/>
        <a:ea typeface="黑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857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2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857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2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宋体" pitchFamily="2" charset="-122"/>
          </a:defRPr>
        </a:defPPr>
      </a:lstStyle>
    </a:lnDef>
    <a:txDef>
      <a:spPr bwMode="auto">
        <a:noFill/>
        <a:ln w="28575" algn="ctr">
          <a:noFill/>
          <a:miter lim="800000"/>
          <a:headEnd/>
          <a:tailEnd type="none" w="med" len="lg"/>
        </a:ln>
        <a:effectLst/>
      </a:spPr>
      <a:bodyPr>
        <a:spAutoFit/>
      </a:bodyPr>
      <a:lstStyle>
        <a:defPPr algn="l">
          <a:spcBef>
            <a:spcPts val="0"/>
          </a:spcBef>
          <a:defRPr sz="1800" dirty="0"/>
        </a:defPPr>
      </a:lstStyle>
    </a:txDef>
  </a:objectDefaults>
  <a:extraClrSchemeLst>
    <a:extraClrScheme>
      <a:clrScheme name="Pixel 1">
        <a:dk1>
          <a:srgbClr val="0066FF"/>
        </a:dk1>
        <a:lt1>
          <a:srgbClr val="FFFFFF"/>
        </a:lt1>
        <a:dk2>
          <a:srgbClr val="000066"/>
        </a:dk2>
        <a:lt2>
          <a:srgbClr val="FFFFFF"/>
        </a:lt2>
        <a:accent1>
          <a:srgbClr val="6699FF"/>
        </a:accent1>
        <a:accent2>
          <a:srgbClr val="3333FF"/>
        </a:accent2>
        <a:accent3>
          <a:srgbClr val="AAAAB8"/>
        </a:accent3>
        <a:accent4>
          <a:srgbClr val="DADADA"/>
        </a:accent4>
        <a:accent5>
          <a:srgbClr val="B8CAFF"/>
        </a:accent5>
        <a:accent6>
          <a:srgbClr val="2D2DE7"/>
        </a:accent6>
        <a:hlink>
          <a:srgbClr val="FFCC00"/>
        </a:hlink>
        <a:folHlink>
          <a:srgbClr val="00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2">
        <a:dk1>
          <a:srgbClr val="009999"/>
        </a:dk1>
        <a:lt1>
          <a:srgbClr val="FFFFFF"/>
        </a:lt1>
        <a:dk2>
          <a:srgbClr val="334B49"/>
        </a:dk2>
        <a:lt2>
          <a:srgbClr val="FFFFFF"/>
        </a:lt2>
        <a:accent1>
          <a:srgbClr val="33CCCC"/>
        </a:accent1>
        <a:accent2>
          <a:srgbClr val="008080"/>
        </a:accent2>
        <a:accent3>
          <a:srgbClr val="ADB1B1"/>
        </a:accent3>
        <a:accent4>
          <a:srgbClr val="DADADA"/>
        </a:accent4>
        <a:accent5>
          <a:srgbClr val="ADE2E2"/>
        </a:accent5>
        <a:accent6>
          <a:srgbClr val="007373"/>
        </a:accent6>
        <a:hlink>
          <a:srgbClr val="FFCC00"/>
        </a:hlink>
        <a:folHlink>
          <a:srgbClr val="0066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3">
        <a:dk1>
          <a:srgbClr val="006699"/>
        </a:dk1>
        <a:lt1>
          <a:srgbClr val="FFFFFF"/>
        </a:lt1>
        <a:dk2>
          <a:srgbClr val="333399"/>
        </a:dk2>
        <a:lt2>
          <a:srgbClr val="FFFFFF"/>
        </a:lt2>
        <a:accent1>
          <a:srgbClr val="0099CC"/>
        </a:accent1>
        <a:accent2>
          <a:srgbClr val="0386AF"/>
        </a:accent2>
        <a:accent3>
          <a:srgbClr val="ADADCA"/>
        </a:accent3>
        <a:accent4>
          <a:srgbClr val="DADADA"/>
        </a:accent4>
        <a:accent5>
          <a:srgbClr val="AACAE2"/>
        </a:accent5>
        <a:accent6>
          <a:srgbClr val="02799E"/>
        </a:accent6>
        <a:hlink>
          <a:srgbClr val="FFCC00"/>
        </a:hlink>
        <a:folHlink>
          <a:srgbClr val="66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4">
        <a:dk1>
          <a:srgbClr val="008080"/>
        </a:dk1>
        <a:lt1>
          <a:srgbClr val="FFFFFF"/>
        </a:lt1>
        <a:dk2>
          <a:srgbClr val="2F978D"/>
        </a:dk2>
        <a:lt2>
          <a:srgbClr val="FFFFFF"/>
        </a:lt2>
        <a:accent1>
          <a:srgbClr val="0099FF"/>
        </a:accent1>
        <a:accent2>
          <a:srgbClr val="009999"/>
        </a:accent2>
        <a:accent3>
          <a:srgbClr val="ADC9C5"/>
        </a:accent3>
        <a:accent4>
          <a:srgbClr val="DADADA"/>
        </a:accent4>
        <a:accent5>
          <a:srgbClr val="AACAFF"/>
        </a:accent5>
        <a:accent6>
          <a:srgbClr val="008A8A"/>
        </a:accent6>
        <a:hlink>
          <a:srgbClr val="FFFFCC"/>
        </a:hlink>
        <a:folHlink>
          <a:srgbClr val="70CAC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5">
        <a:dk1>
          <a:srgbClr val="822504"/>
        </a:dk1>
        <a:lt1>
          <a:srgbClr val="FFFFFF"/>
        </a:lt1>
        <a:dk2>
          <a:srgbClr val="330000"/>
        </a:dk2>
        <a:lt2>
          <a:srgbClr val="FFFFFF"/>
        </a:lt2>
        <a:accent1>
          <a:srgbClr val="FF9900"/>
        </a:accent1>
        <a:accent2>
          <a:srgbClr val="9E2A06"/>
        </a:accent2>
        <a:accent3>
          <a:srgbClr val="ADAAAA"/>
        </a:accent3>
        <a:accent4>
          <a:srgbClr val="DADADA"/>
        </a:accent4>
        <a:accent5>
          <a:srgbClr val="FFCAAA"/>
        </a:accent5>
        <a:accent6>
          <a:srgbClr val="8F2505"/>
        </a:accent6>
        <a:hlink>
          <a:srgbClr val="FF3300"/>
        </a:hlink>
        <a:folHlink>
          <a:srgbClr val="7C070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6">
        <a:dk1>
          <a:srgbClr val="336600"/>
        </a:dk1>
        <a:lt1>
          <a:srgbClr val="FFFFFF"/>
        </a:lt1>
        <a:dk2>
          <a:srgbClr val="4A7911"/>
        </a:dk2>
        <a:lt2>
          <a:srgbClr val="FFFFFF"/>
        </a:lt2>
        <a:accent1>
          <a:srgbClr val="666633"/>
        </a:accent1>
        <a:accent2>
          <a:srgbClr val="669900"/>
        </a:accent2>
        <a:accent3>
          <a:srgbClr val="B1BEAA"/>
        </a:accent3>
        <a:accent4>
          <a:srgbClr val="DADADA"/>
        </a:accent4>
        <a:accent5>
          <a:srgbClr val="B8B8AD"/>
        </a:accent5>
        <a:accent6>
          <a:srgbClr val="5C8A00"/>
        </a:accent6>
        <a:hlink>
          <a:srgbClr val="FFCC00"/>
        </a:hlink>
        <a:folHlink>
          <a:srgbClr val="99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7">
        <a:dk1>
          <a:srgbClr val="000000"/>
        </a:dk1>
        <a:lt1>
          <a:srgbClr val="FFFFFF"/>
        </a:lt1>
        <a:dk2>
          <a:srgbClr val="000000"/>
        </a:dk2>
        <a:lt2>
          <a:srgbClr val="CC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6633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8">
        <a:dk1>
          <a:srgbClr val="003300"/>
        </a:dk1>
        <a:lt1>
          <a:srgbClr val="FFFFFF"/>
        </a:lt1>
        <a:dk2>
          <a:srgbClr val="000000"/>
        </a:dk2>
        <a:lt2>
          <a:srgbClr val="336600"/>
        </a:lt2>
        <a:accent1>
          <a:srgbClr val="CCCC00"/>
        </a:accent1>
        <a:accent2>
          <a:srgbClr val="669900"/>
        </a:accent2>
        <a:accent3>
          <a:srgbClr val="FFFFFF"/>
        </a:accent3>
        <a:accent4>
          <a:srgbClr val="002A00"/>
        </a:accent4>
        <a:accent5>
          <a:srgbClr val="E2E2AA"/>
        </a:accent5>
        <a:accent6>
          <a:srgbClr val="5C8A00"/>
        </a:accent6>
        <a:hlink>
          <a:srgbClr val="333300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9">
        <a:dk1>
          <a:srgbClr val="000000"/>
        </a:dk1>
        <a:lt1>
          <a:srgbClr val="FFFFFF"/>
        </a:lt1>
        <a:dk2>
          <a:srgbClr val="000000"/>
        </a:dk2>
        <a:lt2>
          <a:srgbClr val="440044"/>
        </a:lt2>
        <a:accent1>
          <a:srgbClr val="FFCCCC"/>
        </a:accent1>
        <a:accent2>
          <a:srgbClr val="790571"/>
        </a:accent2>
        <a:accent3>
          <a:srgbClr val="FFFFFF"/>
        </a:accent3>
        <a:accent4>
          <a:srgbClr val="000000"/>
        </a:accent4>
        <a:accent5>
          <a:srgbClr val="FFE2E2"/>
        </a:accent5>
        <a:accent6>
          <a:srgbClr val="6D0466"/>
        </a:accent6>
        <a:hlink>
          <a:srgbClr val="993366"/>
        </a:hlink>
        <a:folHlink>
          <a:srgbClr val="9F839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0">
        <a:dk1>
          <a:srgbClr val="000000"/>
        </a:dk1>
        <a:lt1>
          <a:srgbClr val="FFFFFF"/>
        </a:lt1>
        <a:dk2>
          <a:srgbClr val="000000"/>
        </a:dk2>
        <a:lt2>
          <a:srgbClr val="FF9900"/>
        </a:lt2>
        <a:accent1>
          <a:srgbClr val="FFCC99"/>
        </a:accent1>
        <a:accent2>
          <a:srgbClr val="FBA313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E39310"/>
        </a:accent6>
        <a:hlink>
          <a:srgbClr val="CC3300"/>
        </a:hlink>
        <a:folHlink>
          <a:srgbClr val="FCC66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1">
        <a:dk1>
          <a:srgbClr val="000000"/>
        </a:dk1>
        <a:lt1>
          <a:srgbClr val="FFFFFF"/>
        </a:lt1>
        <a:dk2>
          <a:srgbClr val="000000"/>
        </a:dk2>
        <a:lt2>
          <a:srgbClr val="779F92"/>
        </a:lt2>
        <a:accent1>
          <a:srgbClr val="33CCCC"/>
        </a:accent1>
        <a:accent2>
          <a:srgbClr val="9DC2D7"/>
        </a:accent2>
        <a:accent3>
          <a:srgbClr val="FFFFFF"/>
        </a:accent3>
        <a:accent4>
          <a:srgbClr val="000000"/>
        </a:accent4>
        <a:accent5>
          <a:srgbClr val="ADE2E2"/>
        </a:accent5>
        <a:accent6>
          <a:srgbClr val="8EB0C3"/>
        </a:accent6>
        <a:hlink>
          <a:srgbClr val="006666"/>
        </a:hlink>
        <a:folHlink>
          <a:srgbClr val="CC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2">
        <a:dk1>
          <a:srgbClr val="000000"/>
        </a:dk1>
        <a:lt1>
          <a:srgbClr val="FFFFFF"/>
        </a:lt1>
        <a:dk2>
          <a:srgbClr val="000000"/>
        </a:dk2>
        <a:lt2>
          <a:srgbClr val="00007D"/>
        </a:lt2>
        <a:accent1>
          <a:srgbClr val="9999FF"/>
        </a:accent1>
        <a:accent2>
          <a:srgbClr val="9999CC"/>
        </a:accent2>
        <a:accent3>
          <a:srgbClr val="FFFFFF"/>
        </a:accent3>
        <a:accent4>
          <a:srgbClr val="000000"/>
        </a:accent4>
        <a:accent5>
          <a:srgbClr val="CACAFF"/>
        </a:accent5>
        <a:accent6>
          <a:srgbClr val="8A8AB9"/>
        </a:accent6>
        <a:hlink>
          <a:srgbClr val="666699"/>
        </a:hlink>
        <a:folHlink>
          <a:srgbClr val="CCCCE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CheXQ_Class_Theme" id="{A10EB3A6-92EC-49F4-9CF1-475C55D27D19}" vid="{BCFCFA01-F9E0-4BAB-BE59-24F0CB255FA2}"/>
    </a:ext>
  </a:ext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CheXQ_Class_Theme</Template>
  <TotalTime>20119</TotalTime>
  <Words>4201</Words>
  <Application>Microsoft Office PowerPoint</Application>
  <PresentationFormat>全屏显示(4:3)</PresentationFormat>
  <Paragraphs>715</Paragraphs>
  <Slides>84</Slides>
  <Notes>1</Notes>
  <HiddenSlides>1</HiddenSlides>
  <MMClips>0</MMClips>
  <ScaleCrop>false</ScaleCrop>
  <HeadingPairs>
    <vt:vector size="8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84</vt:i4>
      </vt:variant>
    </vt:vector>
  </HeadingPairs>
  <TitlesOfParts>
    <vt:vector size="94" baseType="lpstr">
      <vt:lpstr>黑体</vt:lpstr>
      <vt:lpstr>楷体</vt:lpstr>
      <vt:lpstr>楷体_GB2312</vt:lpstr>
      <vt:lpstr>宋体</vt:lpstr>
      <vt:lpstr>Arial</vt:lpstr>
      <vt:lpstr>Arial Black</vt:lpstr>
      <vt:lpstr>Times New Roman</vt:lpstr>
      <vt:lpstr>Wingdings</vt:lpstr>
      <vt:lpstr>CheXQ_Class_Theme</vt:lpstr>
      <vt:lpstr>Visio</vt:lpstr>
      <vt:lpstr>PowerPoint 演示文稿</vt:lpstr>
      <vt:lpstr>PowerPoint 演示文稿</vt:lpstr>
      <vt:lpstr>5.3  动态随机读/写存储器(DRAM)及接口设计</vt:lpstr>
      <vt:lpstr>PowerPoint 演示文稿</vt:lpstr>
      <vt:lpstr>5.3.1 简单异步DRAM：Intel 2164A(64K×1bit)</vt:lpstr>
      <vt:lpstr>5.3.1 简单异步DRAM：Intel 2164A(64K×1bit)</vt:lpstr>
      <vt:lpstr>5.3.1 简单异步DRAM：Intel 2164A(64K×1bit)</vt:lpstr>
      <vt:lpstr>5.3.1 简单异步DRAM：Intel 2164A(64K×1bit)</vt:lpstr>
      <vt:lpstr>5.3.1 简单异步DRAM：Intel 2164A(64K×1bit)</vt:lpstr>
      <vt:lpstr>5.3.1 简单异步DRAM：Intel 2164A(64K×1bit)</vt:lpstr>
      <vt:lpstr>5.3.1 简单异步DRAM：Intel 2164A(64K×1bit)</vt:lpstr>
      <vt:lpstr>5.3.1 简单异步DRAM：Intel 2164A(64K×1bit)</vt:lpstr>
      <vt:lpstr>5.3.1 简单异步DRAM：Intel 2164A(64K×1bit)</vt:lpstr>
      <vt:lpstr>PowerPoint 演示文稿</vt:lpstr>
      <vt:lpstr>PowerPoint 演示文稿</vt:lpstr>
      <vt:lpstr>5.3.1 简单异步DRAM：Intel 2164A(64K×1bit)</vt:lpstr>
      <vt:lpstr>5.3.1 简单异步DRAM：Intel 2164A(64K×1bit)</vt:lpstr>
      <vt:lpstr>5.3.1 简单异步DRAM：Intel 2164A(64K×1bit)</vt:lpstr>
      <vt:lpstr>5.3.1 简单异步DRAM：Intel 2164A(64K×1bit)</vt:lpstr>
      <vt:lpstr>5.3.1 简单异步DRAM：Intel 2164A(64K×1bit)</vt:lpstr>
      <vt:lpstr>PowerPoint 演示文稿</vt:lpstr>
      <vt:lpstr>5.3.2  SDRAM    一、SDRAM/内存条概述</vt:lpstr>
      <vt:lpstr>5.3.2  SDRAM    一、SDRAM/内存条概述</vt:lpstr>
      <vt:lpstr>5.3.2  SDRAM    一、SDRAM/内存条概述</vt:lpstr>
      <vt:lpstr>5.3.2  SDRAM    一、SDRAM/内存条概述</vt:lpstr>
      <vt:lpstr>5.3.2  SDRAM    一、SDRAM/内存条概述</vt:lpstr>
      <vt:lpstr>5.3.2  SDRAM    一、SDRAM/内存条概述</vt:lpstr>
      <vt:lpstr>5.3.2  SDRAM    一、SDRAM/内存条概述</vt:lpstr>
      <vt:lpstr>5.3.2  SDRAM    一、SDRAM/内存条概述</vt:lpstr>
      <vt:lpstr>5.3.2  SDRAM    一、SDRAM/内存条概述</vt:lpstr>
      <vt:lpstr>5.3.2  SDRAM    二、典型SDRAM芯片</vt:lpstr>
      <vt:lpstr>5.3.2  SDRAM    二、典型SDRAM芯片</vt:lpstr>
      <vt:lpstr>5.3.2  SDRAM    二、典型SDRAM芯片</vt:lpstr>
      <vt:lpstr>5.3.2  SDRAM    二、典型SDRAM芯片</vt:lpstr>
      <vt:lpstr>5.3.2  SDRAM    二、典型SDRAM芯片</vt:lpstr>
      <vt:lpstr>5.3.2  SDRAM    二、典型SDRAM芯片</vt:lpstr>
      <vt:lpstr>5.3.2  SDRAM    二、典型SDRAM芯片</vt:lpstr>
      <vt:lpstr>PowerPoint 演示文稿</vt:lpstr>
      <vt:lpstr>5.3.2  SDRAM    二、典型SDRAM芯片</vt:lpstr>
      <vt:lpstr>5.3.2  SDRAM    二、典型SDRAM芯片</vt:lpstr>
      <vt:lpstr>PowerPoint 演示文稿</vt:lpstr>
      <vt:lpstr>5.3.2  SDRAM    二、典型SDRAM芯片</vt:lpstr>
      <vt:lpstr>PowerPoint 演示文稿</vt:lpstr>
      <vt:lpstr>PowerPoint 演示文稿</vt:lpstr>
      <vt:lpstr>5.3.2  SDRAM    三、SDRAM控制器</vt:lpstr>
      <vt:lpstr>5.3.2  SDRAM    三、SDRAM控制器</vt:lpstr>
      <vt:lpstr>5.3.2  SDRAM    三、SDRAM控制器</vt:lpstr>
      <vt:lpstr>5.3.2  SDRAM    三、SDRAM控制器</vt:lpstr>
      <vt:lpstr>5.3.2  SDRAM    三、SDRAM控制器</vt:lpstr>
      <vt:lpstr>5.3.2  SDRAM    三、SDRAM控制器</vt:lpstr>
      <vt:lpstr>PowerPoint 演示文稿</vt:lpstr>
      <vt:lpstr>5.3.2  SDRAM    三、SDRAM控制器</vt:lpstr>
      <vt:lpstr>5.3.2  SDRAM    三、SDRAM控制器</vt:lpstr>
      <vt:lpstr>5.3.2  SDRAM    三、SDRAM控制器</vt:lpstr>
      <vt:lpstr>5.3.2  SDRAM    三、SDRAM控制器</vt:lpstr>
      <vt:lpstr>5.3.2  SDRAM    三、SDRAM控制器</vt:lpstr>
      <vt:lpstr>5.3.2  SDRAM    三、SDRAM控制器</vt:lpstr>
      <vt:lpstr>5.3.2  SDRAM    三、SDRAM控制器</vt:lpstr>
      <vt:lpstr>5.3.2  SDRAM    三、SDRAM控制器</vt:lpstr>
      <vt:lpstr>5.3.2  SDRAM    三、SDRAM控制器</vt:lpstr>
      <vt:lpstr>5.3.2  SDRAM    三、SDRAM控制器</vt:lpstr>
      <vt:lpstr>5.3.2  SDRAM    三、SDRAM控制器</vt:lpstr>
      <vt:lpstr>5.3.2  SDRAM    三、SDRAM控制器</vt:lpstr>
      <vt:lpstr>5.3.2  SDRAM    三、SDRAM控制器</vt:lpstr>
      <vt:lpstr>PowerPoint 演示文稿</vt:lpstr>
      <vt:lpstr>5.3.3  DDR SDRAM</vt:lpstr>
      <vt:lpstr>5.3.3  DDR SDRAM</vt:lpstr>
      <vt:lpstr>5.3.3  DDR SDRAM</vt:lpstr>
      <vt:lpstr>5.3.3  DDR SDRAM</vt:lpstr>
      <vt:lpstr>PowerPoint 演示文稿</vt:lpstr>
      <vt:lpstr>5.3.3  DDR SDRAM</vt:lpstr>
      <vt:lpstr>5.3.3  DDR SDRAM</vt:lpstr>
      <vt:lpstr>5.3.3  DDR SDRAM</vt:lpstr>
      <vt:lpstr>5.3.3  DDR SDRAM</vt:lpstr>
      <vt:lpstr>PowerPoint 演示文稿</vt:lpstr>
      <vt:lpstr>5.3.4  内存条</vt:lpstr>
      <vt:lpstr>PowerPoint 演示文稿</vt:lpstr>
      <vt:lpstr>PowerPoint 演示文稿</vt:lpstr>
      <vt:lpstr>PowerPoint 演示文稿</vt:lpstr>
      <vt:lpstr>5.3.4  内存条</vt:lpstr>
      <vt:lpstr>PowerPoint 演示文稿</vt:lpstr>
      <vt:lpstr>5.3.4  内存条</vt:lpstr>
      <vt:lpstr>PowerPoint 演示文稿</vt:lpstr>
      <vt:lpstr>5.3.4  内存条</vt:lpstr>
    </vt:vector>
  </TitlesOfParts>
  <Company>西安电子科技大学 计算机学院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微机原理及接口技术</dc:title>
  <dc:subject>第5章 存储技术</dc:subject>
  <dc:creator>车向泉</dc:creator>
  <cp:lastModifiedBy>车向泉</cp:lastModifiedBy>
  <cp:revision>691</cp:revision>
  <dcterms:created xsi:type="dcterms:W3CDTF">1601-01-01T00:00:00Z</dcterms:created>
  <dcterms:modified xsi:type="dcterms:W3CDTF">2017-09-01T06:18:57Z</dcterms:modified>
</cp:coreProperties>
</file>